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74" r:id="rId1"/>
    <p:sldMasterId id="2147484424" r:id="rId2"/>
    <p:sldMasterId id="2147484580" r:id="rId3"/>
  </p:sldMasterIdLst>
  <p:notesMasterIdLst>
    <p:notesMasterId r:id="rId41"/>
  </p:notesMasterIdLst>
  <p:handoutMasterIdLst>
    <p:handoutMasterId r:id="rId42"/>
  </p:handoutMasterIdLst>
  <p:sldIdLst>
    <p:sldId id="292" r:id="rId4"/>
    <p:sldId id="291" r:id="rId5"/>
    <p:sldId id="270" r:id="rId6"/>
    <p:sldId id="257" r:id="rId7"/>
    <p:sldId id="304" r:id="rId8"/>
    <p:sldId id="273" r:id="rId9"/>
    <p:sldId id="258" r:id="rId10"/>
    <p:sldId id="261" r:id="rId11"/>
    <p:sldId id="274" r:id="rId12"/>
    <p:sldId id="276" r:id="rId13"/>
    <p:sldId id="296" r:id="rId14"/>
    <p:sldId id="275" r:id="rId15"/>
    <p:sldId id="286" r:id="rId16"/>
    <p:sldId id="293" r:id="rId17"/>
    <p:sldId id="294" r:id="rId18"/>
    <p:sldId id="260" r:id="rId19"/>
    <p:sldId id="285" r:id="rId20"/>
    <p:sldId id="305" r:id="rId21"/>
    <p:sldId id="262" r:id="rId22"/>
    <p:sldId id="287" r:id="rId23"/>
    <p:sldId id="263" r:id="rId24"/>
    <p:sldId id="288" r:id="rId25"/>
    <p:sldId id="264" r:id="rId26"/>
    <p:sldId id="289" r:id="rId27"/>
    <p:sldId id="265" r:id="rId28"/>
    <p:sldId id="283" r:id="rId29"/>
    <p:sldId id="295" r:id="rId30"/>
    <p:sldId id="298" r:id="rId31"/>
    <p:sldId id="299" r:id="rId32"/>
    <p:sldId id="300" r:id="rId33"/>
    <p:sldId id="301" r:id="rId34"/>
    <p:sldId id="278" r:id="rId35"/>
    <p:sldId id="306" r:id="rId36"/>
    <p:sldId id="303" r:id="rId37"/>
    <p:sldId id="279" r:id="rId38"/>
    <p:sldId id="290" r:id="rId39"/>
    <p:sldId id="282" r:id="rId40"/>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0" autoAdjust="0"/>
    <p:restoredTop sz="76421" autoAdjust="0"/>
  </p:normalViewPr>
  <p:slideViewPr>
    <p:cSldViewPr snapToGrid="0">
      <p:cViewPr>
        <p:scale>
          <a:sx n="78" d="100"/>
          <a:sy n="78" d="100"/>
        </p:scale>
        <p:origin x="-102" y="-2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1963"/>
          </a:xfrm>
          <a:prstGeom prst="rect">
            <a:avLst/>
          </a:prstGeom>
        </p:spPr>
        <p:txBody>
          <a:bodyPr vert="horz" lIns="91440" tIns="45720" rIns="91440" bIns="45720" rtlCol="0"/>
          <a:lstStyle>
            <a:lvl1pPr algn="r">
              <a:defRPr sz="1200"/>
            </a:lvl1pPr>
          </a:lstStyle>
          <a:p>
            <a:fld id="{85197519-0D97-4CDA-B413-B31C3E4B547C}" type="datetimeFigureOut">
              <a:rPr lang="en-US" smtClean="0"/>
              <a:t>5/6/2015</a:t>
            </a:fld>
            <a:endParaRPr lang="en-US"/>
          </a:p>
        </p:txBody>
      </p:sp>
      <p:sp>
        <p:nvSpPr>
          <p:cNvPr id="4" name="Footer Placeholder 3"/>
          <p:cNvSpPr>
            <a:spLocks noGrp="1"/>
          </p:cNvSpPr>
          <p:nvPr>
            <p:ph type="ftr" sz="quarter" idx="2"/>
          </p:nvPr>
        </p:nvSpPr>
        <p:spPr>
          <a:xfrm>
            <a:off x="0" y="8772525"/>
            <a:ext cx="3011488"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5"/>
            <a:ext cx="3011488" cy="461963"/>
          </a:xfrm>
          <a:prstGeom prst="rect">
            <a:avLst/>
          </a:prstGeom>
        </p:spPr>
        <p:txBody>
          <a:bodyPr vert="horz" lIns="91440" tIns="45720" rIns="91440" bIns="45720" rtlCol="0" anchor="b"/>
          <a:lstStyle>
            <a:lvl1pPr algn="r">
              <a:defRPr sz="1200"/>
            </a:lvl1pPr>
          </a:lstStyle>
          <a:p>
            <a:fld id="{CB472EED-72EB-4167-934D-0062E8EBB845}" type="slidenum">
              <a:rPr lang="en-US" smtClean="0"/>
              <a:t>‹#›</a:t>
            </a:fld>
            <a:endParaRPr lang="en-US"/>
          </a:p>
        </p:txBody>
      </p:sp>
    </p:spTree>
    <p:extLst>
      <p:ext uri="{BB962C8B-B14F-4D97-AF65-F5344CB8AC3E}">
        <p14:creationId xmlns:p14="http://schemas.microsoft.com/office/powerpoint/2010/main" val="17676447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en-US"/>
          </a:p>
        </p:txBody>
      </p:sp>
      <p:sp>
        <p:nvSpPr>
          <p:cNvPr id="3" name="Date Placeholder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22994ABF-0A87-4610-91AF-38A54CD41CB6}" type="datetimeFigureOut">
              <a:rPr lang="en-US" smtClean="0"/>
              <a:t>5/6/2015</a:t>
            </a:fld>
            <a:endParaRPr lang="en-US"/>
          </a:p>
        </p:txBody>
      </p:sp>
      <p:sp>
        <p:nvSpPr>
          <p:cNvPr id="4" name="Slide Image Placeholder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en-US"/>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AC53C873-957D-4BB3-AF7B-12C7F7497962}" type="slidenum">
              <a:rPr lang="en-US" smtClean="0"/>
              <a:t>‹#›</a:t>
            </a:fld>
            <a:endParaRPr lang="en-US"/>
          </a:p>
        </p:txBody>
      </p:sp>
    </p:spTree>
    <p:extLst>
      <p:ext uri="{BB962C8B-B14F-4D97-AF65-F5344CB8AC3E}">
        <p14:creationId xmlns:p14="http://schemas.microsoft.com/office/powerpoint/2010/main" val="125046229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Aloha and welcome to my TCC presentation entitled “Teaching Educators How to Integrate Tablet PC’s Into Their Classrooms”.  My name is Michael Nelson and I am graduate student in the Learning Design &amp; Technology program with the College of Education at the University of Hawaii at </a:t>
            </a:r>
            <a:r>
              <a:rPr lang="en-US" sz="1600" dirty="0" err="1"/>
              <a:t>Manoa</a:t>
            </a:r>
            <a:r>
              <a:rPr lang="en-US" sz="1600" dirty="0"/>
              <a:t>.  </a:t>
            </a:r>
          </a:p>
          <a:p>
            <a:endParaRPr lang="en-US" sz="1600" dirty="0"/>
          </a:p>
          <a:p>
            <a:r>
              <a:rPr lang="en-US" sz="1600" dirty="0"/>
              <a:t>I have also been a secondary mathematics teacher for the last 10 years.  This presentation showcases my culminating project for my Masters of Education.  I hope you enjoy the presentation, and I look forward to your questions at the end. </a:t>
            </a:r>
          </a:p>
        </p:txBody>
      </p:sp>
      <p:sp>
        <p:nvSpPr>
          <p:cNvPr id="4" name="Slide Number Placeholder 3"/>
          <p:cNvSpPr>
            <a:spLocks noGrp="1"/>
          </p:cNvSpPr>
          <p:nvPr>
            <p:ph type="sldNum" sz="quarter" idx="10"/>
          </p:nvPr>
        </p:nvSpPr>
        <p:spPr/>
        <p:txBody>
          <a:bodyPr/>
          <a:lstStyle/>
          <a:p>
            <a:fld id="{AC53C873-957D-4BB3-AF7B-12C7F7497962}" type="slidenum">
              <a:rPr lang="en-US" smtClean="0"/>
              <a:t>1</a:t>
            </a:fld>
            <a:endParaRPr lang="en-US"/>
          </a:p>
        </p:txBody>
      </p:sp>
      <p:sp>
        <p:nvSpPr>
          <p:cNvPr id="5" name="Date Placeholder 4"/>
          <p:cNvSpPr>
            <a:spLocks noGrp="1"/>
          </p:cNvSpPr>
          <p:nvPr>
            <p:ph type="dt" idx="11"/>
          </p:nvPr>
        </p:nvSpPr>
        <p:spPr/>
        <p:txBody>
          <a:bodyPr/>
          <a:lstStyle/>
          <a:p>
            <a:fld id="{16024306-E091-4CE1-8AF1-F241CA3641A9}" type="datetime1">
              <a:rPr lang="en-US" smtClean="0"/>
              <a:t>5/6/2015</a:t>
            </a:fld>
            <a:endParaRPr lang="en-US"/>
          </a:p>
        </p:txBody>
      </p:sp>
    </p:spTree>
    <p:extLst>
      <p:ext uri="{BB962C8B-B14F-4D97-AF65-F5344CB8AC3E}">
        <p14:creationId xmlns:p14="http://schemas.microsoft.com/office/powerpoint/2010/main" val="4095295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instructional website</a:t>
            </a:r>
            <a:r>
              <a:rPr lang="en-US" baseline="0" dirty="0" smtClean="0"/>
              <a:t> included a total of 6 learning modules.</a:t>
            </a:r>
          </a:p>
          <a:p>
            <a:endParaRPr lang="en-US" baseline="0" dirty="0" smtClean="0"/>
          </a:p>
          <a:p>
            <a:r>
              <a:rPr lang="en-US" baseline="0" dirty="0" smtClean="0"/>
              <a:t>Module 1 focusing on explaining the key fundamental differences between the tablet, a desktop or laptop PC, and the tablet PC.  In Module 2, the Input Panel was introduced, and the website participant learns how to “type” text using the Key Pad and handwrite text using the writing pad and stylus.  From there, Module 3 introduces the concept of the electronic whiteboard, and focuses on key features such as changing ink color and thickness, customizing the whiteboard background.</a:t>
            </a:r>
          </a:p>
          <a:p>
            <a:endParaRPr lang="en-US" baseline="0" dirty="0" smtClean="0"/>
          </a:p>
        </p:txBody>
      </p:sp>
      <p:sp>
        <p:nvSpPr>
          <p:cNvPr id="4" name="Slide Number Placeholder 3"/>
          <p:cNvSpPr>
            <a:spLocks noGrp="1"/>
          </p:cNvSpPr>
          <p:nvPr>
            <p:ph type="sldNum" sz="quarter" idx="10"/>
          </p:nvPr>
        </p:nvSpPr>
        <p:spPr/>
        <p:txBody>
          <a:bodyPr/>
          <a:lstStyle/>
          <a:p>
            <a:fld id="{AC53C873-957D-4BB3-AF7B-12C7F7497962}" type="slidenum">
              <a:rPr lang="en-US" smtClean="0"/>
              <a:t>10</a:t>
            </a:fld>
            <a:endParaRPr lang="en-US"/>
          </a:p>
        </p:txBody>
      </p:sp>
      <p:sp>
        <p:nvSpPr>
          <p:cNvPr id="5" name="Date Placeholder 4"/>
          <p:cNvSpPr>
            <a:spLocks noGrp="1"/>
          </p:cNvSpPr>
          <p:nvPr>
            <p:ph type="dt" idx="11"/>
          </p:nvPr>
        </p:nvSpPr>
        <p:spPr/>
        <p:txBody>
          <a:bodyPr/>
          <a:lstStyle/>
          <a:p>
            <a:fld id="{1110ABA9-4C4F-4E6D-859A-614DA3F82CD7}" type="datetime1">
              <a:rPr lang="en-US" smtClean="0"/>
              <a:t>5/6/2015</a:t>
            </a:fld>
            <a:endParaRPr lang="en-US"/>
          </a:p>
        </p:txBody>
      </p:sp>
    </p:spTree>
    <p:extLst>
      <p:ext uri="{BB962C8B-B14F-4D97-AF65-F5344CB8AC3E}">
        <p14:creationId xmlns:p14="http://schemas.microsoft.com/office/powerpoint/2010/main" val="3186272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Module 4 I explained how to annotate electronic files, including Adobe Acrobat PDF files and PowerPoint presentations, and save them to be shared later</a:t>
            </a:r>
          </a:p>
          <a:p>
            <a:endParaRPr lang="en-US" baseline="0" dirty="0" smtClean="0"/>
          </a:p>
          <a:p>
            <a:r>
              <a:rPr lang="en-US" baseline="0" dirty="0" smtClean="0"/>
              <a:t>Module 5  I highlight the basic steps in recording a real-time audio and animations from a PowerPoint presentation.  Then save it for later viewing by students or teachers.</a:t>
            </a:r>
          </a:p>
          <a:p>
            <a:endParaRPr lang="en-US" baseline="0" dirty="0" smtClean="0"/>
          </a:p>
          <a:p>
            <a:r>
              <a:rPr lang="en-US" baseline="0" dirty="0" smtClean="0"/>
              <a:t>Lastly, Module 6 concluded and reviewed the instructional modules and includes a post-questionnaire survey.</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11</a:t>
            </a:fld>
            <a:endParaRPr lang="en-US"/>
          </a:p>
        </p:txBody>
      </p:sp>
      <p:sp>
        <p:nvSpPr>
          <p:cNvPr id="5" name="Date Placeholder 4"/>
          <p:cNvSpPr>
            <a:spLocks noGrp="1"/>
          </p:cNvSpPr>
          <p:nvPr>
            <p:ph type="dt" idx="11"/>
          </p:nvPr>
        </p:nvSpPr>
        <p:spPr/>
        <p:txBody>
          <a:bodyPr/>
          <a:lstStyle/>
          <a:p>
            <a:fld id="{8FC6929E-24A3-4CB5-88CC-0496D169029F}" type="datetime1">
              <a:rPr lang="en-US" smtClean="0"/>
              <a:t>5/6/2015</a:t>
            </a:fld>
            <a:endParaRPr lang="en-US"/>
          </a:p>
        </p:txBody>
      </p:sp>
    </p:spTree>
    <p:extLst>
      <p:ext uri="{BB962C8B-B14F-4D97-AF65-F5344CB8AC3E}">
        <p14:creationId xmlns:p14="http://schemas.microsoft.com/office/powerpoint/2010/main" val="19624266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879">
              <a:defRPr/>
            </a:pPr>
            <a:r>
              <a:rPr lang="en-US" dirty="0" smtClean="0"/>
              <a:t>This is the screen shot of the home page . This page</a:t>
            </a:r>
            <a:r>
              <a:rPr lang="en-US" baseline="0" dirty="0" smtClean="0"/>
              <a:t> welcomes the participants to the website. This page includes a widget (in the upper right corner) that is an audio of the text on the page.  </a:t>
            </a:r>
          </a:p>
          <a:p>
            <a:pPr defTabSz="924879">
              <a:defRPr/>
            </a:pPr>
            <a:endParaRPr lang="en-US" dirty="0" smtClean="0"/>
          </a:p>
          <a:p>
            <a:r>
              <a:rPr lang="en-US" baseline="0" dirty="0" smtClean="0"/>
              <a:t>The website was designed to have four tabs: Home page, Learning Modules, Blog, and Contacts.  There is a link to the pre-questionnaire survey located in the 3</a:t>
            </a:r>
            <a:r>
              <a:rPr lang="en-US" baseline="30000" dirty="0" smtClean="0"/>
              <a:t>rd</a:t>
            </a:r>
            <a:r>
              <a:rPr lang="en-US" baseline="0" dirty="0" smtClean="0"/>
              <a:t> paragraph of text.</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12</a:t>
            </a:fld>
            <a:endParaRPr lang="en-US"/>
          </a:p>
        </p:txBody>
      </p:sp>
      <p:sp>
        <p:nvSpPr>
          <p:cNvPr id="5" name="Date Placeholder 4"/>
          <p:cNvSpPr>
            <a:spLocks noGrp="1"/>
          </p:cNvSpPr>
          <p:nvPr>
            <p:ph type="dt" idx="11"/>
          </p:nvPr>
        </p:nvSpPr>
        <p:spPr/>
        <p:txBody>
          <a:bodyPr/>
          <a:lstStyle/>
          <a:p>
            <a:fld id="{8C169538-E534-4643-A0EE-2B363DFFC518}" type="datetime1">
              <a:rPr lang="en-US" smtClean="0"/>
              <a:t>5/6/2015</a:t>
            </a:fld>
            <a:endParaRPr lang="en-US"/>
          </a:p>
        </p:txBody>
      </p:sp>
    </p:spTree>
    <p:extLst>
      <p:ext uri="{BB962C8B-B14F-4D97-AF65-F5344CB8AC3E}">
        <p14:creationId xmlns:p14="http://schemas.microsoft.com/office/powerpoint/2010/main" val="1318837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a:t>
            </a:r>
            <a:r>
              <a:rPr lang="en-US" baseline="0" dirty="0" smtClean="0"/>
              <a:t> a screen shot of the pre-questionnaire survey.  This survey was created using Google forms.  The pre-questionnaire survey asked the participants questions about their technology experience, computer usage, technology integration interest and plans, and computer usage to facilitate teacher pedagogy.</a:t>
            </a:r>
          </a:p>
          <a:p>
            <a:endParaRPr lang="en-US" baseline="0" dirty="0" smtClean="0"/>
          </a:p>
          <a:p>
            <a:r>
              <a:rPr lang="en-US" baseline="0" dirty="0" smtClean="0"/>
              <a:t>No personal or identifying questions were asked in the pre-questionnaire survey.  Google forms collects the data and stores it into a spreadsheet.  The participants’ identity remained completely anonymous through this process.</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13</a:t>
            </a:fld>
            <a:endParaRPr lang="en-US"/>
          </a:p>
        </p:txBody>
      </p:sp>
      <p:sp>
        <p:nvSpPr>
          <p:cNvPr id="5" name="Date Placeholder 4"/>
          <p:cNvSpPr>
            <a:spLocks noGrp="1"/>
          </p:cNvSpPr>
          <p:nvPr>
            <p:ph type="dt" idx="11"/>
          </p:nvPr>
        </p:nvSpPr>
        <p:spPr/>
        <p:txBody>
          <a:bodyPr/>
          <a:lstStyle/>
          <a:p>
            <a:fld id="{7A2D7AF8-5891-4305-B33E-7B70965B99E1}" type="datetime1">
              <a:rPr lang="en-US" smtClean="0"/>
              <a:t>5/6/2015</a:t>
            </a:fld>
            <a:endParaRPr lang="en-US"/>
          </a:p>
        </p:txBody>
      </p:sp>
    </p:spTree>
    <p:extLst>
      <p:ext uri="{BB962C8B-B14F-4D97-AF65-F5344CB8AC3E}">
        <p14:creationId xmlns:p14="http://schemas.microsoft.com/office/powerpoint/2010/main" val="4133294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screen shot of the Learning</a:t>
            </a:r>
            <a:r>
              <a:rPr lang="en-US" baseline="0" dirty="0" smtClean="0"/>
              <a:t> Modules overview page.  It is an introduction that discussing the structure of the learning modules and also provides  information of what the participants will be learning as they complete the modules in my website.  This page also offers the opportunity to listen to the text through audio by clicking on the </a:t>
            </a:r>
            <a:r>
              <a:rPr lang="en-US" baseline="0" dirty="0" err="1" smtClean="0"/>
              <a:t>autopal</a:t>
            </a:r>
            <a:r>
              <a:rPr lang="en-US" baseline="0" dirty="0" smtClean="0"/>
              <a:t> icon on the upper right.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14</a:t>
            </a:fld>
            <a:endParaRPr lang="en-US"/>
          </a:p>
        </p:txBody>
      </p:sp>
      <p:sp>
        <p:nvSpPr>
          <p:cNvPr id="5" name="Date Placeholder 4"/>
          <p:cNvSpPr>
            <a:spLocks noGrp="1"/>
          </p:cNvSpPr>
          <p:nvPr>
            <p:ph type="dt" idx="11"/>
          </p:nvPr>
        </p:nvSpPr>
        <p:spPr/>
        <p:txBody>
          <a:bodyPr/>
          <a:lstStyle/>
          <a:p>
            <a:fld id="{6BE443EE-ED8E-4069-B5F9-29C406A8FABB}" type="datetime1">
              <a:rPr lang="en-US" smtClean="0"/>
              <a:t>5/6/2015</a:t>
            </a:fld>
            <a:endParaRPr lang="en-US"/>
          </a:p>
        </p:txBody>
      </p:sp>
    </p:spTree>
    <p:extLst>
      <p:ext uri="{BB962C8B-B14F-4D97-AF65-F5344CB8AC3E}">
        <p14:creationId xmlns:p14="http://schemas.microsoft.com/office/powerpoint/2010/main" val="4009730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a:t>
            </a:r>
            <a:r>
              <a:rPr lang="en-US" baseline="0" dirty="0" smtClean="0"/>
              <a:t> s</a:t>
            </a:r>
            <a:r>
              <a:rPr lang="en-US" dirty="0" smtClean="0"/>
              <a:t>creen shot</a:t>
            </a:r>
            <a:r>
              <a:rPr lang="en-US" baseline="0" dirty="0" smtClean="0"/>
              <a:t> of the learning modules dropdown menu. As you can see it shows all 6 instructional modules the participants can click on any module</a:t>
            </a:r>
          </a:p>
          <a:p>
            <a:r>
              <a:rPr lang="en-US" baseline="0" dirty="0" smtClean="0"/>
              <a:t>to begin but I recommended to complete the modules in numerical order.</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15</a:t>
            </a:fld>
            <a:endParaRPr lang="en-US"/>
          </a:p>
        </p:txBody>
      </p:sp>
      <p:sp>
        <p:nvSpPr>
          <p:cNvPr id="5" name="Date Placeholder 4"/>
          <p:cNvSpPr>
            <a:spLocks noGrp="1"/>
          </p:cNvSpPr>
          <p:nvPr>
            <p:ph type="dt" idx="11"/>
          </p:nvPr>
        </p:nvSpPr>
        <p:spPr/>
        <p:txBody>
          <a:bodyPr/>
          <a:lstStyle/>
          <a:p>
            <a:fld id="{D5BB42B1-5B20-4AA3-908B-54770F8F9212}" type="datetime1">
              <a:rPr lang="en-US" smtClean="0"/>
              <a:t>5/6/2015</a:t>
            </a:fld>
            <a:endParaRPr lang="en-US"/>
          </a:p>
        </p:txBody>
      </p:sp>
    </p:spTree>
    <p:extLst>
      <p:ext uri="{BB962C8B-B14F-4D97-AF65-F5344CB8AC3E}">
        <p14:creationId xmlns:p14="http://schemas.microsoft.com/office/powerpoint/2010/main" val="3232705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screen shot of Module 1 which is my</a:t>
            </a:r>
            <a:r>
              <a:rPr lang="en-US" baseline="0" dirty="0" smtClean="0"/>
              <a:t> </a:t>
            </a:r>
            <a:r>
              <a:rPr lang="en-US" dirty="0" smtClean="0"/>
              <a:t>first learning</a:t>
            </a:r>
            <a:r>
              <a:rPr lang="en-US" baseline="0" dirty="0" smtClean="0"/>
              <a:t> module in my website.  What I mean about that is it is the first module where the participants will question on the features taught.  The main learning objective of this module is to teach the participant  about the key differences and features of the tablet, PC, and tablet PC.  I includes a link in upper right corner, The participant can click on this link after they have completed reading or listening to the information this link will take the participants directly to the feedback survey and when completed the survey. they can click on the module 2 link which will take them directly to Module 2.</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16</a:t>
            </a:fld>
            <a:endParaRPr lang="en-US"/>
          </a:p>
        </p:txBody>
      </p:sp>
      <p:sp>
        <p:nvSpPr>
          <p:cNvPr id="5" name="Date Placeholder 4"/>
          <p:cNvSpPr>
            <a:spLocks noGrp="1"/>
          </p:cNvSpPr>
          <p:nvPr>
            <p:ph type="dt" idx="11"/>
          </p:nvPr>
        </p:nvSpPr>
        <p:spPr/>
        <p:txBody>
          <a:bodyPr/>
          <a:lstStyle/>
          <a:p>
            <a:fld id="{443698AC-16EF-42C1-ACB7-61B4652397EA}" type="datetime1">
              <a:rPr lang="en-US" smtClean="0"/>
              <a:t>5/6/2015</a:t>
            </a:fld>
            <a:endParaRPr lang="en-US"/>
          </a:p>
        </p:txBody>
      </p:sp>
    </p:spTree>
    <p:extLst>
      <p:ext uri="{BB962C8B-B14F-4D97-AF65-F5344CB8AC3E}">
        <p14:creationId xmlns:p14="http://schemas.microsoft.com/office/powerpoint/2010/main" val="3347408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a:t>
            </a:r>
            <a:r>
              <a:rPr lang="en-US" baseline="0" dirty="0" smtClean="0"/>
              <a:t> a screen shot of the feedback survey for Module 1 .  Like the pre-questionnaire survey, this survey was created using Google forms.  The survey contains two sections.  The 1</a:t>
            </a:r>
            <a:r>
              <a:rPr lang="en-US" baseline="30000" dirty="0" smtClean="0"/>
              <a:t>st</a:t>
            </a:r>
            <a:r>
              <a:rPr lang="en-US" baseline="0" dirty="0" smtClean="0"/>
              <a:t> section is the Technology Experience section where the participants were asked feedback about achieving the learning objectives via retrospective questioning.  Using a 4-point Likert scale, the retrospective question in this module asked the participant if he or she could describe the key differences between the tablet, PC, and tablet PC before and after taking the module (Questions 1a and 1b). </a:t>
            </a:r>
          </a:p>
          <a:p>
            <a:endParaRPr lang="en-US" baseline="0" dirty="0" smtClean="0"/>
          </a:p>
          <a:p>
            <a:r>
              <a:rPr lang="en-US" baseline="0" dirty="0" smtClean="0"/>
              <a:t>The 2</a:t>
            </a:r>
            <a:r>
              <a:rPr lang="en-US" baseline="30000" dirty="0" smtClean="0"/>
              <a:t>nd</a:t>
            </a:r>
            <a:r>
              <a:rPr lang="en-US" baseline="0" dirty="0" smtClean="0"/>
              <a:t> section was a free response section where the participant could provide immediate, feedback on his or her experience with the module.  The same format of retrospective questions and a free response question were utilized in Modules 2 to 5’s feedback surveys.</a:t>
            </a:r>
            <a:endParaRPr lang="en-US" dirty="0" smtClean="0"/>
          </a:p>
          <a:p>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17</a:t>
            </a:fld>
            <a:endParaRPr lang="en-US"/>
          </a:p>
        </p:txBody>
      </p:sp>
      <p:sp>
        <p:nvSpPr>
          <p:cNvPr id="5" name="Date Placeholder 4"/>
          <p:cNvSpPr>
            <a:spLocks noGrp="1"/>
          </p:cNvSpPr>
          <p:nvPr>
            <p:ph type="dt" idx="11"/>
          </p:nvPr>
        </p:nvSpPr>
        <p:spPr/>
        <p:txBody>
          <a:bodyPr/>
          <a:lstStyle/>
          <a:p>
            <a:fld id="{564978B3-2931-4C7F-A6D5-76B50FB320F5}" type="datetime1">
              <a:rPr lang="en-US" smtClean="0"/>
              <a:t>5/6/2015</a:t>
            </a:fld>
            <a:endParaRPr lang="en-US"/>
          </a:p>
        </p:txBody>
      </p:sp>
    </p:spTree>
    <p:extLst>
      <p:ext uri="{BB962C8B-B14F-4D97-AF65-F5344CB8AC3E}">
        <p14:creationId xmlns:p14="http://schemas.microsoft.com/office/powerpoint/2010/main" val="1262787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a:t>
            </a:r>
            <a:r>
              <a:rPr lang="en-US" baseline="0" dirty="0" smtClean="0"/>
              <a:t> a screen shot of the feedback survey for Module 1 .  Like the pre-questionnaire survey, this survey was created using Google forms.  The survey contains two sections.  The 1</a:t>
            </a:r>
            <a:r>
              <a:rPr lang="en-US" baseline="30000" dirty="0" smtClean="0"/>
              <a:t>st</a:t>
            </a:r>
            <a:r>
              <a:rPr lang="en-US" baseline="0" dirty="0" smtClean="0"/>
              <a:t> section is the Technology Experience section where the participants were asked feedback about achieving the learning objectives via retrospective questioning.  Using a 4-point Likert scale, the retrospective question in this module asked the participant if he or she could describe the key differences between the tablet, PC, and tablet PC before and after taking the module (Questions 1a and 1b). </a:t>
            </a:r>
          </a:p>
          <a:p>
            <a:endParaRPr lang="en-US" baseline="0" dirty="0" smtClean="0"/>
          </a:p>
          <a:p>
            <a:r>
              <a:rPr lang="en-US" baseline="0" dirty="0" smtClean="0"/>
              <a:t>The 2</a:t>
            </a:r>
            <a:r>
              <a:rPr lang="en-US" baseline="30000" dirty="0" smtClean="0"/>
              <a:t>nd</a:t>
            </a:r>
            <a:r>
              <a:rPr lang="en-US" baseline="0" dirty="0" smtClean="0"/>
              <a:t> section was a free response section where the participant could provide immediate, feedback on his or her experience with the module.  The same format of retrospective questions and a free response question were utilized in Modules 2 to 5’s feedback surveys.</a:t>
            </a:r>
            <a:endParaRPr lang="en-US" dirty="0" smtClean="0"/>
          </a:p>
          <a:p>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18</a:t>
            </a:fld>
            <a:endParaRPr lang="en-US"/>
          </a:p>
        </p:txBody>
      </p:sp>
      <p:sp>
        <p:nvSpPr>
          <p:cNvPr id="5" name="Date Placeholder 4"/>
          <p:cNvSpPr>
            <a:spLocks noGrp="1"/>
          </p:cNvSpPr>
          <p:nvPr>
            <p:ph type="dt" idx="11"/>
          </p:nvPr>
        </p:nvSpPr>
        <p:spPr/>
        <p:txBody>
          <a:bodyPr/>
          <a:lstStyle/>
          <a:p>
            <a:fld id="{FEA4473A-D648-4990-88C4-E919DF1E25E6}" type="datetime1">
              <a:rPr lang="en-US" smtClean="0"/>
              <a:t>5/6/2015</a:t>
            </a:fld>
            <a:endParaRPr lang="en-US"/>
          </a:p>
        </p:txBody>
      </p:sp>
    </p:spTree>
    <p:extLst>
      <p:ext uri="{BB962C8B-B14F-4D97-AF65-F5344CB8AC3E}">
        <p14:creationId xmlns:p14="http://schemas.microsoft.com/office/powerpoint/2010/main" val="2043748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 screen shot of module two.  In this module I used video and audio to deliver the instructional content.  The content in this module talks about how the stylus can be used to input text on to </a:t>
            </a:r>
            <a:r>
              <a:rPr lang="en-US" baseline="0" dirty="0" err="1" smtClean="0"/>
              <a:t>powerpoint</a:t>
            </a:r>
            <a:r>
              <a:rPr lang="en-US" baseline="0" dirty="0" smtClean="0"/>
              <a:t> slides.  I showed two ways of doing this, one was using the key pad icon which is like an electronic key board and the stylus is used to tap on each letter.  The other was using the writing pad and the stylus was used to write directly on the screen to enter the text.  Again I included links that will take the participants directly to the feedback questionnaire and when they have completed it they can click on the next modules link.   I included these links on the modules that included a feedback questionnaire to make navigation easy and quick.</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19</a:t>
            </a:fld>
            <a:endParaRPr lang="en-US"/>
          </a:p>
        </p:txBody>
      </p:sp>
      <p:sp>
        <p:nvSpPr>
          <p:cNvPr id="5" name="Date Placeholder 4"/>
          <p:cNvSpPr>
            <a:spLocks noGrp="1"/>
          </p:cNvSpPr>
          <p:nvPr>
            <p:ph type="dt" idx="11"/>
          </p:nvPr>
        </p:nvSpPr>
        <p:spPr/>
        <p:txBody>
          <a:bodyPr/>
          <a:lstStyle/>
          <a:p>
            <a:fld id="{B17FFF60-FD6D-4707-BDC4-14BF13ED7A91}" type="datetime1">
              <a:rPr lang="en-US" smtClean="0"/>
              <a:t>5/6/2015</a:t>
            </a:fld>
            <a:endParaRPr lang="en-US"/>
          </a:p>
        </p:txBody>
      </p:sp>
    </p:spTree>
    <p:extLst>
      <p:ext uri="{BB962C8B-B14F-4D97-AF65-F5344CB8AC3E}">
        <p14:creationId xmlns:p14="http://schemas.microsoft.com/office/powerpoint/2010/main" val="1378311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I</a:t>
            </a:r>
            <a:r>
              <a:rPr lang="en-US" baseline="0" dirty="0" smtClean="0"/>
              <a:t> begin</a:t>
            </a:r>
            <a:r>
              <a:rPr lang="en-US" dirty="0" smtClean="0"/>
              <a:t> my presentation, I would</a:t>
            </a:r>
            <a:r>
              <a:rPr lang="en-US" baseline="0" dirty="0" smtClean="0"/>
              <a:t> like to ask the audience this question.</a:t>
            </a:r>
            <a:r>
              <a:rPr lang="en-US" dirty="0" smtClean="0"/>
              <a:t>  Are familiar</a:t>
            </a:r>
            <a:r>
              <a:rPr lang="en-US" baseline="0" dirty="0" smtClean="0"/>
              <a:t> are you with the tablet PC?  Using the icon in your participant window, click on the green check for yes or the red check for no.</a:t>
            </a:r>
          </a:p>
          <a:p>
            <a:endParaRPr lang="en-US" baseline="0" dirty="0" smtClean="0"/>
          </a:p>
          <a:p>
            <a:r>
              <a:rPr lang="en-US" baseline="0" dirty="0" smtClean="0"/>
              <a:t>Ok now I’m going get the results and post them</a:t>
            </a:r>
          </a:p>
          <a:p>
            <a:endParaRPr lang="en-US" baseline="0" dirty="0" smtClean="0"/>
          </a:p>
          <a:p>
            <a:r>
              <a:rPr lang="en-US" baseline="0" dirty="0" smtClean="0"/>
              <a:t>I see that poll shows that less than half of the responders are familiar with the Tablet PC.  This presentation should help you </a:t>
            </a:r>
          </a:p>
          <a:p>
            <a:endParaRPr lang="en-US" baseline="0" dirty="0" smtClean="0"/>
          </a:p>
          <a:p>
            <a:r>
              <a:rPr lang="en-US" baseline="0" dirty="0" smtClean="0"/>
              <a:t>We see the poll shows about a 50/50 spilt of responders are familiar with the Tablet PC</a:t>
            </a:r>
          </a:p>
          <a:p>
            <a:endParaRPr lang="en-US" baseline="0" dirty="0" smtClean="0"/>
          </a:p>
          <a:p>
            <a:r>
              <a:rPr lang="en-US" baseline="0" dirty="0" smtClean="0"/>
              <a:t>We see that the poll shows a majority (more than 50%) of responders are familiar with the tablet PC.</a:t>
            </a:r>
          </a:p>
          <a:p>
            <a:r>
              <a:rPr lang="en-US" baseline="0" dirty="0" smtClean="0"/>
              <a:t>That’s great! I hope presentation shares some new ideas about how the Tablet PC can be used.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a:t>
            </a:fld>
            <a:endParaRPr lang="en-US"/>
          </a:p>
        </p:txBody>
      </p:sp>
      <p:sp>
        <p:nvSpPr>
          <p:cNvPr id="5" name="Date Placeholder 4"/>
          <p:cNvSpPr>
            <a:spLocks noGrp="1"/>
          </p:cNvSpPr>
          <p:nvPr>
            <p:ph type="dt" idx="11"/>
          </p:nvPr>
        </p:nvSpPr>
        <p:spPr/>
        <p:txBody>
          <a:bodyPr/>
          <a:lstStyle/>
          <a:p>
            <a:fld id="{20488352-98D9-485D-866A-4E1645288590}" type="datetime1">
              <a:rPr lang="en-US" smtClean="0"/>
              <a:t>5/6/2015</a:t>
            </a:fld>
            <a:endParaRPr lang="en-US"/>
          </a:p>
        </p:txBody>
      </p:sp>
    </p:spTree>
    <p:extLst>
      <p:ext uri="{BB962C8B-B14F-4D97-AF65-F5344CB8AC3E}">
        <p14:creationId xmlns:p14="http://schemas.microsoft.com/office/powerpoint/2010/main" val="2541508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a screen shot of part of my lesson in module 2 in this shot I’m  teaching how to uses the writing pad.  The neat thing about the writing pad is that text can be written in print or cursive and the software is very accurate when determining the correct text when it is written in cursive.  The text can be checked here on the left for accuracy before being  placed on to the slide.  I personally liked writing in cursive rather than using the key pad because it was much quicker when placing large amounts of text on to the slide.</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20</a:t>
            </a:fld>
            <a:endParaRPr lang="en-US"/>
          </a:p>
        </p:txBody>
      </p:sp>
      <p:sp>
        <p:nvSpPr>
          <p:cNvPr id="5" name="Date Placeholder 4"/>
          <p:cNvSpPr>
            <a:spLocks noGrp="1"/>
          </p:cNvSpPr>
          <p:nvPr>
            <p:ph type="dt" idx="11"/>
          </p:nvPr>
        </p:nvSpPr>
        <p:spPr/>
        <p:txBody>
          <a:bodyPr/>
          <a:lstStyle/>
          <a:p>
            <a:fld id="{811EB0DF-F98B-4757-94AB-140BBA7880DB}" type="datetime1">
              <a:rPr lang="en-US" smtClean="0"/>
              <a:t>5/6/2015</a:t>
            </a:fld>
            <a:endParaRPr lang="en-US"/>
          </a:p>
        </p:txBody>
      </p:sp>
    </p:spTree>
    <p:extLst>
      <p:ext uri="{BB962C8B-B14F-4D97-AF65-F5344CB8AC3E}">
        <p14:creationId xmlns:p14="http://schemas.microsoft.com/office/powerpoint/2010/main" val="1378311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screen shot of module</a:t>
            </a:r>
            <a:r>
              <a:rPr lang="en-US" baseline="0" dirty="0" smtClean="0"/>
              <a:t> 3’s page.  This tutorial shows how to use Microsoft OneNote as an electronic whiteboard.  The module focuses on how to use the ink features, including changing ink color and thickness, as well as how to manipulate the background of the whiteboard.  I used audio and video to deliver the learning content.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21</a:t>
            </a:fld>
            <a:endParaRPr lang="en-US"/>
          </a:p>
        </p:txBody>
      </p:sp>
      <p:sp>
        <p:nvSpPr>
          <p:cNvPr id="5" name="Date Placeholder 4"/>
          <p:cNvSpPr>
            <a:spLocks noGrp="1"/>
          </p:cNvSpPr>
          <p:nvPr>
            <p:ph type="dt" idx="11"/>
          </p:nvPr>
        </p:nvSpPr>
        <p:spPr/>
        <p:txBody>
          <a:bodyPr/>
          <a:lstStyle/>
          <a:p>
            <a:fld id="{C635208F-5082-4F51-9E7C-92834FAAA4DE}" type="datetime1">
              <a:rPr lang="en-US" smtClean="0"/>
              <a:t>5/6/2015</a:t>
            </a:fld>
            <a:endParaRPr lang="en-US"/>
          </a:p>
        </p:txBody>
      </p:sp>
    </p:spTree>
    <p:extLst>
      <p:ext uri="{BB962C8B-B14F-4D97-AF65-F5344CB8AC3E}">
        <p14:creationId xmlns:p14="http://schemas.microsoft.com/office/powerpoint/2010/main" val="705328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screen shot from the</a:t>
            </a:r>
            <a:r>
              <a:rPr lang="en-US" baseline="0" dirty="0" smtClean="0"/>
              <a:t> tutorial of the use of different ink colors and thicknesses. The icons at the top allow the user to choose the color &amp; thickness, or even the highlighter if needed using the stylus.  This feature is great for math teacher who want to show examples of math procedures used to complete problems.  In this example the stylus was used to write the text directly on the screen like a whiteboard.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22</a:t>
            </a:fld>
            <a:endParaRPr lang="en-US"/>
          </a:p>
        </p:txBody>
      </p:sp>
      <p:sp>
        <p:nvSpPr>
          <p:cNvPr id="5" name="Date Placeholder 4"/>
          <p:cNvSpPr>
            <a:spLocks noGrp="1"/>
          </p:cNvSpPr>
          <p:nvPr>
            <p:ph type="dt" idx="11"/>
          </p:nvPr>
        </p:nvSpPr>
        <p:spPr/>
        <p:txBody>
          <a:bodyPr/>
          <a:lstStyle/>
          <a:p>
            <a:fld id="{2F084D2D-C0D9-468C-B846-484448D78459}" type="datetime1">
              <a:rPr lang="en-US" smtClean="0"/>
              <a:t>5/6/2015</a:t>
            </a:fld>
            <a:endParaRPr lang="en-US"/>
          </a:p>
        </p:txBody>
      </p:sp>
    </p:spTree>
    <p:extLst>
      <p:ext uri="{BB962C8B-B14F-4D97-AF65-F5344CB8AC3E}">
        <p14:creationId xmlns:p14="http://schemas.microsoft.com/office/powerpoint/2010/main" val="669772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screenshot</a:t>
            </a:r>
            <a:r>
              <a:rPr lang="en-US" baseline="0" dirty="0" smtClean="0"/>
              <a:t> of module 4 page.  This tutorial educates the user on how to electronically annotate a file using the tablet PC.  </a:t>
            </a:r>
            <a:r>
              <a:rPr lang="en-US" strike="sngStrike" baseline="0" dirty="0" smtClean="0"/>
              <a:t>module talked about the annotation features of the tablet PC.  In this module participants were required to open a file using </a:t>
            </a:r>
            <a:r>
              <a:rPr lang="en-US" strike="sngStrike" baseline="0" dirty="0" err="1" smtClean="0"/>
              <a:t>powerpoint</a:t>
            </a:r>
            <a:r>
              <a:rPr lang="en-US" strike="sngStrike" baseline="0" dirty="0" smtClean="0"/>
              <a:t> and annotate the file then save it to view latter by student. </a:t>
            </a:r>
            <a:endParaRPr lang="en-US" strike="sngStrike" dirty="0"/>
          </a:p>
        </p:txBody>
      </p:sp>
      <p:sp>
        <p:nvSpPr>
          <p:cNvPr id="4" name="Slide Number Placeholder 3"/>
          <p:cNvSpPr>
            <a:spLocks noGrp="1"/>
          </p:cNvSpPr>
          <p:nvPr>
            <p:ph type="sldNum" sz="quarter" idx="10"/>
          </p:nvPr>
        </p:nvSpPr>
        <p:spPr/>
        <p:txBody>
          <a:bodyPr/>
          <a:lstStyle/>
          <a:p>
            <a:fld id="{AC53C873-957D-4BB3-AF7B-12C7F7497962}" type="slidenum">
              <a:rPr lang="en-US" smtClean="0"/>
              <a:t>23</a:t>
            </a:fld>
            <a:endParaRPr lang="en-US"/>
          </a:p>
        </p:txBody>
      </p:sp>
      <p:sp>
        <p:nvSpPr>
          <p:cNvPr id="5" name="Date Placeholder 4"/>
          <p:cNvSpPr>
            <a:spLocks noGrp="1"/>
          </p:cNvSpPr>
          <p:nvPr>
            <p:ph type="dt" idx="11"/>
          </p:nvPr>
        </p:nvSpPr>
        <p:spPr/>
        <p:txBody>
          <a:bodyPr/>
          <a:lstStyle/>
          <a:p>
            <a:fld id="{B0B4D345-0CFD-46AF-9953-4FAFE8BC0CFC}" type="datetime1">
              <a:rPr lang="en-US" smtClean="0"/>
              <a:t>5/6/2015</a:t>
            </a:fld>
            <a:endParaRPr lang="en-US"/>
          </a:p>
        </p:txBody>
      </p:sp>
    </p:spTree>
    <p:extLst>
      <p:ext uri="{BB962C8B-B14F-4D97-AF65-F5344CB8AC3E}">
        <p14:creationId xmlns:p14="http://schemas.microsoft.com/office/powerpoint/2010/main" val="104277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screen shot</a:t>
            </a:r>
            <a:r>
              <a:rPr lang="en-US" baseline="0" dirty="0" smtClean="0"/>
              <a:t> of module 4’s lesson.  In this tutorial, Microsoft OneNote in used to order to be electronically annotated.  As you can see here annotations have been added to the document in both red ink and </a:t>
            </a:r>
            <a:r>
              <a:rPr lang="en-US" baseline="0" dirty="0" err="1" smtClean="0"/>
              <a:t>highliteing</a:t>
            </a:r>
            <a:r>
              <a:rPr lang="en-US" baseline="0" dirty="0" smtClean="0"/>
              <a:t>..</a:t>
            </a:r>
          </a:p>
          <a:p>
            <a:r>
              <a:rPr lang="en-US" baseline="0" dirty="0" smtClean="0"/>
              <a:t>This feature is very useful for teachers because they show the corrections directly on the students work that has been scanned and emailed to the teacher.  by the teacher.  Annotations can be made then shared with the class or shared with the individual student.  This feature can also allow students who will be absent for long periods of time to send their work electronically to their teacher who can make correction and give feedback then send that information back to the student.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24</a:t>
            </a:fld>
            <a:endParaRPr lang="en-US"/>
          </a:p>
        </p:txBody>
      </p:sp>
      <p:sp>
        <p:nvSpPr>
          <p:cNvPr id="5" name="Date Placeholder 4"/>
          <p:cNvSpPr>
            <a:spLocks noGrp="1"/>
          </p:cNvSpPr>
          <p:nvPr>
            <p:ph type="dt" idx="11"/>
          </p:nvPr>
        </p:nvSpPr>
        <p:spPr/>
        <p:txBody>
          <a:bodyPr/>
          <a:lstStyle/>
          <a:p>
            <a:fld id="{3702BD1F-5CB0-44F9-BBE9-6B836F7DDC6A}" type="datetime1">
              <a:rPr lang="en-US" smtClean="0"/>
              <a:t>5/6/2015</a:t>
            </a:fld>
            <a:endParaRPr lang="en-US"/>
          </a:p>
        </p:txBody>
      </p:sp>
    </p:spTree>
    <p:extLst>
      <p:ext uri="{BB962C8B-B14F-4D97-AF65-F5344CB8AC3E}">
        <p14:creationId xmlns:p14="http://schemas.microsoft.com/office/powerpoint/2010/main" val="1042777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module 5’s page.  This module details</a:t>
            </a:r>
            <a:r>
              <a:rPr lang="en-US" baseline="0" dirty="0" smtClean="0"/>
              <a:t> the necessary steps to record the real-time audio and animations of </a:t>
            </a:r>
            <a:r>
              <a:rPr lang="en-US" dirty="0" smtClean="0"/>
              <a:t>a </a:t>
            </a:r>
            <a:r>
              <a:rPr lang="en-US" dirty="0" err="1" smtClean="0"/>
              <a:t>powerpoint</a:t>
            </a:r>
            <a:r>
              <a:rPr lang="en-US" dirty="0" smtClean="0"/>
              <a:t> presentation and archive</a:t>
            </a:r>
            <a:r>
              <a:rPr lang="en-US" baseline="0" dirty="0" smtClean="0"/>
              <a:t> it so it can be viewed later by the students or the teacher.  I also covered how the saved presentation can be embedded into a class website.  This was the most difficult module to create.  In this module I had to use </a:t>
            </a:r>
            <a:r>
              <a:rPr lang="en-US" baseline="0" dirty="0" err="1" smtClean="0"/>
              <a:t>Snagit</a:t>
            </a:r>
            <a:r>
              <a:rPr lang="en-US" baseline="0" dirty="0" smtClean="0"/>
              <a:t>, which allowed me to capture the exact steps I was doing in Camtasia Studio in order to record a PowerPoint presentation.  Specifically, I was able to record and show  the participants how to open Camtasia Studio and then Microsoft </a:t>
            </a:r>
            <a:r>
              <a:rPr lang="en-US" baseline="0" dirty="0" err="1" smtClean="0"/>
              <a:t>Powerpoint</a:t>
            </a:r>
            <a:r>
              <a:rPr lang="en-US" baseline="0" dirty="0" smtClean="0"/>
              <a:t> in order to record their </a:t>
            </a:r>
            <a:r>
              <a:rPr lang="en-US" baseline="0" dirty="0" err="1" smtClean="0"/>
              <a:t>powerpoint</a:t>
            </a:r>
            <a:r>
              <a:rPr lang="en-US" baseline="0" dirty="0" smtClean="0"/>
              <a:t> lesson.  Designing and learning how to do this was one of my biggest challenges.</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25</a:t>
            </a:fld>
            <a:endParaRPr lang="en-US"/>
          </a:p>
        </p:txBody>
      </p:sp>
      <p:sp>
        <p:nvSpPr>
          <p:cNvPr id="5" name="Date Placeholder 4"/>
          <p:cNvSpPr>
            <a:spLocks noGrp="1"/>
          </p:cNvSpPr>
          <p:nvPr>
            <p:ph type="dt" idx="11"/>
          </p:nvPr>
        </p:nvSpPr>
        <p:spPr/>
        <p:txBody>
          <a:bodyPr/>
          <a:lstStyle/>
          <a:p>
            <a:fld id="{7B8C8618-7C35-49C3-AA50-8A75D393B6A9}" type="datetime1">
              <a:rPr lang="en-US" smtClean="0"/>
              <a:t>5/6/2015</a:t>
            </a:fld>
            <a:endParaRPr lang="en-US"/>
          </a:p>
        </p:txBody>
      </p:sp>
    </p:spTree>
    <p:extLst>
      <p:ext uri="{BB962C8B-B14F-4D97-AF65-F5344CB8AC3E}">
        <p14:creationId xmlns:p14="http://schemas.microsoft.com/office/powerpoint/2010/main" val="8146861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screen shot of the final module, Module 6.  This is not a learning module, but rather it is a summary of the key concepts covered in the website.  I also felt that this was good place to thank my participants for there time and energy in completing the learning modules.  I also included a link that took the participants to final questionnaire.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26</a:t>
            </a:fld>
            <a:endParaRPr lang="en-US"/>
          </a:p>
        </p:txBody>
      </p:sp>
      <p:sp>
        <p:nvSpPr>
          <p:cNvPr id="5" name="Date Placeholder 4"/>
          <p:cNvSpPr>
            <a:spLocks noGrp="1"/>
          </p:cNvSpPr>
          <p:nvPr>
            <p:ph type="dt" idx="11"/>
          </p:nvPr>
        </p:nvSpPr>
        <p:spPr/>
        <p:txBody>
          <a:bodyPr/>
          <a:lstStyle/>
          <a:p>
            <a:fld id="{4F4B3E48-8D70-4CF8-A98A-25EB5EFCD313}" type="datetime1">
              <a:rPr lang="en-US" smtClean="0"/>
              <a:t>5/6/2015</a:t>
            </a:fld>
            <a:endParaRPr lang="en-US"/>
          </a:p>
        </p:txBody>
      </p:sp>
    </p:spTree>
    <p:extLst>
      <p:ext uri="{BB962C8B-B14F-4D97-AF65-F5344CB8AC3E}">
        <p14:creationId xmlns:p14="http://schemas.microsoft.com/office/powerpoint/2010/main" val="23758405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I have shown you my instructional design website, I want to spend some time sharing</a:t>
            </a:r>
            <a:r>
              <a:rPr lang="en-US" baseline="0" dirty="0" smtClean="0"/>
              <a:t> with you how I developed my project.</a:t>
            </a:r>
          </a:p>
          <a:p>
            <a:endParaRPr lang="en-US" baseline="0" dirty="0" smtClean="0"/>
          </a:p>
          <a:p>
            <a:r>
              <a:rPr lang="en-US" baseline="0" dirty="0" smtClean="0"/>
              <a:t>At the core of the my instructional design project was the ADDIE process.</a:t>
            </a:r>
          </a:p>
          <a:p>
            <a:pPr defTabSz="924879">
              <a:defRPr/>
            </a:pPr>
            <a:r>
              <a:rPr lang="en-US" dirty="0"/>
              <a:t>Originally only created learning modules that focused on tablet PC features.</a:t>
            </a:r>
          </a:p>
          <a:p>
            <a:pPr defTabSz="924879">
              <a:defRPr/>
            </a:pPr>
            <a:r>
              <a:rPr lang="en-US" dirty="0"/>
              <a:t>I used the ADDIE model in designing this website.  It helped me to keep structure and   organization as I completed this project.  During the Analyzing phase I determined my target audience, What I wanted to teach them, and what my delivery method would be.  I then designed my learning objectives and assessment methods.  Developing the learning modules was time consuming and frustrating.  I had to learn and test many different types of software to determine which ones would create an easy to navigate and understand learning modules.  My implementation did not go as planned and some of the participants completed the modules without using a Tablet PC and were unable to practice using the features during the lessons.  Formative evaluations were used for each module to improve navigation abilities and understanding of content, Summative assessment were used to determine that all the links worked and feedback could be collected.  The ADDIE process helped me complete my project and be thorough with the design of each module.</a:t>
            </a:r>
          </a:p>
          <a:p>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27</a:t>
            </a:fld>
            <a:endParaRPr lang="en-US"/>
          </a:p>
        </p:txBody>
      </p:sp>
      <p:sp>
        <p:nvSpPr>
          <p:cNvPr id="5" name="Date Placeholder 4"/>
          <p:cNvSpPr>
            <a:spLocks noGrp="1"/>
          </p:cNvSpPr>
          <p:nvPr>
            <p:ph type="dt" idx="11"/>
          </p:nvPr>
        </p:nvSpPr>
        <p:spPr/>
        <p:txBody>
          <a:bodyPr/>
          <a:lstStyle/>
          <a:p>
            <a:fld id="{E932A572-DF8B-4085-8365-D3F52C32EE1D}" type="datetime1">
              <a:rPr lang="en-US" smtClean="0"/>
              <a:t>5/6/2015</a:t>
            </a:fld>
            <a:endParaRPr lang="en-US"/>
          </a:p>
        </p:txBody>
      </p:sp>
    </p:spTree>
    <p:extLst>
      <p:ext uri="{BB962C8B-B14F-4D97-AF65-F5344CB8AC3E}">
        <p14:creationId xmlns:p14="http://schemas.microsoft.com/office/powerpoint/2010/main" val="10312751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I have shown you my instructional design website, I want to spend some time sharing</a:t>
            </a:r>
            <a:r>
              <a:rPr lang="en-US" baseline="0" dirty="0" smtClean="0"/>
              <a:t> with you how I developed my project.</a:t>
            </a:r>
          </a:p>
          <a:p>
            <a:endParaRPr lang="en-US" baseline="0" dirty="0" smtClean="0"/>
          </a:p>
          <a:p>
            <a:r>
              <a:rPr lang="en-US" baseline="0" dirty="0" smtClean="0"/>
              <a:t>First, I decided to use </a:t>
            </a:r>
            <a:r>
              <a:rPr lang="en-US" baseline="0" dirty="0" err="1" smtClean="0"/>
              <a:t>Weebly</a:t>
            </a:r>
            <a:r>
              <a:rPr lang="en-US" baseline="0" dirty="0" smtClean="0"/>
              <a:t> as my platform to build my ID website.  I chose </a:t>
            </a:r>
            <a:r>
              <a:rPr lang="en-US" baseline="0" dirty="0" err="1" smtClean="0"/>
              <a:t>Weebly</a:t>
            </a:r>
            <a:r>
              <a:rPr lang="en-US" baseline="0" dirty="0" smtClean="0"/>
              <a:t> for several reasons:  1)  It is a free Web 2.0 tool, 2)  It is simple, user-friendly, and intuitive to use and 3)  I had built up some expertise with </a:t>
            </a:r>
            <a:r>
              <a:rPr lang="en-US" baseline="0" dirty="0" err="1" smtClean="0"/>
              <a:t>Weebly</a:t>
            </a:r>
            <a:r>
              <a:rPr lang="en-US" baseline="0" dirty="0" smtClean="0"/>
              <a:t> in my previous LTEC classes.</a:t>
            </a:r>
          </a:p>
          <a:p>
            <a:endParaRPr lang="en-US" baseline="0" dirty="0" smtClean="0"/>
          </a:p>
          <a:p>
            <a:r>
              <a:rPr lang="en-US" baseline="0" dirty="0" smtClean="0"/>
              <a:t>For my ID website, I also used a myriad of other Web 2.0 tools.  For audio recordings in the website, I initially selected </a:t>
            </a:r>
            <a:r>
              <a:rPr lang="en-US" baseline="0" dirty="0" err="1" smtClean="0"/>
              <a:t>SoundCloud</a:t>
            </a:r>
            <a:r>
              <a:rPr lang="en-US" baseline="0" dirty="0" smtClean="0"/>
              <a:t> but in my final version of the website, I used </a:t>
            </a:r>
            <a:r>
              <a:rPr lang="en-US" baseline="0" dirty="0" err="1" smtClean="0"/>
              <a:t>AudioPal</a:t>
            </a:r>
            <a:r>
              <a:rPr lang="en-US" baseline="0" dirty="0" smtClean="0"/>
              <a:t>.  For creating the video tutorials, I initially chose Screencast-o-</a:t>
            </a:r>
            <a:r>
              <a:rPr lang="en-US" baseline="0" dirty="0" err="1" smtClean="0"/>
              <a:t>matic</a:t>
            </a:r>
            <a:r>
              <a:rPr lang="en-US" baseline="0" dirty="0" smtClean="0"/>
              <a:t> because it as a free Web 2.0 tool, and it appeared to be robust enough to create quality video tutorials.  However, I soon learned that even the upgraded, paid version of Screencast-o-</a:t>
            </a:r>
            <a:r>
              <a:rPr lang="en-US" baseline="0" dirty="0" err="1" smtClean="0"/>
              <a:t>matic</a:t>
            </a:r>
            <a:r>
              <a:rPr lang="en-US" baseline="0" dirty="0" smtClean="0"/>
              <a:t> lacked the flexibility that I needed to edit and produce a quality video.  Also, there was a “bug” or incompatibility between my tablet PC and Screencast-o-</a:t>
            </a:r>
            <a:r>
              <a:rPr lang="en-US" baseline="0" dirty="0" err="1" smtClean="0"/>
              <a:t>matic</a:t>
            </a:r>
            <a:r>
              <a:rPr lang="en-US" baseline="0" dirty="0" smtClean="0"/>
              <a:t> that I will discuss in greater detail during the Challenges portion of my presentation.  So for the final version of my ID website, I used Camtasia Studio to record and produce all my video tutorials. </a:t>
            </a:r>
          </a:p>
          <a:p>
            <a:endParaRPr lang="en-US" baseline="0" dirty="0" smtClean="0"/>
          </a:p>
          <a:p>
            <a:r>
              <a:rPr lang="en-US" baseline="0" dirty="0" smtClean="0"/>
              <a:t>Lastly, for my project participants to evaluate and provide feedback on the website, I designed and built the surveys using Google Forms.  There were several things that I particularly liked about Google Forms.  1)  It’s also a free Web 2.0 tool, 2)  It’s part of the Google docs suite of tools, and I gained a lot of experience with Google Docs during the LTEC program, 3)  It was pretty easy to build a survey, publish it, and then create a link to it for quick access, and 4)  Google Forms captures all the survey responses in a spreadsheet that updates as additional participants submit responses.</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28</a:t>
            </a:fld>
            <a:endParaRPr lang="en-US"/>
          </a:p>
        </p:txBody>
      </p:sp>
      <p:sp>
        <p:nvSpPr>
          <p:cNvPr id="5" name="Date Placeholder 4"/>
          <p:cNvSpPr>
            <a:spLocks noGrp="1"/>
          </p:cNvSpPr>
          <p:nvPr>
            <p:ph type="dt" idx="11"/>
          </p:nvPr>
        </p:nvSpPr>
        <p:spPr/>
        <p:txBody>
          <a:bodyPr/>
          <a:lstStyle/>
          <a:p>
            <a:fld id="{97D16D3B-A484-4479-AA0B-E48E6846ED83}" type="datetime1">
              <a:rPr lang="en-US" smtClean="0"/>
              <a:t>5/6/2015</a:t>
            </a:fld>
            <a:endParaRPr lang="en-US"/>
          </a:p>
        </p:txBody>
      </p:sp>
    </p:spTree>
    <p:extLst>
      <p:ext uri="{BB962C8B-B14F-4D97-AF65-F5344CB8AC3E}">
        <p14:creationId xmlns:p14="http://schemas.microsoft.com/office/powerpoint/2010/main" val="17114111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 purchased my tablet PC, I was under the impression that I would be able to</a:t>
            </a:r>
            <a:r>
              <a:rPr lang="en-US" baseline="0" dirty="0" smtClean="0"/>
              <a:t> write with the stylus almost like I would write with a ballpoint pen.  I soon learned that my handwriting looked like I was writing with a crayon rather than a pencil or ballpoint pen.  After some extensive research, I realized that my tablet PC was not equipped with a digitizer pen like most tablet PC’s are.  Instead my Dell </a:t>
            </a:r>
            <a:r>
              <a:rPr lang="en-US" b="0" dirty="0" smtClean="0"/>
              <a:t>XPS 12 2-in-1 Ultrabook™ was equipped with Touch Screen technology and can only utilize a capacitive stylus.  As</a:t>
            </a:r>
            <a:r>
              <a:rPr lang="en-US" b="0" baseline="0" dirty="0" smtClean="0"/>
              <a:t> you see in the screenshot, the handwriting to the left is written with a capacitive stylus, and it appears “crayon-like” while the handwriting on the right is written with a digitizer pen, and it appears “ballpoint pen-like”.</a:t>
            </a:r>
            <a:endParaRPr lang="en-US" b="0" dirty="0"/>
          </a:p>
        </p:txBody>
      </p:sp>
      <p:sp>
        <p:nvSpPr>
          <p:cNvPr id="4" name="Slide Number Placeholder 3"/>
          <p:cNvSpPr>
            <a:spLocks noGrp="1"/>
          </p:cNvSpPr>
          <p:nvPr>
            <p:ph type="sldNum" sz="quarter" idx="10"/>
          </p:nvPr>
        </p:nvSpPr>
        <p:spPr/>
        <p:txBody>
          <a:bodyPr/>
          <a:lstStyle/>
          <a:p>
            <a:fld id="{AC53C873-957D-4BB3-AF7B-12C7F7497962}" type="slidenum">
              <a:rPr lang="en-US" smtClean="0"/>
              <a:t>29</a:t>
            </a:fld>
            <a:endParaRPr lang="en-US"/>
          </a:p>
        </p:txBody>
      </p:sp>
      <p:sp>
        <p:nvSpPr>
          <p:cNvPr id="5" name="Date Placeholder 4"/>
          <p:cNvSpPr>
            <a:spLocks noGrp="1"/>
          </p:cNvSpPr>
          <p:nvPr>
            <p:ph type="dt" idx="11"/>
          </p:nvPr>
        </p:nvSpPr>
        <p:spPr/>
        <p:txBody>
          <a:bodyPr/>
          <a:lstStyle/>
          <a:p>
            <a:fld id="{E7F4434C-229D-41F8-B50D-D7E41FDDE14D}" type="datetime1">
              <a:rPr lang="en-US" smtClean="0"/>
              <a:t>5/6/2015</a:t>
            </a:fld>
            <a:endParaRPr lang="en-US"/>
          </a:p>
        </p:txBody>
      </p:sp>
    </p:spTree>
    <p:extLst>
      <p:ext uri="{BB962C8B-B14F-4D97-AF65-F5344CB8AC3E}">
        <p14:creationId xmlns:p14="http://schemas.microsoft.com/office/powerpoint/2010/main" val="1587513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is a tablet PC?  The tablet PC is essentially a hybrid between a tablet and a PC laptop.  The key feature of the tablet PC is that you can use a stylus to handwrite</a:t>
            </a:r>
            <a:r>
              <a:rPr lang="en-US" baseline="0" dirty="0" smtClean="0"/>
              <a:t> directly on the screen as shown in the picture to the lower right.  The tablet PC also has touch screen capabilities where the stylus can be used similar to a mouse, such as for selecting an icon or launching a program.  </a:t>
            </a:r>
          </a:p>
          <a:p>
            <a:endParaRPr lang="en-US" baseline="0" dirty="0" smtClean="0"/>
          </a:p>
          <a:p>
            <a:r>
              <a:rPr lang="en-US" baseline="0" dirty="0" smtClean="0"/>
              <a:t>Most models of the tablet PC have an integrated keyboard as part of the standard hardware, as shown in the two pictures to the right.  Also,  many models allow the user to rotate the screen and lay it flat, so that the user can write on the screen, similar to writing on a paper notebook.  The tablet PC can truly be an electronic notebook.</a:t>
            </a:r>
          </a:p>
          <a:p>
            <a:endParaRPr lang="en-US" baseline="0" dirty="0" smtClean="0"/>
          </a:p>
          <a:p>
            <a:r>
              <a:rPr lang="en-US" baseline="0" dirty="0" smtClean="0"/>
              <a:t>The tablet PC also includes all the computing that a laptop or desktop PC has.  The user can perform all productivity tasks with the tablet PC, including accessing the internet, writing &amp; sending emails, and working with Microsoft Office programs, such as Word or Excel.</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3</a:t>
            </a:fld>
            <a:endParaRPr lang="en-US"/>
          </a:p>
        </p:txBody>
      </p:sp>
      <p:sp>
        <p:nvSpPr>
          <p:cNvPr id="5" name="Date Placeholder 4"/>
          <p:cNvSpPr>
            <a:spLocks noGrp="1"/>
          </p:cNvSpPr>
          <p:nvPr>
            <p:ph type="dt" idx="11"/>
          </p:nvPr>
        </p:nvSpPr>
        <p:spPr/>
        <p:txBody>
          <a:bodyPr/>
          <a:lstStyle/>
          <a:p>
            <a:fld id="{6FC7BE7B-BA3D-4684-BE05-DCECA3C974E9}" type="datetime1">
              <a:rPr lang="en-US" smtClean="0"/>
              <a:t>5/6/2015</a:t>
            </a:fld>
            <a:endParaRPr lang="en-US"/>
          </a:p>
        </p:txBody>
      </p:sp>
    </p:spTree>
    <p:extLst>
      <p:ext uri="{BB962C8B-B14F-4D97-AF65-F5344CB8AC3E}">
        <p14:creationId xmlns:p14="http://schemas.microsoft.com/office/powerpoint/2010/main" val="40952955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 recorded the</a:t>
            </a:r>
            <a:r>
              <a:rPr lang="en-US" baseline="0" dirty="0" smtClean="0"/>
              <a:t> audio for my ID website, I originally used the free Web tool, </a:t>
            </a:r>
            <a:r>
              <a:rPr lang="en-US" baseline="0" dirty="0" err="1" smtClean="0"/>
              <a:t>SoundCloud</a:t>
            </a:r>
            <a:r>
              <a:rPr lang="en-US" baseline="0" dirty="0" smtClean="0"/>
              <a:t>.  I had no problems recording with </a:t>
            </a:r>
            <a:r>
              <a:rPr lang="en-US" baseline="0" dirty="0" err="1" smtClean="0"/>
              <a:t>SoundCloud</a:t>
            </a:r>
            <a:r>
              <a:rPr lang="en-US" baseline="0" dirty="0" smtClean="0"/>
              <a:t>, and I was pleased with the audio quality.  However, when I embedded the audio as an object on the web page, it appeared as shown above.  I didn’t like that my user ID, track name, or the audio bars were displayed.   I also found that the audio didn’t consistently stop playing when paused.</a:t>
            </a:r>
          </a:p>
          <a:p>
            <a:endParaRPr lang="en-US" b="0" baseline="0" dirty="0" smtClean="0"/>
          </a:p>
          <a:p>
            <a:r>
              <a:rPr lang="en-US" b="0" baseline="0" dirty="0" smtClean="0"/>
              <a:t>So I decided to look for another audio recording tool.  I found </a:t>
            </a:r>
            <a:r>
              <a:rPr lang="en-US" b="0" baseline="0" dirty="0" err="1" smtClean="0"/>
              <a:t>AudioPal</a:t>
            </a:r>
            <a:r>
              <a:rPr lang="en-US" b="0" baseline="0" dirty="0" smtClean="0"/>
              <a:t>.  I would upload the MP3 recording and then </a:t>
            </a:r>
            <a:r>
              <a:rPr lang="en-US" b="0" baseline="0" dirty="0" err="1" smtClean="0"/>
              <a:t>AudioPal</a:t>
            </a:r>
            <a:r>
              <a:rPr lang="en-US" b="0" baseline="0" dirty="0" smtClean="0"/>
              <a:t> would provide me the HTML code to embed the object on the web page.  I really like the </a:t>
            </a:r>
            <a:r>
              <a:rPr lang="en-US" b="0" baseline="0" dirty="0" err="1" smtClean="0"/>
              <a:t>AudioPal</a:t>
            </a:r>
            <a:r>
              <a:rPr lang="en-US" b="0" baseline="0" dirty="0" smtClean="0"/>
              <a:t> widgets as shown.  They are sleek, compact, and have distinct Play and Stop buttons.</a:t>
            </a:r>
          </a:p>
          <a:p>
            <a:endParaRPr lang="en-US" b="0" baseline="0" dirty="0" smtClean="0"/>
          </a:p>
          <a:p>
            <a:r>
              <a:rPr lang="en-US" b="0" baseline="0" dirty="0" smtClean="0"/>
              <a:t>Even though </a:t>
            </a:r>
            <a:r>
              <a:rPr lang="en-US" b="0" baseline="0" dirty="0" err="1" smtClean="0"/>
              <a:t>AudioPal</a:t>
            </a:r>
            <a:r>
              <a:rPr lang="en-US" b="0" baseline="0" dirty="0" smtClean="0"/>
              <a:t> quickly allowed me to embed audio, it was a little challenging to get the audio into MP3 format.  As a work-around, I recorded the audio with Sound Recorder, which saves the file in WMA format.  From there, I used convert.com to change the audio files from WMA to MP3 format.  </a:t>
            </a:r>
            <a:endParaRPr lang="en-US" b="0" dirty="0"/>
          </a:p>
        </p:txBody>
      </p:sp>
      <p:sp>
        <p:nvSpPr>
          <p:cNvPr id="4" name="Slide Number Placeholder 3"/>
          <p:cNvSpPr>
            <a:spLocks noGrp="1"/>
          </p:cNvSpPr>
          <p:nvPr>
            <p:ph type="sldNum" sz="quarter" idx="10"/>
          </p:nvPr>
        </p:nvSpPr>
        <p:spPr/>
        <p:txBody>
          <a:bodyPr/>
          <a:lstStyle/>
          <a:p>
            <a:fld id="{AC53C873-957D-4BB3-AF7B-12C7F7497962}" type="slidenum">
              <a:rPr lang="en-US" smtClean="0"/>
              <a:t>30</a:t>
            </a:fld>
            <a:endParaRPr lang="en-US"/>
          </a:p>
        </p:txBody>
      </p:sp>
      <p:sp>
        <p:nvSpPr>
          <p:cNvPr id="5" name="Date Placeholder 4"/>
          <p:cNvSpPr>
            <a:spLocks noGrp="1"/>
          </p:cNvSpPr>
          <p:nvPr>
            <p:ph type="dt" idx="11"/>
          </p:nvPr>
        </p:nvSpPr>
        <p:spPr/>
        <p:txBody>
          <a:bodyPr/>
          <a:lstStyle/>
          <a:p>
            <a:fld id="{347486E2-3155-44E9-9834-7B58FEA5CDF2}" type="datetime1">
              <a:rPr lang="en-US" smtClean="0"/>
              <a:t>5/6/2015</a:t>
            </a:fld>
            <a:endParaRPr lang="en-US"/>
          </a:p>
        </p:txBody>
      </p:sp>
    </p:spTree>
    <p:extLst>
      <p:ext uri="{BB962C8B-B14F-4D97-AF65-F5344CB8AC3E}">
        <p14:creationId xmlns:p14="http://schemas.microsoft.com/office/powerpoint/2010/main" val="31113176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 was creating my video tutorials for my ID project, I originally chose</a:t>
            </a:r>
            <a:r>
              <a:rPr lang="en-US" baseline="0" dirty="0" smtClean="0"/>
              <a:t> Screencast-O-</a:t>
            </a:r>
            <a:r>
              <a:rPr lang="en-US" baseline="0" dirty="0" err="1" smtClean="0"/>
              <a:t>Matic</a:t>
            </a:r>
            <a:r>
              <a:rPr lang="en-US" baseline="0" dirty="0" smtClean="0"/>
              <a:t> because it was a free Web 2.0 tool that seemed easy to use and have robust functionality.  When I recorded the tutorial for Module 2 (Input Panel), Screencast-O-</a:t>
            </a:r>
            <a:r>
              <a:rPr lang="en-US" baseline="0" dirty="0" err="1" smtClean="0"/>
              <a:t>Matic’s</a:t>
            </a:r>
            <a:r>
              <a:rPr lang="en-US" baseline="0" dirty="0" smtClean="0"/>
              <a:t> recording control bar became stuck in the middle of the recording area.  When I produced the video, the recording bar did not disappear and it looked as shown in the screen shot.  </a:t>
            </a:r>
            <a:r>
              <a:rPr lang="en-US" baseline="0" dirty="0" err="1" smtClean="0"/>
              <a:t>Sceencast</a:t>
            </a:r>
            <a:r>
              <a:rPr lang="en-US" baseline="0" dirty="0" smtClean="0"/>
              <a:t>-O-</a:t>
            </a:r>
            <a:r>
              <a:rPr lang="en-US" baseline="0" dirty="0" err="1" smtClean="0"/>
              <a:t>Matic</a:t>
            </a:r>
            <a:r>
              <a:rPr lang="en-US" baseline="0" dirty="0" smtClean="0"/>
              <a:t> lacked features to easily edit the video recording and produce a more professional product.</a:t>
            </a:r>
          </a:p>
          <a:p>
            <a:endParaRPr lang="en-US" baseline="0" dirty="0" smtClean="0"/>
          </a:p>
          <a:p>
            <a:r>
              <a:rPr lang="en-US" baseline="0" dirty="0" smtClean="0"/>
              <a:t>I knew that </a:t>
            </a:r>
            <a:r>
              <a:rPr lang="en-US" baseline="0" dirty="0" err="1" smtClean="0"/>
              <a:t>TechSmith’s</a:t>
            </a:r>
            <a:r>
              <a:rPr lang="en-US" baseline="0" dirty="0" smtClean="0"/>
              <a:t> Camtasia Studio was a superior software for recording videos.  I purchased software licenses for Camtasia Studio and also </a:t>
            </a:r>
            <a:r>
              <a:rPr lang="en-US" baseline="0" dirty="0" err="1" smtClean="0"/>
              <a:t>Snagit</a:t>
            </a:r>
            <a:r>
              <a:rPr lang="en-US" baseline="0" dirty="0" smtClean="0"/>
              <a:t>.  It was challenging to learn another software product and re-record the videos; however, Camtasia Studio and </a:t>
            </a:r>
            <a:r>
              <a:rPr lang="en-US" baseline="0" dirty="0" err="1" smtClean="0"/>
              <a:t>Snagit</a:t>
            </a:r>
            <a:r>
              <a:rPr lang="en-US" baseline="0" dirty="0" smtClean="0"/>
              <a:t> yielded a much more superior, professional recordings.</a:t>
            </a:r>
          </a:p>
        </p:txBody>
      </p:sp>
      <p:sp>
        <p:nvSpPr>
          <p:cNvPr id="4" name="Slide Number Placeholder 3"/>
          <p:cNvSpPr>
            <a:spLocks noGrp="1"/>
          </p:cNvSpPr>
          <p:nvPr>
            <p:ph type="sldNum" sz="quarter" idx="10"/>
          </p:nvPr>
        </p:nvSpPr>
        <p:spPr/>
        <p:txBody>
          <a:bodyPr/>
          <a:lstStyle/>
          <a:p>
            <a:fld id="{AC53C873-957D-4BB3-AF7B-12C7F7497962}" type="slidenum">
              <a:rPr lang="en-US" smtClean="0"/>
              <a:t>31</a:t>
            </a:fld>
            <a:endParaRPr lang="en-US"/>
          </a:p>
        </p:txBody>
      </p:sp>
      <p:sp>
        <p:nvSpPr>
          <p:cNvPr id="5" name="Date Placeholder 4"/>
          <p:cNvSpPr>
            <a:spLocks noGrp="1"/>
          </p:cNvSpPr>
          <p:nvPr>
            <p:ph type="dt" idx="11"/>
          </p:nvPr>
        </p:nvSpPr>
        <p:spPr/>
        <p:txBody>
          <a:bodyPr/>
          <a:lstStyle/>
          <a:p>
            <a:fld id="{A215946D-3629-45C7-B4DD-FF1083259E2E}" type="datetime1">
              <a:rPr lang="en-US" smtClean="0"/>
              <a:t>5/6/2015</a:t>
            </a:fld>
            <a:endParaRPr lang="en-US"/>
          </a:p>
        </p:txBody>
      </p:sp>
    </p:spTree>
    <p:extLst>
      <p:ext uri="{BB962C8B-B14F-4D97-AF65-F5344CB8AC3E}">
        <p14:creationId xmlns:p14="http://schemas.microsoft.com/office/powerpoint/2010/main" val="11756608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was surprised at how many times I had to record my tutorials, modifying the script each time to make it understandable for the participants.  It was also very time consuming to edit the recordings in Camtasia Studio and produce them as finished video recordings.</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32</a:t>
            </a:fld>
            <a:endParaRPr lang="en-US"/>
          </a:p>
        </p:txBody>
      </p:sp>
      <p:sp>
        <p:nvSpPr>
          <p:cNvPr id="5" name="Date Placeholder 4"/>
          <p:cNvSpPr>
            <a:spLocks noGrp="1"/>
          </p:cNvSpPr>
          <p:nvPr>
            <p:ph type="dt" idx="11"/>
          </p:nvPr>
        </p:nvSpPr>
        <p:spPr/>
        <p:txBody>
          <a:bodyPr/>
          <a:lstStyle/>
          <a:p>
            <a:fld id="{A27B7B5B-2050-4458-8354-33527D41137E}" type="datetime1">
              <a:rPr lang="en-US" smtClean="0"/>
              <a:t>5/6/2015</a:t>
            </a:fld>
            <a:endParaRPr lang="en-US"/>
          </a:p>
        </p:txBody>
      </p:sp>
    </p:spTree>
    <p:extLst>
      <p:ext uri="{BB962C8B-B14F-4D97-AF65-F5344CB8AC3E}">
        <p14:creationId xmlns:p14="http://schemas.microsoft.com/office/powerpoint/2010/main" val="28454332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AC53C873-957D-4BB3-AF7B-12C7F7497962}" type="slidenum">
              <a:rPr lang="en-US" smtClean="0"/>
              <a:t>33</a:t>
            </a:fld>
            <a:endParaRPr lang="en-US"/>
          </a:p>
        </p:txBody>
      </p:sp>
      <p:sp>
        <p:nvSpPr>
          <p:cNvPr id="5" name="Date Placeholder 4"/>
          <p:cNvSpPr>
            <a:spLocks noGrp="1"/>
          </p:cNvSpPr>
          <p:nvPr>
            <p:ph type="dt" idx="11"/>
          </p:nvPr>
        </p:nvSpPr>
        <p:spPr/>
        <p:txBody>
          <a:bodyPr/>
          <a:lstStyle/>
          <a:p>
            <a:fld id="{579BBF92-AB89-4215-8A7A-6F41F9D343E4}" type="datetime1">
              <a:rPr lang="en-US" smtClean="0"/>
              <a:t>5/6/2015</a:t>
            </a:fld>
            <a:endParaRPr lang="en-US"/>
          </a:p>
        </p:txBody>
      </p:sp>
    </p:spTree>
    <p:extLst>
      <p:ext uri="{BB962C8B-B14F-4D97-AF65-F5344CB8AC3E}">
        <p14:creationId xmlns:p14="http://schemas.microsoft.com/office/powerpoint/2010/main" val="11756608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Microsoft Surface Pro 3 integrates all the best features of the tablet</a:t>
            </a:r>
            <a:r>
              <a:rPr lang="en-US" baseline="0" dirty="0" smtClean="0"/>
              <a:t> PC, the personal computer, and the tablet into one.  The Surface Pro 3 has digitizer pen technology and as you can see from the photo on the left, the level of detail </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34</a:t>
            </a:fld>
            <a:endParaRPr lang="en-US"/>
          </a:p>
        </p:txBody>
      </p:sp>
      <p:sp>
        <p:nvSpPr>
          <p:cNvPr id="5" name="Date Placeholder 4"/>
          <p:cNvSpPr>
            <a:spLocks noGrp="1"/>
          </p:cNvSpPr>
          <p:nvPr>
            <p:ph type="dt" idx="11"/>
          </p:nvPr>
        </p:nvSpPr>
        <p:spPr/>
        <p:txBody>
          <a:bodyPr/>
          <a:lstStyle/>
          <a:p>
            <a:fld id="{DAE7433D-7448-4F10-B855-ED95F1433E44}" type="datetime1">
              <a:rPr lang="en-US" smtClean="0"/>
              <a:t>5/6/2015</a:t>
            </a:fld>
            <a:endParaRPr lang="en-US"/>
          </a:p>
        </p:txBody>
      </p:sp>
    </p:spTree>
    <p:extLst>
      <p:ext uri="{BB962C8B-B14F-4D97-AF65-F5344CB8AC3E}">
        <p14:creationId xmlns:p14="http://schemas.microsoft.com/office/powerpoint/2010/main" val="18994703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35</a:t>
            </a:fld>
            <a:endParaRPr lang="en-US"/>
          </a:p>
        </p:txBody>
      </p:sp>
      <p:sp>
        <p:nvSpPr>
          <p:cNvPr id="5" name="Date Placeholder 4"/>
          <p:cNvSpPr>
            <a:spLocks noGrp="1"/>
          </p:cNvSpPr>
          <p:nvPr>
            <p:ph type="dt" idx="11"/>
          </p:nvPr>
        </p:nvSpPr>
        <p:spPr/>
        <p:txBody>
          <a:bodyPr/>
          <a:lstStyle/>
          <a:p>
            <a:fld id="{C28D8B5D-77FF-459B-9319-AD4A532971A9}" type="datetime1">
              <a:rPr lang="en-US" smtClean="0"/>
              <a:t>5/6/2015</a:t>
            </a:fld>
            <a:endParaRPr lang="en-US"/>
          </a:p>
        </p:txBody>
      </p:sp>
    </p:spTree>
    <p:extLst>
      <p:ext uri="{BB962C8B-B14F-4D97-AF65-F5344CB8AC3E}">
        <p14:creationId xmlns:p14="http://schemas.microsoft.com/office/powerpoint/2010/main" val="34731609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like to express my appreciation and thanks.</a:t>
            </a:r>
            <a:r>
              <a:rPr lang="en-US" baseline="0" dirty="0" smtClean="0"/>
              <a:t>  First, I would like to thank my critical friends, Madeline </a:t>
            </a:r>
            <a:r>
              <a:rPr lang="en-US" baseline="0" dirty="0" err="1" smtClean="0"/>
              <a:t>Giscombe</a:t>
            </a:r>
            <a:r>
              <a:rPr lang="en-US" baseline="0" dirty="0" smtClean="0"/>
              <a:t> and Davina </a:t>
            </a:r>
            <a:r>
              <a:rPr lang="en-US" baseline="0" dirty="0" err="1" smtClean="0"/>
              <a:t>Pangelinan</a:t>
            </a:r>
            <a:r>
              <a:rPr lang="en-US" baseline="0" dirty="0" smtClean="0"/>
              <a:t>.  They have offered me invaluable feedback throughout this last year.</a:t>
            </a:r>
          </a:p>
          <a:p>
            <a:endParaRPr lang="en-US" baseline="0" dirty="0" smtClean="0"/>
          </a:p>
          <a:p>
            <a:r>
              <a:rPr lang="en-US" baseline="0" dirty="0" smtClean="0"/>
              <a:t>Second, I would like to thank my fellow cohorts.  It has been great to get to know you over the last several years, and I have learned so much from you all during this program.</a:t>
            </a:r>
          </a:p>
          <a:p>
            <a:endParaRPr lang="en-US" baseline="0" dirty="0" smtClean="0"/>
          </a:p>
          <a:p>
            <a:r>
              <a:rPr lang="en-US" baseline="0" dirty="0" smtClean="0"/>
              <a:t>Third, I would like to thank my professors, especially my advisor, Dr. Catherin </a:t>
            </a:r>
            <a:r>
              <a:rPr lang="en-US" baseline="0" dirty="0" err="1" smtClean="0"/>
              <a:t>Fulford</a:t>
            </a:r>
            <a:r>
              <a:rPr lang="en-US" baseline="0" dirty="0" smtClean="0"/>
              <a:t>, for their guidance and patience.  I know that working with someone who was a technology challenged as me required extra time, flexibility, and </a:t>
            </a:r>
            <a:r>
              <a:rPr lang="en-US" baseline="0" dirty="0" err="1" smtClean="0"/>
              <a:t>effot</a:t>
            </a:r>
            <a:r>
              <a:rPr lang="en-US" baseline="0" dirty="0" smtClean="0"/>
              <a:t>.  </a:t>
            </a:r>
          </a:p>
          <a:p>
            <a:endParaRPr lang="en-US" baseline="0" dirty="0" smtClean="0"/>
          </a:p>
          <a:p>
            <a:r>
              <a:rPr lang="en-US" baseline="0" dirty="0" smtClean="0"/>
              <a:t>Lastly, I would like to extend a special </a:t>
            </a:r>
            <a:r>
              <a:rPr lang="en-US" baseline="0" dirty="0" err="1" smtClean="0"/>
              <a:t>mahalo</a:t>
            </a:r>
            <a:r>
              <a:rPr lang="en-US" baseline="0" dirty="0" smtClean="0"/>
              <a:t> to my wife, Kendra.  Blah </a:t>
            </a:r>
            <a:r>
              <a:rPr lang="en-US" baseline="0" dirty="0" err="1" smtClean="0"/>
              <a:t>blah</a:t>
            </a:r>
            <a:r>
              <a:rPr lang="en-US" baseline="0" dirty="0" smtClean="0"/>
              <a:t> </a:t>
            </a:r>
            <a:r>
              <a:rPr lang="en-US" baseline="0" dirty="0" err="1" smtClean="0"/>
              <a:t>blah</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36</a:t>
            </a:fld>
            <a:endParaRPr lang="en-US"/>
          </a:p>
        </p:txBody>
      </p:sp>
      <p:sp>
        <p:nvSpPr>
          <p:cNvPr id="5" name="Date Placeholder 4"/>
          <p:cNvSpPr>
            <a:spLocks noGrp="1"/>
          </p:cNvSpPr>
          <p:nvPr>
            <p:ph type="dt" idx="11"/>
          </p:nvPr>
        </p:nvSpPr>
        <p:spPr/>
        <p:txBody>
          <a:bodyPr/>
          <a:lstStyle/>
          <a:p>
            <a:fld id="{2F3439FA-F94E-4AF5-B634-3FF254C3AE28}" type="datetime1">
              <a:rPr lang="en-US" smtClean="0"/>
              <a:t>5/6/2015</a:t>
            </a:fld>
            <a:endParaRPr lang="en-US"/>
          </a:p>
        </p:txBody>
      </p:sp>
    </p:spTree>
    <p:extLst>
      <p:ext uri="{BB962C8B-B14F-4D97-AF65-F5344CB8AC3E}">
        <p14:creationId xmlns:p14="http://schemas.microsoft.com/office/powerpoint/2010/main" val="20099708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appreciate your interest</a:t>
            </a:r>
            <a:r>
              <a:rPr lang="en-US" baseline="0" dirty="0" smtClean="0"/>
              <a:t> and time during my TCC presentation.  Does anyone have any questions about my project?</a:t>
            </a:r>
          </a:p>
          <a:p>
            <a:endParaRPr lang="en-US" baseline="0" dirty="0" smtClean="0"/>
          </a:p>
          <a:p>
            <a:r>
              <a:rPr lang="en-US" baseline="0" dirty="0" smtClean="0"/>
              <a:t>If there are no further questions, </a:t>
            </a:r>
            <a:r>
              <a:rPr lang="en-US" baseline="0" dirty="0" err="1" smtClean="0"/>
              <a:t>mahalo</a:t>
            </a:r>
            <a:r>
              <a:rPr lang="en-US" baseline="0" dirty="0" smtClean="0"/>
              <a:t> again!  Aloha!</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37</a:t>
            </a:fld>
            <a:endParaRPr lang="en-US"/>
          </a:p>
        </p:txBody>
      </p:sp>
      <p:sp>
        <p:nvSpPr>
          <p:cNvPr id="5" name="Date Placeholder 4"/>
          <p:cNvSpPr>
            <a:spLocks noGrp="1"/>
          </p:cNvSpPr>
          <p:nvPr>
            <p:ph type="dt" idx="11"/>
          </p:nvPr>
        </p:nvSpPr>
        <p:spPr/>
        <p:txBody>
          <a:bodyPr/>
          <a:lstStyle/>
          <a:p>
            <a:fld id="{1000E0AB-CF73-4F7C-AD6D-B1E26BDB6DD6}" type="datetime1">
              <a:rPr lang="en-US" smtClean="0"/>
              <a:t>5/6/2015</a:t>
            </a:fld>
            <a:endParaRPr lang="en-US"/>
          </a:p>
        </p:txBody>
      </p:sp>
    </p:spTree>
    <p:extLst>
      <p:ext uri="{BB962C8B-B14F-4D97-AF65-F5344CB8AC3E}">
        <p14:creationId xmlns:p14="http://schemas.microsoft.com/office/powerpoint/2010/main" val="4239150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 have</a:t>
            </a:r>
            <a:r>
              <a:rPr lang="en-US" baseline="0" dirty="0" smtClean="0"/>
              <a:t> defined what the tablet PC is, I would to share some background about how I originated the idea.  Through my teaching experience along with my studies and research at the University of Hawaii, I recognize that educators are being expected to improve their technology skills and integrate new technology into their classrooms.  Many times teachers are expected to learn about this technology on their own and figure out ways on how this technology can be integrate into their classroom.  I felt that by designing and educational website where I teach others about the features and ways the tablet PC can be integrated into a classroom, I would improve my skills and learn useful ways that this technology could be brought into my classroom.</a:t>
            </a:r>
          </a:p>
          <a:p>
            <a:endParaRPr lang="en-US" baseline="0" dirty="0" smtClean="0"/>
          </a:p>
        </p:txBody>
      </p:sp>
      <p:sp>
        <p:nvSpPr>
          <p:cNvPr id="4" name="Slide Number Placeholder 3"/>
          <p:cNvSpPr>
            <a:spLocks noGrp="1"/>
          </p:cNvSpPr>
          <p:nvPr>
            <p:ph type="sldNum" sz="quarter" idx="10"/>
          </p:nvPr>
        </p:nvSpPr>
        <p:spPr/>
        <p:txBody>
          <a:bodyPr/>
          <a:lstStyle/>
          <a:p>
            <a:fld id="{AC53C873-957D-4BB3-AF7B-12C7F7497962}" type="slidenum">
              <a:rPr lang="en-US" smtClean="0"/>
              <a:t>4</a:t>
            </a:fld>
            <a:endParaRPr lang="en-US"/>
          </a:p>
        </p:txBody>
      </p:sp>
      <p:sp>
        <p:nvSpPr>
          <p:cNvPr id="5" name="Date Placeholder 4"/>
          <p:cNvSpPr>
            <a:spLocks noGrp="1"/>
          </p:cNvSpPr>
          <p:nvPr>
            <p:ph type="dt" idx="11"/>
          </p:nvPr>
        </p:nvSpPr>
        <p:spPr/>
        <p:txBody>
          <a:bodyPr/>
          <a:lstStyle/>
          <a:p>
            <a:fld id="{178E3B10-C61A-4583-A869-0FC7974F1C12}" type="datetime1">
              <a:rPr lang="en-US" smtClean="0"/>
              <a:t>5/6/2015</a:t>
            </a:fld>
            <a:endParaRPr lang="en-US"/>
          </a:p>
        </p:txBody>
      </p:sp>
    </p:spTree>
    <p:extLst>
      <p:ext uri="{BB962C8B-B14F-4D97-AF65-F5344CB8AC3E}">
        <p14:creationId xmlns:p14="http://schemas.microsoft.com/office/powerpoint/2010/main" val="328696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started researching different cutting-edge technologies that could potentially be integrated in a classroom to improve the learning experience.  During my research, I discovered the tablet PC.  </a:t>
            </a:r>
          </a:p>
          <a:p>
            <a:endParaRPr lang="en-US" baseline="0" dirty="0" smtClean="0"/>
          </a:p>
          <a:p>
            <a:r>
              <a:rPr lang="en-US" baseline="0" dirty="0" smtClean="0"/>
              <a:t>I thought it would be an excellent technology tool for any educator, but especially for a mathematics teacher.  I envisioned a great fit for a math teacher.  With a tablet PC, teachers could use the stylus to write numbers and mathematical symbols, such as PI or root signs, directly on the screen.  Mathematical problems could be hand-solved with the electronic whiteboard.  I found this particularly useful as PowerPoint presentations do not always lend themselves well to teaching and working through math solutions.</a:t>
            </a:r>
          </a:p>
          <a:p>
            <a:endParaRPr lang="en-US" baseline="0" dirty="0" smtClean="0"/>
          </a:p>
          <a:p>
            <a:r>
              <a:rPr lang="en-US" baseline="0" dirty="0" smtClean="0"/>
              <a:t>Lastly, for the PowerPoint presentations that a teacher does use, he or she can annotate the presentation with handwritten comments directly on the slide. Or solve additional problems in real time when students have question.   I saw this as an excellent way to actively engage students and assist the teacher in emphasizing key lesson concepts.</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5</a:t>
            </a:fld>
            <a:endParaRPr lang="en-US"/>
          </a:p>
        </p:txBody>
      </p:sp>
      <p:sp>
        <p:nvSpPr>
          <p:cNvPr id="5" name="Date Placeholder 4"/>
          <p:cNvSpPr>
            <a:spLocks noGrp="1"/>
          </p:cNvSpPr>
          <p:nvPr>
            <p:ph type="dt" idx="11"/>
          </p:nvPr>
        </p:nvSpPr>
        <p:spPr/>
        <p:txBody>
          <a:bodyPr/>
          <a:lstStyle/>
          <a:p>
            <a:fld id="{E0C39C6F-B45E-4FA0-88B7-66998949EB71}" type="datetime1">
              <a:rPr lang="en-US" smtClean="0"/>
              <a:t>5/6/2015</a:t>
            </a:fld>
            <a:endParaRPr lang="en-US"/>
          </a:p>
        </p:txBody>
      </p:sp>
    </p:spTree>
    <p:extLst>
      <p:ext uri="{BB962C8B-B14F-4D97-AF65-F5344CB8AC3E}">
        <p14:creationId xmlns:p14="http://schemas.microsoft.com/office/powerpoint/2010/main" val="333339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a</a:t>
            </a:r>
            <a:r>
              <a:rPr lang="en-US" baseline="0" dirty="0" smtClean="0"/>
              <a:t> few examples of how innovative features of the tablet PC would look like on documents.  The picture on the left show the highlighting and ink feature that can be used to annotate a document.</a:t>
            </a:r>
          </a:p>
          <a:p>
            <a:endParaRPr lang="en-US" baseline="0" dirty="0" smtClean="0"/>
          </a:p>
          <a:p>
            <a:endParaRPr lang="en-US" baseline="0" dirty="0" smtClean="0"/>
          </a:p>
          <a:p>
            <a:r>
              <a:rPr lang="en-US" baseline="0" dirty="0" smtClean="0"/>
              <a:t>The picture on the right is a PowerPoint presentation.  Notice how the presenter annotated slide with his comments “Wait and See Approach” and “Aggressive Sales”, down at the bottom of the slide.  This type of annotation would likely engaging the audience to a higher level.  This type of annotation would be much more difficult to accomplish with a mouse.  The stylus allows for real-time annotating.</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6</a:t>
            </a:fld>
            <a:endParaRPr lang="en-US"/>
          </a:p>
        </p:txBody>
      </p:sp>
      <p:sp>
        <p:nvSpPr>
          <p:cNvPr id="5" name="Date Placeholder 4"/>
          <p:cNvSpPr>
            <a:spLocks noGrp="1"/>
          </p:cNvSpPr>
          <p:nvPr>
            <p:ph type="dt" idx="11"/>
          </p:nvPr>
        </p:nvSpPr>
        <p:spPr/>
        <p:txBody>
          <a:bodyPr/>
          <a:lstStyle/>
          <a:p>
            <a:fld id="{0878065E-BCCF-4032-8120-2C9D6D00CDBB}" type="datetime1">
              <a:rPr lang="en-US" smtClean="0"/>
              <a:t>5/6/2015</a:t>
            </a:fld>
            <a:endParaRPr lang="en-US"/>
          </a:p>
        </p:txBody>
      </p:sp>
    </p:spTree>
    <p:extLst>
      <p:ext uri="{BB962C8B-B14F-4D97-AF65-F5344CB8AC3E}">
        <p14:creationId xmlns:p14="http://schemas.microsoft.com/office/powerpoint/2010/main" val="2082605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After I learned about the key features of the tablet PC, I invested significant amount of time in mastering how to actually use the tablet PC features in a classroom.  I also realized that as an educator, most teachers do not have a lot of free time to learn about new technology and how to integrate it into their classroom.</a:t>
            </a:r>
          </a:p>
          <a:p>
            <a:endParaRPr lang="en-US" baseline="0" dirty="0" smtClean="0"/>
          </a:p>
          <a:p>
            <a:r>
              <a:rPr lang="en-US" baseline="0" dirty="0" smtClean="0"/>
              <a:t>For this reason, I decided to create and easy step by step instructional design website where teachers could learn about the key features of the tablet PC.</a:t>
            </a:r>
          </a:p>
          <a:p>
            <a:endParaRPr lang="en-US" baseline="0" dirty="0" smtClean="0"/>
          </a:p>
          <a:p>
            <a:r>
              <a:rPr lang="en-US" baseline="0" dirty="0" smtClean="0"/>
              <a:t>My targeted as my audience was educators who tend to deliver their instructions  content using PowerPoint slides or by writing on a whiteboard. They would be familiar  with using computers and the basic knowledge of Microsoft Windows its functions and page set up.  Ultimately, the audience would be interested and motivated to integrating technology into their classroom.</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7</a:t>
            </a:fld>
            <a:endParaRPr lang="en-US"/>
          </a:p>
        </p:txBody>
      </p:sp>
      <p:sp>
        <p:nvSpPr>
          <p:cNvPr id="5" name="Date Placeholder 4"/>
          <p:cNvSpPr>
            <a:spLocks noGrp="1"/>
          </p:cNvSpPr>
          <p:nvPr>
            <p:ph type="dt" idx="11"/>
          </p:nvPr>
        </p:nvSpPr>
        <p:spPr/>
        <p:txBody>
          <a:bodyPr/>
          <a:lstStyle/>
          <a:p>
            <a:fld id="{E5B7525E-923B-4166-9A07-B23105BDD0BC}" type="datetime1">
              <a:rPr lang="en-US" smtClean="0"/>
              <a:t>5/6/2015</a:t>
            </a:fld>
            <a:endParaRPr lang="en-US"/>
          </a:p>
        </p:txBody>
      </p:sp>
    </p:spTree>
    <p:extLst>
      <p:ext uri="{BB962C8B-B14F-4D97-AF65-F5344CB8AC3E}">
        <p14:creationId xmlns:p14="http://schemas.microsoft.com/office/powerpoint/2010/main" val="1038115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with the idea of creating a</a:t>
            </a:r>
            <a:r>
              <a:rPr lang="en-US" baseline="0" dirty="0" smtClean="0"/>
              <a:t> website to teach teachers about the tablet PC, I crafted the following problem statement “The purpose of this instructional design project was to create an instructional website that educated teacher on the innovative features of tablet PC’s so they can ultimately use the knowledge to integrate tablets into their classrooms and positively impact their pedagogy.”</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8</a:t>
            </a:fld>
            <a:endParaRPr lang="en-US"/>
          </a:p>
        </p:txBody>
      </p:sp>
      <p:sp>
        <p:nvSpPr>
          <p:cNvPr id="5" name="Date Placeholder 4"/>
          <p:cNvSpPr>
            <a:spLocks noGrp="1"/>
          </p:cNvSpPr>
          <p:nvPr>
            <p:ph type="dt" idx="11"/>
          </p:nvPr>
        </p:nvSpPr>
        <p:spPr/>
        <p:txBody>
          <a:bodyPr/>
          <a:lstStyle/>
          <a:p>
            <a:fld id="{F6C19061-97E0-4003-82E7-1E52883888C4}" type="datetime1">
              <a:rPr lang="en-US" smtClean="0"/>
              <a:t>5/6/2015</a:t>
            </a:fld>
            <a:endParaRPr lang="en-US"/>
          </a:p>
        </p:txBody>
      </p:sp>
    </p:spTree>
    <p:extLst>
      <p:ext uri="{BB962C8B-B14F-4D97-AF65-F5344CB8AC3E}">
        <p14:creationId xmlns:p14="http://schemas.microsoft.com/office/powerpoint/2010/main" val="657060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a:t>
            </a:r>
            <a:r>
              <a:rPr lang="en-US" baseline="0" dirty="0" smtClean="0"/>
              <a:t> overall goal was to educate and motivate teachers to integrate technology into their classrooms,  My primary learning objective was to educate teachers on the features of the tablet PC that will impact their teaching pedagogy.</a:t>
            </a:r>
            <a:endParaRPr lang="en-US" dirty="0"/>
          </a:p>
        </p:txBody>
      </p:sp>
      <p:sp>
        <p:nvSpPr>
          <p:cNvPr id="4" name="Slide Number Placeholder 3"/>
          <p:cNvSpPr>
            <a:spLocks noGrp="1"/>
          </p:cNvSpPr>
          <p:nvPr>
            <p:ph type="sldNum" sz="quarter" idx="10"/>
          </p:nvPr>
        </p:nvSpPr>
        <p:spPr/>
        <p:txBody>
          <a:bodyPr/>
          <a:lstStyle/>
          <a:p>
            <a:fld id="{AC53C873-957D-4BB3-AF7B-12C7F7497962}" type="slidenum">
              <a:rPr lang="en-US" smtClean="0"/>
              <a:t>9</a:t>
            </a:fld>
            <a:endParaRPr lang="en-US"/>
          </a:p>
        </p:txBody>
      </p:sp>
      <p:sp>
        <p:nvSpPr>
          <p:cNvPr id="5" name="Date Placeholder 4"/>
          <p:cNvSpPr>
            <a:spLocks noGrp="1"/>
          </p:cNvSpPr>
          <p:nvPr>
            <p:ph type="dt" idx="11"/>
          </p:nvPr>
        </p:nvSpPr>
        <p:spPr/>
        <p:txBody>
          <a:bodyPr/>
          <a:lstStyle/>
          <a:p>
            <a:fld id="{BA035192-93E0-459F-AC7E-18D62DEEFE42}" type="datetime1">
              <a:rPr lang="en-US" smtClean="0"/>
              <a:t>5/6/2015</a:t>
            </a:fld>
            <a:endParaRPr lang="en-US"/>
          </a:p>
        </p:txBody>
      </p:sp>
    </p:spTree>
    <p:extLst>
      <p:ext uri="{BB962C8B-B14F-4D97-AF65-F5344CB8AC3E}">
        <p14:creationId xmlns:p14="http://schemas.microsoft.com/office/powerpoint/2010/main" val="3085684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972138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947638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59641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095615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3070907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433940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4841399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F6C0EA-C1E0-4304-876F-485430F5CE60}" type="datetimeFigureOut">
              <a:rPr lang="en-US" smtClean="0"/>
              <a:t>5/6/2015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6EE473-2E08-4EA5-9482-BF757BF4F5B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73128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7F6C0EA-C1E0-4304-876F-485430F5CE60}" type="datetimeFigureOut">
              <a:rPr lang="en-US" smtClean="0"/>
              <a:t>5/6/2015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6EE473-2E08-4EA5-9482-BF757BF4F5BB}"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99360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F6C0EA-C1E0-4304-876F-485430F5CE60}" type="datetimeFigureOut">
              <a:rPr lang="en-US" smtClean="0"/>
              <a:t>5/6/2015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710845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170553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4092819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7820761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39194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784295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45866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3289053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7149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9889502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7F6C0EA-C1E0-4304-876F-485430F5CE60}" type="datetimeFigureOut">
              <a:rPr lang="en-US" smtClean="0"/>
              <a:t>5/6/2015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6423257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7F6C0EA-C1E0-4304-876F-485430F5CE60}" type="datetimeFigureOut">
              <a:rPr lang="en-US" smtClean="0"/>
              <a:t>5/6/2015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3054074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7F6C0EA-C1E0-4304-876F-485430F5CE60}" type="datetimeFigureOut">
              <a:rPr lang="en-US" smtClean="0"/>
              <a:t>5/6/2015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654851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7463220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E6EE473-2E08-4EA5-9482-BF757BF4F5BB}" type="slidenum">
              <a:rPr lang="en-US" smtClean="0"/>
              <a:t>‹#›</a:t>
            </a:fld>
            <a:endParaRPr lang="en-US"/>
          </a:p>
        </p:txBody>
      </p:sp>
    </p:spTree>
    <p:extLst>
      <p:ext uri="{BB962C8B-B14F-4D97-AF65-F5344CB8AC3E}">
        <p14:creationId xmlns:p14="http://schemas.microsoft.com/office/powerpoint/2010/main" val="34091171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3256604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42084409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F6C0EA-C1E0-4304-876F-485430F5CE60}" type="datetimeFigureOut">
              <a:rPr lang="en-US" smtClean="0"/>
              <a:t>5/6/2015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128419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2354688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F6C0EA-C1E0-4304-876F-485430F5CE60}" type="datetimeFigureOut">
              <a:rPr lang="en-US" smtClean="0"/>
              <a:t>5/6/2015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6EE473-2E08-4EA5-9482-BF757BF4F5B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851632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7F6C0EA-C1E0-4304-876F-485430F5CE60}" type="datetimeFigureOut">
              <a:rPr lang="en-US" smtClean="0"/>
              <a:t>5/6/2015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6EE473-2E08-4EA5-9482-BF757BF4F5BB}"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10931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F6C0EA-C1E0-4304-876F-485430F5CE60}" type="datetimeFigureOut">
              <a:rPr lang="en-US" smtClean="0"/>
              <a:t>5/6/2015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433754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1246094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F6C0EA-C1E0-4304-876F-485430F5CE60}" type="datetimeFigureOut">
              <a:rPr lang="en-US" smtClean="0"/>
              <a:t>5/6/2015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6EE473-2E08-4EA5-9482-BF757BF4F5BB}" type="slidenum">
              <a:rPr lang="en-US" smtClean="0"/>
              <a:t>‹#›</a:t>
            </a:fld>
            <a:endParaRPr lang="en-US"/>
          </a:p>
        </p:txBody>
      </p:sp>
    </p:spTree>
    <p:extLst>
      <p:ext uri="{BB962C8B-B14F-4D97-AF65-F5344CB8AC3E}">
        <p14:creationId xmlns:p14="http://schemas.microsoft.com/office/powerpoint/2010/main" val="3561443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B7F6C0EA-C1E0-4304-876F-485430F5CE60}" type="datetimeFigureOut">
              <a:rPr lang="en-US" smtClean="0"/>
              <a:t>5/6/2015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7E6EE473-2E08-4EA5-9482-BF757BF4F5BB}" type="slidenum">
              <a:rPr lang="en-US" smtClean="0"/>
              <a:t>‹#›</a:t>
            </a:fld>
            <a:endParaRPr lang="en-US"/>
          </a:p>
        </p:txBody>
      </p:sp>
    </p:spTree>
    <p:extLst>
      <p:ext uri="{BB962C8B-B14F-4D97-AF65-F5344CB8AC3E}">
        <p14:creationId xmlns:p14="http://schemas.microsoft.com/office/powerpoint/2010/main" val="4257766778"/>
      </p:ext>
    </p:extLst>
  </p:cSld>
  <p:clrMap bg1="lt1" tx1="dk1" bg2="lt2" tx2="dk2" accent1="accent1" accent2="accent2" accent3="accent3" accent4="accent4" accent5="accent5" accent6="accent6" hlink="hlink" folHlink="folHlink"/>
  <p:sldLayoutIdLst>
    <p:sldLayoutId id="2147484275" r:id="rId1"/>
    <p:sldLayoutId id="2147484276" r:id="rId2"/>
    <p:sldLayoutId id="2147484277" r:id="rId3"/>
    <p:sldLayoutId id="2147484278" r:id="rId4"/>
    <p:sldLayoutId id="2147484279" r:id="rId5"/>
    <p:sldLayoutId id="2147484280" r:id="rId6"/>
    <p:sldLayoutId id="2147484281" r:id="rId7"/>
    <p:sldLayoutId id="2147484282" r:id="rId8"/>
    <p:sldLayoutId id="2147484283" r:id="rId9"/>
    <p:sldLayoutId id="2147484284" r:id="rId10"/>
    <p:sldLayoutId id="21474842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B7F6C0EA-C1E0-4304-876F-485430F5CE60}" type="datetimeFigureOut">
              <a:rPr lang="en-US" smtClean="0"/>
              <a:t>5/6/2015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7E6EE473-2E08-4EA5-9482-BF757BF4F5BB}" type="slidenum">
              <a:rPr lang="en-US" smtClean="0"/>
              <a:t>‹#›</a:t>
            </a:fld>
            <a:endParaRPr lang="en-US"/>
          </a:p>
        </p:txBody>
      </p:sp>
    </p:spTree>
    <p:extLst>
      <p:ext uri="{BB962C8B-B14F-4D97-AF65-F5344CB8AC3E}">
        <p14:creationId xmlns:p14="http://schemas.microsoft.com/office/powerpoint/2010/main" val="1860689453"/>
      </p:ext>
    </p:extLst>
  </p:cSld>
  <p:clrMap bg1="lt1" tx1="dk1" bg2="lt2" tx2="dk2" accent1="accent1" accent2="accent2" accent3="accent3" accent4="accent4" accent5="accent5" accent6="accent6" hlink="hlink" folHlink="folHlink"/>
  <p:sldLayoutIdLst>
    <p:sldLayoutId id="2147484425" r:id="rId1"/>
    <p:sldLayoutId id="2147484426" r:id="rId2"/>
    <p:sldLayoutId id="2147484427" r:id="rId3"/>
    <p:sldLayoutId id="2147484428" r:id="rId4"/>
    <p:sldLayoutId id="2147484429" r:id="rId5"/>
    <p:sldLayoutId id="2147484430" r:id="rId6"/>
    <p:sldLayoutId id="2147484431" r:id="rId7"/>
    <p:sldLayoutId id="2147484432" r:id="rId8"/>
    <p:sldLayoutId id="2147484433" r:id="rId9"/>
    <p:sldLayoutId id="2147484434" r:id="rId10"/>
    <p:sldLayoutId id="21474844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7F6C0EA-C1E0-4304-876F-485430F5CE60}" type="datetimeFigureOut">
              <a:rPr lang="en-US" smtClean="0"/>
              <a:t>5/6/2015</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E6EE473-2E08-4EA5-9482-BF757BF4F5BB}"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5416564"/>
      </p:ext>
    </p:extLst>
  </p:cSld>
  <p:clrMap bg1="lt1" tx1="dk1" bg2="lt2" tx2="dk2" accent1="accent1" accent2="accent2" accent3="accent3" accent4="accent4" accent5="accent5" accent6="accent6" hlink="hlink" folHlink="folHlink"/>
  <p:sldLayoutIdLst>
    <p:sldLayoutId id="2147484581" r:id="rId1"/>
    <p:sldLayoutId id="2147484582" r:id="rId2"/>
    <p:sldLayoutId id="2147484583" r:id="rId3"/>
    <p:sldLayoutId id="2147484584" r:id="rId4"/>
    <p:sldLayoutId id="2147484585" r:id="rId5"/>
    <p:sldLayoutId id="2147484586" r:id="rId6"/>
    <p:sldLayoutId id="2147484587" r:id="rId7"/>
    <p:sldLayoutId id="2147484588" r:id="rId8"/>
    <p:sldLayoutId id="2147484589" r:id="rId9"/>
    <p:sldLayoutId id="2147484590" r:id="rId10"/>
    <p:sldLayoutId id="214748459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4.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4.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24.xml"/><Relationship Id="rId4" Type="http://schemas.openxmlformats.org/officeDocument/2006/relationships/image" Target="../media/image36.jpeg"/></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3.xml"/><Relationship Id="rId1" Type="http://schemas.openxmlformats.org/officeDocument/2006/relationships/slideLayout" Target="../slideLayouts/slideLayout24.xml"/><Relationship Id="rId4" Type="http://schemas.openxmlformats.org/officeDocument/2006/relationships/image" Target="../media/image38.png"/></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24.xml"/><Relationship Id="rId4" Type="http://schemas.openxmlformats.org/officeDocument/2006/relationships/image" Target="../media/image40.jpg"/></Relationships>
</file>

<file path=ppt/slides/_rels/slide35.xml.rels><?xml version="1.0" encoding="UTF-8" standalone="yes"?>
<Relationships xmlns="http://schemas.openxmlformats.org/package/2006/relationships"><Relationship Id="rId3" Type="http://schemas.openxmlformats.org/officeDocument/2006/relationships/hyperlink" Target="http://etec687tabletpc.weebly.com/" TargetMode="External"/><Relationship Id="rId2" Type="http://schemas.openxmlformats.org/officeDocument/2006/relationships/notesSlide" Target="../notesSlides/notesSlide35.xml"/><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7.xml"/><Relationship Id="rId1" Type="http://schemas.openxmlformats.org/officeDocument/2006/relationships/slideLayout" Target="../slideLayouts/slideLayout24.xml"/><Relationship Id="rId4"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6048" y="751255"/>
            <a:ext cx="9582911" cy="882473"/>
          </a:xfrm>
        </p:spPr>
        <p:txBody>
          <a:bodyPr>
            <a:normAutofit fontScale="90000"/>
          </a:bodyPr>
          <a:lstStyle/>
          <a:p>
            <a:pPr algn="ctr"/>
            <a:r>
              <a:rPr lang="en-US" dirty="0"/>
              <a:t>Teaching Educators How To Integrate Tablet PC’s Into Their Classrooms</a:t>
            </a:r>
          </a:p>
        </p:txBody>
      </p:sp>
      <p:sp>
        <p:nvSpPr>
          <p:cNvPr id="7" name="Subtitle 2"/>
          <p:cNvSpPr txBox="1">
            <a:spLocks/>
          </p:cNvSpPr>
          <p:nvPr/>
        </p:nvSpPr>
        <p:spPr>
          <a:xfrm>
            <a:off x="930165" y="2385412"/>
            <a:ext cx="5777747" cy="311473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sz="2800" dirty="0" smtClean="0">
                <a:latin typeface="Arial" panose="020B0604020202020204" pitchFamily="34" charset="0"/>
                <a:cs typeface="Arial" panose="020B0604020202020204" pitchFamily="34" charset="0"/>
              </a:rPr>
              <a:t>Presenter: Michael K. Nelson</a:t>
            </a:r>
          </a:p>
          <a:p>
            <a:pPr marL="0" indent="0">
              <a:buNone/>
            </a:pPr>
            <a:r>
              <a:rPr lang="en-US" sz="2800" dirty="0" smtClean="0">
                <a:latin typeface="Arial" panose="020B0604020202020204" pitchFamily="34" charset="0"/>
                <a:cs typeface="Arial" panose="020B0604020202020204" pitchFamily="34" charset="0"/>
              </a:rPr>
              <a:t>University of Hawaii at </a:t>
            </a:r>
            <a:r>
              <a:rPr lang="en-US" sz="2800" dirty="0" err="1" smtClean="0">
                <a:latin typeface="Arial" panose="020B0604020202020204" pitchFamily="34" charset="0"/>
                <a:cs typeface="Arial" panose="020B0604020202020204" pitchFamily="34" charset="0"/>
              </a:rPr>
              <a:t>Manoa</a:t>
            </a:r>
            <a:r>
              <a:rPr lang="en-US" sz="2800" dirty="0" smtClean="0">
                <a:latin typeface="Arial" panose="020B0604020202020204" pitchFamily="34" charset="0"/>
                <a:cs typeface="Arial" panose="020B0604020202020204" pitchFamily="34" charset="0"/>
              </a:rPr>
              <a:t/>
            </a:r>
            <a:br>
              <a:rPr lang="en-US" sz="2800" dirty="0" smtClean="0">
                <a:latin typeface="Arial" panose="020B0604020202020204" pitchFamily="34" charset="0"/>
                <a:cs typeface="Arial" panose="020B0604020202020204" pitchFamily="34" charset="0"/>
              </a:rPr>
            </a:br>
            <a:endParaRPr lang="en-US" sz="2800" dirty="0" smtClean="0">
              <a:latin typeface="Arial" panose="020B0604020202020204" pitchFamily="34" charset="0"/>
              <a:cs typeface="Arial" panose="020B0604020202020204" pitchFamily="34" charset="0"/>
            </a:endParaRPr>
          </a:p>
          <a:p>
            <a:pPr marL="292608" lvl="1" indent="0">
              <a:buNone/>
            </a:pPr>
            <a:r>
              <a:rPr lang="en-US" sz="2800" dirty="0" smtClean="0">
                <a:latin typeface="Arial" panose="020B0604020202020204" pitchFamily="34" charset="0"/>
                <a:cs typeface="Arial" panose="020B0604020202020204" pitchFamily="34" charset="0"/>
              </a:rPr>
              <a:t> College of Education</a:t>
            </a:r>
          </a:p>
          <a:p>
            <a:pPr marL="292608" lvl="1" indent="0">
              <a:buNone/>
            </a:pPr>
            <a:r>
              <a:rPr lang="en-US" sz="2800" dirty="0" smtClean="0">
                <a:latin typeface="Arial" panose="020B0604020202020204" pitchFamily="34" charset="0"/>
                <a:cs typeface="Arial" panose="020B0604020202020204" pitchFamily="34" charset="0"/>
              </a:rPr>
              <a:t> Learning Design &amp; Technology</a:t>
            </a:r>
          </a:p>
          <a:p>
            <a:pPr marL="292608" lvl="1" indent="0">
              <a:buNone/>
            </a:pPr>
            <a:r>
              <a:rPr lang="en-US" sz="2800" dirty="0" smtClean="0">
                <a:latin typeface="Arial" panose="020B0604020202020204" pitchFamily="34" charset="0"/>
                <a:cs typeface="Arial" panose="020B0604020202020204" pitchFamily="34" charset="0"/>
              </a:rPr>
              <a:t> M.Ed. Graduate Student</a:t>
            </a:r>
            <a:endParaRPr lang="en-US" sz="2800" dirty="0">
              <a:latin typeface="Arial" panose="020B0604020202020204" pitchFamily="34" charset="0"/>
              <a:cs typeface="Arial" panose="020B0604020202020204" pitchFamily="34" charset="0"/>
            </a:endParaRPr>
          </a:p>
        </p:txBody>
      </p:sp>
      <p:pic>
        <p:nvPicPr>
          <p:cNvPr id="9" name="Picture 2" descr="E:\Wedding\Leslee Photos\Ceremony\90_Ceremon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779"/>
          <a:stretch/>
        </p:blipFill>
        <p:spPr bwMode="auto">
          <a:xfrm>
            <a:off x="7522463" y="2107442"/>
            <a:ext cx="2682619" cy="3670677"/>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65165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4795" y="641457"/>
            <a:ext cx="10018713" cy="836746"/>
          </a:xfrm>
        </p:spPr>
        <p:txBody>
          <a:bodyPr>
            <a:normAutofit/>
          </a:bodyPr>
          <a:lstStyle/>
          <a:p>
            <a:r>
              <a:rPr lang="en-US" b="1" dirty="0" smtClean="0"/>
              <a:t>Instructional Design Website</a:t>
            </a:r>
            <a:endParaRPr lang="en-US" b="1" dirty="0"/>
          </a:p>
        </p:txBody>
      </p:sp>
      <p:sp>
        <p:nvSpPr>
          <p:cNvPr id="5" name="TextBox 4"/>
          <p:cNvSpPr txBox="1"/>
          <p:nvPr/>
        </p:nvSpPr>
        <p:spPr>
          <a:xfrm>
            <a:off x="1376028" y="1991781"/>
            <a:ext cx="6470041" cy="584775"/>
          </a:xfrm>
          <a:prstGeom prst="rect">
            <a:avLst/>
          </a:prstGeom>
          <a:noFill/>
        </p:spPr>
        <p:txBody>
          <a:bodyPr wrap="none" rtlCol="0">
            <a:spAutoFit/>
          </a:bodyPr>
          <a:lstStyle/>
          <a:p>
            <a:r>
              <a:rPr lang="en-US" sz="3200" dirty="0" smtClean="0">
                <a:solidFill>
                  <a:schemeClr val="tx1">
                    <a:lumMod val="75000"/>
                    <a:lumOff val="25000"/>
                  </a:schemeClr>
                </a:solidFill>
                <a:latin typeface="Arial" panose="020B0604020202020204" pitchFamily="34" charset="0"/>
                <a:cs typeface="Arial" panose="020B0604020202020204" pitchFamily="34" charset="0"/>
              </a:rPr>
              <a:t>The project consist of six modules:</a:t>
            </a:r>
            <a:endParaRPr lang="en-US" sz="3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TextBox 5"/>
          <p:cNvSpPr txBox="1"/>
          <p:nvPr/>
        </p:nvSpPr>
        <p:spPr>
          <a:xfrm>
            <a:off x="1376028" y="2766970"/>
            <a:ext cx="8833451" cy="3616375"/>
          </a:xfrm>
          <a:prstGeom prst="rect">
            <a:avLst/>
          </a:prstGeom>
          <a:noFill/>
        </p:spPr>
        <p:txBody>
          <a:bodyPr wrap="square" rtlCol="0">
            <a:spAutoFit/>
          </a:bodyPr>
          <a:lstStyle/>
          <a:p>
            <a:r>
              <a:rPr lang="en-US" sz="2800" u="sng" dirty="0" smtClean="0">
                <a:solidFill>
                  <a:schemeClr val="tx1">
                    <a:lumMod val="75000"/>
                    <a:lumOff val="25000"/>
                  </a:schemeClr>
                </a:solidFill>
                <a:latin typeface="Arial" panose="020B0604020202020204" pitchFamily="34" charset="0"/>
                <a:cs typeface="Arial" panose="020B0604020202020204" pitchFamily="34" charset="0"/>
              </a:rPr>
              <a:t>Module 1:</a:t>
            </a:r>
            <a:r>
              <a:rPr lang="en-US" sz="2800" dirty="0" smtClean="0">
                <a:solidFill>
                  <a:schemeClr val="tx1">
                    <a:lumMod val="75000"/>
                    <a:lumOff val="25000"/>
                  </a:schemeClr>
                </a:solidFill>
                <a:latin typeface="Arial" panose="020B0604020202020204" pitchFamily="34" charset="0"/>
                <a:cs typeface="Arial" panose="020B0604020202020204" pitchFamily="34" charset="0"/>
              </a:rPr>
              <a:t>  Discusses the differences between the 			Tablet, PC and Tablet PC</a:t>
            </a:r>
            <a:br>
              <a:rPr lang="en-US" sz="2800" dirty="0" smtClean="0">
                <a:solidFill>
                  <a:schemeClr val="tx1">
                    <a:lumMod val="75000"/>
                    <a:lumOff val="25000"/>
                  </a:schemeClr>
                </a:solidFill>
                <a:latin typeface="Arial" panose="020B0604020202020204" pitchFamily="34" charset="0"/>
                <a:cs typeface="Arial" panose="020B0604020202020204" pitchFamily="34" charset="0"/>
              </a:rPr>
            </a:br>
            <a:r>
              <a:rPr lang="en-US" sz="2800" dirty="0" smtClean="0">
                <a:solidFill>
                  <a:schemeClr val="tx1">
                    <a:lumMod val="75000"/>
                    <a:lumOff val="25000"/>
                  </a:schemeClr>
                </a:solidFill>
                <a:latin typeface="Arial" panose="020B0604020202020204" pitchFamily="34" charset="0"/>
                <a:cs typeface="Arial" panose="020B0604020202020204" pitchFamily="34" charset="0"/>
              </a:rPr>
              <a:t>  </a:t>
            </a:r>
          </a:p>
          <a:p>
            <a:r>
              <a:rPr lang="en-US" sz="2800" u="sng" dirty="0">
                <a:solidFill>
                  <a:schemeClr val="tx1">
                    <a:lumMod val="75000"/>
                    <a:lumOff val="25000"/>
                  </a:schemeClr>
                </a:solidFill>
                <a:latin typeface="Arial" panose="020B0604020202020204" pitchFamily="34" charset="0"/>
                <a:cs typeface="Arial" panose="020B0604020202020204" pitchFamily="34" charset="0"/>
              </a:rPr>
              <a:t>Module 2:</a:t>
            </a:r>
            <a:r>
              <a:rPr lang="en-US" sz="2800" dirty="0">
                <a:solidFill>
                  <a:schemeClr val="tx1">
                    <a:lumMod val="75000"/>
                    <a:lumOff val="25000"/>
                  </a:schemeClr>
                </a:solidFill>
                <a:latin typeface="Arial" panose="020B0604020202020204" pitchFamily="34" charset="0"/>
                <a:cs typeface="Arial" panose="020B0604020202020204" pitchFamily="34" charset="0"/>
              </a:rPr>
              <a:t> </a:t>
            </a:r>
            <a:r>
              <a:rPr lang="en-US" sz="2800" dirty="0" smtClean="0">
                <a:solidFill>
                  <a:schemeClr val="tx1">
                    <a:lumMod val="75000"/>
                    <a:lumOff val="25000"/>
                  </a:schemeClr>
                </a:solidFill>
                <a:latin typeface="Arial" panose="020B0604020202020204" pitchFamily="34" charset="0"/>
                <a:cs typeface="Arial" panose="020B0604020202020204" pitchFamily="34" charset="0"/>
              </a:rPr>
              <a:t> Explains </a:t>
            </a:r>
            <a:r>
              <a:rPr lang="en-US" sz="2800" dirty="0">
                <a:solidFill>
                  <a:schemeClr val="tx1">
                    <a:lumMod val="75000"/>
                    <a:lumOff val="25000"/>
                  </a:schemeClr>
                </a:solidFill>
                <a:latin typeface="Arial" panose="020B0604020202020204" pitchFamily="34" charset="0"/>
                <a:cs typeface="Arial" panose="020B0604020202020204" pitchFamily="34" charset="0"/>
              </a:rPr>
              <a:t>how to use the input panel. text </a:t>
            </a:r>
            <a:r>
              <a:rPr lang="en-US" sz="2800" dirty="0" smtClean="0">
                <a:solidFill>
                  <a:schemeClr val="tx1">
                    <a:lumMod val="75000"/>
                    <a:lumOff val="25000"/>
                  </a:schemeClr>
                </a:solidFill>
                <a:latin typeface="Arial" panose="020B0604020202020204" pitchFamily="34" charset="0"/>
                <a:cs typeface="Arial" panose="020B0604020202020204" pitchFamily="34" charset="0"/>
              </a:rPr>
              <a:t>		and </a:t>
            </a:r>
            <a:r>
              <a:rPr lang="en-US" sz="2800" dirty="0">
                <a:solidFill>
                  <a:schemeClr val="tx1">
                    <a:lumMod val="75000"/>
                    <a:lumOff val="25000"/>
                  </a:schemeClr>
                </a:solidFill>
                <a:latin typeface="Arial" panose="020B0604020202020204" pitchFamily="34" charset="0"/>
                <a:cs typeface="Arial" panose="020B0604020202020204" pitchFamily="34" charset="0"/>
              </a:rPr>
              <a:t>writing using the </a:t>
            </a:r>
            <a:r>
              <a:rPr lang="en-US" sz="2800" dirty="0" smtClean="0">
                <a:solidFill>
                  <a:schemeClr val="tx1">
                    <a:lumMod val="75000"/>
                    <a:lumOff val="25000"/>
                  </a:schemeClr>
                </a:solidFill>
                <a:latin typeface="Arial" panose="020B0604020202020204" pitchFamily="34" charset="0"/>
                <a:cs typeface="Arial" panose="020B0604020202020204" pitchFamily="34" charset="0"/>
              </a:rPr>
              <a:t>stylus</a:t>
            </a:r>
          </a:p>
          <a:p>
            <a:endParaRPr lang="en-US" sz="2800" dirty="0" smtClean="0">
              <a:solidFill>
                <a:schemeClr val="tx1">
                  <a:lumMod val="75000"/>
                  <a:lumOff val="25000"/>
                </a:schemeClr>
              </a:solidFill>
              <a:latin typeface="Arial" panose="020B0604020202020204" pitchFamily="34" charset="0"/>
              <a:cs typeface="Arial" panose="020B0604020202020204" pitchFamily="34" charset="0"/>
            </a:endParaRPr>
          </a:p>
          <a:p>
            <a:r>
              <a:rPr lang="en-US" sz="2800" u="sng" dirty="0">
                <a:solidFill>
                  <a:schemeClr val="tx1">
                    <a:lumMod val="75000"/>
                    <a:lumOff val="25000"/>
                  </a:schemeClr>
                </a:solidFill>
                <a:latin typeface="Arial" panose="020B0604020202020204" pitchFamily="34" charset="0"/>
                <a:cs typeface="Arial" panose="020B0604020202020204" pitchFamily="34" charset="0"/>
              </a:rPr>
              <a:t>Module 3:</a:t>
            </a:r>
            <a:r>
              <a:rPr lang="en-US" sz="2800" dirty="0">
                <a:solidFill>
                  <a:schemeClr val="tx1">
                    <a:lumMod val="75000"/>
                    <a:lumOff val="25000"/>
                  </a:schemeClr>
                </a:solidFill>
                <a:latin typeface="Arial" panose="020B0604020202020204" pitchFamily="34" charset="0"/>
                <a:cs typeface="Arial" panose="020B0604020202020204" pitchFamily="34" charset="0"/>
              </a:rPr>
              <a:t> </a:t>
            </a:r>
            <a:r>
              <a:rPr lang="en-US" sz="2800" dirty="0" smtClean="0">
                <a:solidFill>
                  <a:schemeClr val="tx1">
                    <a:lumMod val="75000"/>
                    <a:lumOff val="25000"/>
                  </a:schemeClr>
                </a:solidFill>
                <a:latin typeface="Arial" panose="020B0604020202020204" pitchFamily="34" charset="0"/>
                <a:cs typeface="Arial" panose="020B0604020202020204" pitchFamily="34" charset="0"/>
              </a:rPr>
              <a:t> Explains </a:t>
            </a:r>
            <a:r>
              <a:rPr lang="en-US" sz="2800" dirty="0">
                <a:solidFill>
                  <a:schemeClr val="tx1">
                    <a:lumMod val="75000"/>
                    <a:lumOff val="25000"/>
                  </a:schemeClr>
                </a:solidFill>
                <a:latin typeface="Arial" panose="020B0604020202020204" pitchFamily="34" charset="0"/>
                <a:cs typeface="Arial" panose="020B0604020202020204" pitchFamily="34" charset="0"/>
              </a:rPr>
              <a:t>how </a:t>
            </a:r>
            <a:r>
              <a:rPr lang="en-US" sz="2800" dirty="0" smtClean="0">
                <a:solidFill>
                  <a:schemeClr val="tx1">
                    <a:lumMod val="75000"/>
                    <a:lumOff val="25000"/>
                  </a:schemeClr>
                </a:solidFill>
                <a:latin typeface="Arial" panose="020B0604020202020204" pitchFamily="34" charset="0"/>
                <a:cs typeface="Arial" panose="020B0604020202020204" pitchFamily="34" charset="0"/>
              </a:rPr>
              <a:t>to the operate the electronic 		ink features and whiteboard background</a:t>
            </a:r>
            <a:r>
              <a:rPr lang="en-US" sz="2000" dirty="0" smtClean="0">
                <a:solidFill>
                  <a:schemeClr val="tx1">
                    <a:lumMod val="75000"/>
                    <a:lumOff val="25000"/>
                  </a:schemeClr>
                </a:solidFill>
              </a:rPr>
              <a:t/>
            </a:r>
            <a:br>
              <a:rPr lang="en-US" sz="2000" dirty="0" smtClean="0">
                <a:solidFill>
                  <a:schemeClr val="tx1">
                    <a:lumMod val="75000"/>
                    <a:lumOff val="25000"/>
                  </a:schemeClr>
                </a:solidFill>
              </a:rPr>
            </a:br>
            <a:endParaRPr lang="en-US" sz="500" dirty="0" smtClean="0">
              <a:solidFill>
                <a:schemeClr val="tx1">
                  <a:lumMod val="75000"/>
                  <a:lumOff val="25000"/>
                </a:schemeClr>
              </a:solidFill>
            </a:endParaRPr>
          </a:p>
        </p:txBody>
      </p:sp>
    </p:spTree>
    <p:extLst>
      <p:ext uri="{BB962C8B-B14F-4D97-AF65-F5344CB8AC3E}">
        <p14:creationId xmlns:p14="http://schemas.microsoft.com/office/powerpoint/2010/main" val="18119749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Instructional Design Website</a:t>
            </a:r>
            <a:endParaRPr lang="en-US" dirty="0"/>
          </a:p>
        </p:txBody>
      </p:sp>
      <p:sp>
        <p:nvSpPr>
          <p:cNvPr id="3" name="Content Placeholder 2"/>
          <p:cNvSpPr>
            <a:spLocks noGrp="1"/>
          </p:cNvSpPr>
          <p:nvPr>
            <p:ph idx="1"/>
          </p:nvPr>
        </p:nvSpPr>
        <p:spPr>
          <a:xfrm>
            <a:off x="1182624" y="2126150"/>
            <a:ext cx="9070848" cy="3616282"/>
          </a:xfrm>
        </p:spPr>
        <p:txBody>
          <a:bodyPr/>
          <a:lstStyle/>
          <a:p>
            <a:r>
              <a:rPr lang="en-US" sz="2800" u="sng" dirty="0">
                <a:latin typeface="Arial" panose="020B0604020202020204" pitchFamily="34" charset="0"/>
                <a:cs typeface="Arial" panose="020B0604020202020204" pitchFamily="34" charset="0"/>
              </a:rPr>
              <a:t>Module 4:</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 Explains </a:t>
            </a:r>
            <a:r>
              <a:rPr lang="en-US" sz="2800" dirty="0">
                <a:latin typeface="Arial" panose="020B0604020202020204" pitchFamily="34" charset="0"/>
                <a:cs typeface="Arial" panose="020B0604020202020204" pitchFamily="34" charset="0"/>
              </a:rPr>
              <a:t>how to annotate notes. Adding real </a:t>
            </a:r>
            <a:r>
              <a:rPr lang="en-US" sz="2800" dirty="0" smtClean="0">
                <a:latin typeface="Arial" panose="020B0604020202020204" pitchFamily="34" charset="0"/>
                <a:cs typeface="Arial" panose="020B0604020202020204" pitchFamily="34" charset="0"/>
              </a:rPr>
              <a:t>		 time information to </a:t>
            </a:r>
            <a:r>
              <a:rPr lang="en-US" sz="2800" dirty="0">
                <a:latin typeface="Arial" panose="020B0604020202020204" pitchFamily="34" charset="0"/>
                <a:cs typeface="Arial" panose="020B0604020202020204" pitchFamily="34" charset="0"/>
              </a:rPr>
              <a:t>PowerPoints</a:t>
            </a:r>
          </a:p>
          <a:p>
            <a:pPr>
              <a:lnSpc>
                <a:spcPct val="100000"/>
              </a:lnSpc>
              <a:spcBef>
                <a:spcPts val="0"/>
              </a:spcBef>
              <a:spcAft>
                <a:spcPts val="0"/>
              </a:spcAft>
            </a:pPr>
            <a:endParaRPr lang="en-US" sz="2800" dirty="0">
              <a:latin typeface="Arial" panose="020B0604020202020204" pitchFamily="34" charset="0"/>
              <a:cs typeface="Arial" panose="020B0604020202020204" pitchFamily="34" charset="0"/>
            </a:endParaRPr>
          </a:p>
          <a:p>
            <a:r>
              <a:rPr lang="en-US" sz="2800" u="sng" dirty="0">
                <a:latin typeface="Arial" panose="020B0604020202020204" pitchFamily="34" charset="0"/>
                <a:cs typeface="Arial" panose="020B0604020202020204" pitchFamily="34" charset="0"/>
              </a:rPr>
              <a:t>Module 5:</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 Explains </a:t>
            </a:r>
            <a:r>
              <a:rPr lang="en-US" sz="2800" dirty="0">
                <a:latin typeface="Arial" panose="020B0604020202020204" pitchFamily="34" charset="0"/>
                <a:cs typeface="Arial" panose="020B0604020202020204" pitchFamily="34" charset="0"/>
              </a:rPr>
              <a:t>how to record and file lessons to be </a:t>
            </a:r>
            <a:r>
              <a:rPr lang="en-US" sz="2800" dirty="0" smtClean="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 viewed later</a:t>
            </a:r>
            <a:endParaRPr lang="en-US" sz="2800" dirty="0">
              <a:latin typeface="Arial" panose="020B0604020202020204" pitchFamily="34" charset="0"/>
              <a:cs typeface="Arial" panose="020B0604020202020204" pitchFamily="34" charset="0"/>
            </a:endParaRPr>
          </a:p>
          <a:p>
            <a:pPr>
              <a:lnSpc>
                <a:spcPct val="100000"/>
              </a:lnSpc>
              <a:spcBef>
                <a:spcPts val="0"/>
              </a:spcBef>
              <a:spcAft>
                <a:spcPts val="0"/>
              </a:spcAft>
            </a:pPr>
            <a:endParaRPr lang="en-US" dirty="0">
              <a:latin typeface="Arial" panose="020B0604020202020204" pitchFamily="34" charset="0"/>
              <a:cs typeface="Arial" panose="020B0604020202020204" pitchFamily="34" charset="0"/>
            </a:endParaRPr>
          </a:p>
          <a:p>
            <a:r>
              <a:rPr lang="en-US" sz="2800" u="sng" dirty="0">
                <a:latin typeface="Arial" panose="020B0604020202020204" pitchFamily="34" charset="0"/>
                <a:cs typeface="Arial" panose="020B0604020202020204" pitchFamily="34" charset="0"/>
              </a:rPr>
              <a:t>Module 6:</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 Conclusion </a:t>
            </a:r>
            <a:r>
              <a:rPr lang="en-US" sz="2800" dirty="0">
                <a:latin typeface="Arial" panose="020B0604020202020204" pitchFamily="34" charset="0"/>
                <a:cs typeface="Arial" panose="020B0604020202020204" pitchFamily="34" charset="0"/>
              </a:rPr>
              <a:t>&amp; Survey</a:t>
            </a:r>
          </a:p>
          <a:p>
            <a:endParaRPr lang="en-US" dirty="0"/>
          </a:p>
        </p:txBody>
      </p:sp>
    </p:spTree>
    <p:extLst>
      <p:ext uri="{BB962C8B-B14F-4D97-AF65-F5344CB8AC3E}">
        <p14:creationId xmlns:p14="http://schemas.microsoft.com/office/powerpoint/2010/main" val="16207332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500" t="7793" r="10300" b="27875"/>
          <a:stretch/>
        </p:blipFill>
        <p:spPr bwMode="auto">
          <a:xfrm>
            <a:off x="75551" y="220086"/>
            <a:ext cx="12067681" cy="6473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1684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8784" y="292608"/>
            <a:ext cx="5279136" cy="1280890"/>
          </a:xfrm>
        </p:spPr>
        <p:txBody>
          <a:bodyPr>
            <a:normAutofit/>
          </a:bodyPr>
          <a:lstStyle/>
          <a:p>
            <a:r>
              <a:rPr lang="en-US" sz="3600" b="1" dirty="0" smtClean="0"/>
              <a:t>Pre-Questionnaire Survey</a:t>
            </a:r>
            <a:endParaRPr lang="en-US" sz="3600" b="1" dirty="0"/>
          </a:p>
        </p:txBody>
      </p:sp>
      <p:sp>
        <p:nvSpPr>
          <p:cNvPr id="3" name="Content Placeholder 2"/>
          <p:cNvSpPr>
            <a:spLocks noGrp="1"/>
          </p:cNvSpPr>
          <p:nvPr>
            <p:ph idx="1"/>
          </p:nvPr>
        </p:nvSpPr>
        <p:spPr>
          <a:xfrm>
            <a:off x="971366" y="2547737"/>
            <a:ext cx="4511040" cy="2742903"/>
          </a:xfrm>
        </p:spPr>
        <p:txBody>
          <a:bodyPr/>
          <a:lstStyle/>
          <a:p>
            <a:pPr>
              <a:buFont typeface="Courier New" panose="02070309020205020404" pitchFamily="49" charset="0"/>
              <a:buChar char="o"/>
            </a:pPr>
            <a:r>
              <a:rPr lang="en-US" sz="2400" dirty="0" smtClean="0"/>
              <a:t>  Developed using Google Forms</a:t>
            </a:r>
          </a:p>
          <a:p>
            <a:pPr>
              <a:buFont typeface="Courier New" panose="02070309020205020404" pitchFamily="49" charset="0"/>
              <a:buChar char="o"/>
            </a:pPr>
            <a:r>
              <a:rPr lang="en-US" sz="2400" dirty="0" smtClean="0"/>
              <a:t>  Contained variety of questions</a:t>
            </a:r>
          </a:p>
          <a:p>
            <a:pPr lvl="2">
              <a:buFont typeface="Courier New" panose="02070309020205020404" pitchFamily="49" charset="0"/>
              <a:buChar char="o"/>
            </a:pPr>
            <a:r>
              <a:rPr lang="en-US" sz="2400" dirty="0" smtClean="0"/>
              <a:t>Technology Experience</a:t>
            </a:r>
          </a:p>
          <a:p>
            <a:pPr lvl="2">
              <a:buFont typeface="Courier New" panose="02070309020205020404" pitchFamily="49" charset="0"/>
              <a:buChar char="o"/>
            </a:pPr>
            <a:r>
              <a:rPr lang="en-US" sz="2400" dirty="0" smtClean="0"/>
              <a:t>Computer Skills</a:t>
            </a:r>
          </a:p>
          <a:p>
            <a:pPr lvl="2">
              <a:buFont typeface="Courier New" panose="02070309020205020404" pitchFamily="49" charset="0"/>
              <a:buChar char="o"/>
            </a:pPr>
            <a:r>
              <a:rPr lang="en-US" sz="2400" dirty="0" smtClean="0"/>
              <a:t>Computer Usage</a:t>
            </a:r>
          </a:p>
          <a:p>
            <a:pPr lvl="2">
              <a:buFont typeface="Courier New" panose="02070309020205020404" pitchFamily="49" charset="0"/>
              <a:buChar char="o"/>
            </a:pPr>
            <a:r>
              <a:rPr lang="en-US" sz="2400" dirty="0" smtClean="0"/>
              <a:t>Technology Integration</a:t>
            </a:r>
          </a:p>
          <a:p>
            <a:pPr marL="0" indent="0">
              <a:buNone/>
            </a:pPr>
            <a:endParaRPr lang="en-US" sz="2000" dirty="0" smtClean="0"/>
          </a:p>
          <a:p>
            <a:endParaRPr lang="en-US" dirty="0" smtClean="0"/>
          </a:p>
        </p:txBody>
      </p:sp>
      <p:pic>
        <p:nvPicPr>
          <p:cNvPr id="1433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1500" t="6504" r="22500"/>
          <a:stretch/>
        </p:blipFill>
        <p:spPr bwMode="auto">
          <a:xfrm>
            <a:off x="5686097" y="0"/>
            <a:ext cx="636208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2664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121" y="73152"/>
            <a:ext cx="10273353" cy="6669024"/>
          </a:xfrm>
          <a:prstGeom prst="rect">
            <a:avLst/>
          </a:prstGeom>
        </p:spPr>
      </p:pic>
    </p:spTree>
    <p:extLst>
      <p:ext uri="{BB962C8B-B14F-4D97-AF65-F5344CB8AC3E}">
        <p14:creationId xmlns:p14="http://schemas.microsoft.com/office/powerpoint/2010/main" val="237322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800" y="118480"/>
            <a:ext cx="10448881" cy="6678559"/>
          </a:xfrm>
          <a:prstGeom prst="rect">
            <a:avLst/>
          </a:prstGeom>
        </p:spPr>
      </p:pic>
    </p:spTree>
    <p:extLst>
      <p:ext uri="{BB962C8B-B14F-4D97-AF65-F5344CB8AC3E}">
        <p14:creationId xmlns:p14="http://schemas.microsoft.com/office/powerpoint/2010/main" val="32696005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3899" t="19980" r="15101"/>
          <a:stretch/>
        </p:blipFill>
        <p:spPr bwMode="auto">
          <a:xfrm>
            <a:off x="1182625" y="73016"/>
            <a:ext cx="10006176" cy="6736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47008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881" y="502190"/>
            <a:ext cx="6775402" cy="1280890"/>
          </a:xfrm>
        </p:spPr>
        <p:txBody>
          <a:bodyPr>
            <a:normAutofit fontScale="90000"/>
          </a:bodyPr>
          <a:lstStyle/>
          <a:p>
            <a:r>
              <a:rPr lang="en-US" dirty="0" smtClean="0"/>
              <a:t>Module 1: Feedback Survey</a:t>
            </a:r>
            <a:endParaRPr lang="en-US"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25423"/>
          <a:stretch/>
        </p:blipFill>
        <p:spPr>
          <a:xfrm>
            <a:off x="793969" y="1073051"/>
            <a:ext cx="10493792" cy="5518622"/>
          </a:xfrm>
          <a:prstGeom prst="rect">
            <a:avLst/>
          </a:prstGeom>
        </p:spPr>
      </p:pic>
      <p:sp>
        <p:nvSpPr>
          <p:cNvPr id="4" name="TextBox 3"/>
          <p:cNvSpPr txBox="1"/>
          <p:nvPr/>
        </p:nvSpPr>
        <p:spPr>
          <a:xfrm>
            <a:off x="1072896" y="306806"/>
            <a:ext cx="7888224" cy="754053"/>
          </a:xfrm>
          <a:prstGeom prst="rect">
            <a:avLst/>
          </a:prstGeom>
          <a:noFill/>
        </p:spPr>
        <p:txBody>
          <a:bodyPr wrap="square" rtlCol="0">
            <a:spAutoFit/>
          </a:bodyPr>
          <a:lstStyle/>
          <a:p>
            <a:r>
              <a:rPr lang="en-US" sz="4300" dirty="0" smtClean="0">
                <a:solidFill>
                  <a:schemeClr val="tx1">
                    <a:lumMod val="75000"/>
                    <a:lumOff val="25000"/>
                  </a:schemeClr>
                </a:solidFill>
                <a:latin typeface="+mj-lt"/>
              </a:rPr>
              <a:t>Retrospective Questioning</a:t>
            </a:r>
            <a:endParaRPr lang="en-US" sz="4300" dirty="0">
              <a:solidFill>
                <a:schemeClr val="tx1">
                  <a:lumMod val="75000"/>
                  <a:lumOff val="25000"/>
                </a:schemeClr>
              </a:solidFill>
              <a:latin typeface="+mj-lt"/>
            </a:endParaRPr>
          </a:p>
        </p:txBody>
      </p:sp>
    </p:spTree>
    <p:extLst>
      <p:ext uri="{BB962C8B-B14F-4D97-AF65-F5344CB8AC3E}">
        <p14:creationId xmlns:p14="http://schemas.microsoft.com/office/powerpoint/2010/main" val="2190793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881" y="502190"/>
            <a:ext cx="6775402" cy="1280890"/>
          </a:xfrm>
        </p:spPr>
        <p:txBody>
          <a:bodyPr>
            <a:normAutofit fontScale="90000"/>
          </a:bodyPr>
          <a:lstStyle/>
          <a:p>
            <a:r>
              <a:rPr lang="en-US" dirty="0" smtClean="0"/>
              <a:t>Module 1: Feedback Survey</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359" y="685800"/>
            <a:ext cx="11205841" cy="4936627"/>
          </a:xfrm>
          <a:prstGeom prst="rect">
            <a:avLst/>
          </a:prstGeom>
        </p:spPr>
      </p:pic>
    </p:spTree>
    <p:extLst>
      <p:ext uri="{BB962C8B-B14F-4D97-AF65-F5344CB8AC3E}">
        <p14:creationId xmlns:p14="http://schemas.microsoft.com/office/powerpoint/2010/main" val="50972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301" t="21593" r="11200" b="31057"/>
          <a:stretch/>
        </p:blipFill>
        <p:spPr bwMode="auto">
          <a:xfrm>
            <a:off x="441435" y="132614"/>
            <a:ext cx="11426780" cy="6063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13237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Polling Question</a:t>
            </a:r>
            <a:endParaRPr lang="en-US" dirty="0"/>
          </a:p>
        </p:txBody>
      </p:sp>
      <p:sp>
        <p:nvSpPr>
          <p:cNvPr id="3" name="Content Placeholder 2"/>
          <p:cNvSpPr>
            <a:spLocks noGrp="1"/>
          </p:cNvSpPr>
          <p:nvPr>
            <p:ph idx="1"/>
          </p:nvPr>
        </p:nvSpPr>
        <p:spPr>
          <a:xfrm>
            <a:off x="1706880" y="2968676"/>
            <a:ext cx="6181344" cy="1513700"/>
          </a:xfrm>
        </p:spPr>
        <p:txBody>
          <a:bodyPr>
            <a:normAutofit/>
          </a:bodyPr>
          <a:lstStyle/>
          <a:p>
            <a:pPr marL="0" indent="0" algn="ctr">
              <a:buNone/>
            </a:pPr>
            <a:r>
              <a:rPr lang="en-US" sz="2800" dirty="0" smtClean="0">
                <a:latin typeface="Arial" panose="020B0604020202020204" pitchFamily="34" charset="0"/>
                <a:cs typeface="Arial" panose="020B0604020202020204" pitchFamily="34" charset="0"/>
              </a:rPr>
              <a:t>Are you familiar with the Tablet PC?</a:t>
            </a:r>
            <a:endParaRPr lang="en-US" sz="2800" dirty="0" smtClean="0">
              <a:solidFill>
                <a:srgbClr val="FF0000"/>
              </a:solidFill>
            </a:endParaRPr>
          </a:p>
          <a:p>
            <a:pPr marL="0" indent="0">
              <a:buNone/>
            </a:pPr>
            <a:endParaRPr lang="en-US" sz="2800" dirty="0"/>
          </a:p>
          <a:p>
            <a:pPr marL="0" indent="0">
              <a:buNone/>
            </a:pPr>
            <a:endParaRPr lang="en-US" sz="2800" dirty="0" smtClean="0"/>
          </a:p>
          <a:p>
            <a:pPr marL="0" indent="0">
              <a:buNone/>
            </a:pPr>
            <a:endParaRPr lang="en-US" sz="2800" dirty="0"/>
          </a:p>
        </p:txBody>
      </p:sp>
      <p:pic>
        <p:nvPicPr>
          <p:cNvPr id="4" name="Picture 2" descr="E:\ETEC 687\website\tablet pc 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8295" y="2570620"/>
            <a:ext cx="2381251" cy="2309813"/>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0776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500" b="14125"/>
          <a:stretch/>
        </p:blipFill>
        <p:spPr bwMode="auto">
          <a:xfrm>
            <a:off x="658368" y="151524"/>
            <a:ext cx="11002651" cy="64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8393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301" t="21723" r="11200" b="31187"/>
          <a:stretch/>
        </p:blipFill>
        <p:spPr bwMode="auto">
          <a:xfrm>
            <a:off x="670560" y="282788"/>
            <a:ext cx="10850880" cy="6231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46821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000" b="18750"/>
          <a:stretch/>
        </p:blipFill>
        <p:spPr bwMode="auto">
          <a:xfrm>
            <a:off x="545210" y="266446"/>
            <a:ext cx="11107537" cy="5975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1563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301" t="21464" r="11200" b="30797"/>
          <a:stretch/>
        </p:blipFill>
        <p:spPr bwMode="auto">
          <a:xfrm>
            <a:off x="1119353" y="183792"/>
            <a:ext cx="10269398" cy="608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7847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298" b="18876"/>
          <a:stretch/>
        </p:blipFill>
        <p:spPr bwMode="auto">
          <a:xfrm>
            <a:off x="118345" y="219976"/>
            <a:ext cx="11857827" cy="633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4045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300" t="21593" r="10900" b="26829"/>
          <a:stretch/>
        </p:blipFill>
        <p:spPr bwMode="auto">
          <a:xfrm>
            <a:off x="283779" y="182216"/>
            <a:ext cx="11676024" cy="5950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058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1200" t="21723" r="10901" b="27805"/>
          <a:stretch/>
        </p:blipFill>
        <p:spPr bwMode="auto">
          <a:xfrm>
            <a:off x="514798" y="256732"/>
            <a:ext cx="11417706" cy="5686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58067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314" y="484455"/>
            <a:ext cx="5248127" cy="1117121"/>
          </a:xfrm>
        </p:spPr>
        <p:txBody>
          <a:bodyPr/>
          <a:lstStyle/>
          <a:p>
            <a:r>
              <a:rPr lang="en-US" b="1" dirty="0" smtClean="0"/>
              <a:t>Project Development</a:t>
            </a:r>
            <a:endParaRPr lang="en-US" b="1"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0526" y="1835330"/>
            <a:ext cx="4841652" cy="4492318"/>
          </a:xfrm>
          <a:prstGeom prst="rect">
            <a:avLst/>
          </a:prstGeom>
        </p:spPr>
      </p:pic>
      <p:sp>
        <p:nvSpPr>
          <p:cNvPr id="4" name="TextBox 3"/>
          <p:cNvSpPr txBox="1"/>
          <p:nvPr/>
        </p:nvSpPr>
        <p:spPr>
          <a:xfrm>
            <a:off x="1246314" y="2288660"/>
            <a:ext cx="5264212" cy="3108543"/>
          </a:xfrm>
          <a:prstGeom prst="rect">
            <a:avLst/>
          </a:prstGeom>
          <a:noFill/>
        </p:spPr>
        <p:txBody>
          <a:bodyPr wrap="square" rtlCol="0">
            <a:spAutoFit/>
          </a:bodyPr>
          <a:lstStyle/>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ADDIE process was core of my project development.</a:t>
            </a:r>
          </a:p>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Development process was cyclical.</a:t>
            </a:r>
          </a:p>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The building of the website went through multiple iterations.</a:t>
            </a:r>
            <a:endParaRPr lang="en-US" sz="2800" dirty="0">
              <a:solidFill>
                <a:schemeClr val="tx1">
                  <a:lumMod val="75000"/>
                  <a:lumOff val="25000"/>
                </a:schemeClr>
              </a:solidFill>
            </a:endParaRPr>
          </a:p>
        </p:txBody>
      </p:sp>
    </p:spTree>
    <p:extLst>
      <p:ext uri="{BB962C8B-B14F-4D97-AF65-F5344CB8AC3E}">
        <p14:creationId xmlns:p14="http://schemas.microsoft.com/office/powerpoint/2010/main" val="158973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3313" y="484455"/>
            <a:ext cx="10018713" cy="1117121"/>
          </a:xfrm>
        </p:spPr>
        <p:txBody>
          <a:bodyPr/>
          <a:lstStyle/>
          <a:p>
            <a:r>
              <a:rPr lang="en-US" b="1" dirty="0" smtClean="0"/>
              <a:t>Project Development</a:t>
            </a:r>
            <a:endParaRPr lang="en-US" b="1" dirty="0"/>
          </a:p>
        </p:txBody>
      </p:sp>
      <p:sp>
        <p:nvSpPr>
          <p:cNvPr id="4" name="TextBox 3"/>
          <p:cNvSpPr txBox="1"/>
          <p:nvPr/>
        </p:nvSpPr>
        <p:spPr>
          <a:xfrm>
            <a:off x="1193313" y="1947284"/>
            <a:ext cx="10528425" cy="3785652"/>
          </a:xfrm>
          <a:prstGeom prst="rect">
            <a:avLst/>
          </a:prstGeom>
          <a:noFill/>
        </p:spPr>
        <p:txBody>
          <a:bodyPr wrap="square" rtlCol="0">
            <a:spAutoFit/>
          </a:bodyPr>
          <a:lstStyle/>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Used </a:t>
            </a:r>
            <a:r>
              <a:rPr lang="en-US" sz="2800" dirty="0" err="1" smtClean="0">
                <a:solidFill>
                  <a:schemeClr val="tx1">
                    <a:lumMod val="75000"/>
                    <a:lumOff val="25000"/>
                  </a:schemeClr>
                </a:solidFill>
              </a:rPr>
              <a:t>Weebly</a:t>
            </a:r>
            <a:r>
              <a:rPr lang="en-US" sz="2800" dirty="0" smtClean="0">
                <a:solidFill>
                  <a:schemeClr val="tx1">
                    <a:lumMod val="75000"/>
                    <a:lumOff val="25000"/>
                  </a:schemeClr>
                </a:solidFill>
              </a:rPr>
              <a:t> as my platform to build my website</a:t>
            </a:r>
            <a:endParaRPr lang="en-US" sz="2800" dirty="0">
              <a:solidFill>
                <a:schemeClr val="tx1">
                  <a:lumMod val="75000"/>
                  <a:lumOff val="25000"/>
                </a:schemeClr>
              </a:solidFill>
            </a:endParaRPr>
          </a:p>
          <a:p>
            <a:pPr marL="457200" indent="-457200">
              <a:buClr>
                <a:schemeClr val="accent1"/>
              </a:buClr>
              <a:buFont typeface="Courier New" panose="02070309020205020404" pitchFamily="49" charset="0"/>
              <a:buChar char="o"/>
            </a:pPr>
            <a:r>
              <a:rPr lang="en-US" sz="2800" dirty="0">
                <a:solidFill>
                  <a:schemeClr val="tx1">
                    <a:lumMod val="75000"/>
                    <a:lumOff val="25000"/>
                  </a:schemeClr>
                </a:solidFill>
              </a:rPr>
              <a:t>V</a:t>
            </a:r>
            <a:r>
              <a:rPr lang="en-US" sz="2800" dirty="0" smtClean="0">
                <a:solidFill>
                  <a:schemeClr val="tx1">
                    <a:lumMod val="75000"/>
                    <a:lumOff val="25000"/>
                  </a:schemeClr>
                </a:solidFill>
              </a:rPr>
              <a:t>ariety of Web 2.0 tools &amp; software programs</a:t>
            </a:r>
          </a:p>
          <a:p>
            <a:pPr marL="914400" lvl="1"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Audio Recordings</a:t>
            </a:r>
          </a:p>
          <a:p>
            <a:pPr marL="1828800" lvl="3" indent="-457200">
              <a:buClr>
                <a:schemeClr val="accent1"/>
              </a:buClr>
              <a:buFont typeface="Courier New" panose="02070309020205020404" pitchFamily="49" charset="0"/>
              <a:buChar char="o"/>
            </a:pPr>
            <a:r>
              <a:rPr lang="en-US" sz="2400" dirty="0" err="1" smtClean="0">
                <a:solidFill>
                  <a:schemeClr val="tx1">
                    <a:lumMod val="75000"/>
                    <a:lumOff val="25000"/>
                  </a:schemeClr>
                </a:solidFill>
              </a:rPr>
              <a:t>SoundCloud</a:t>
            </a:r>
            <a:r>
              <a:rPr lang="en-US" sz="2400" dirty="0" smtClean="0">
                <a:solidFill>
                  <a:schemeClr val="tx1">
                    <a:lumMod val="75000"/>
                    <a:lumOff val="25000"/>
                  </a:schemeClr>
                </a:solidFill>
              </a:rPr>
              <a:t> &amp; </a:t>
            </a:r>
            <a:r>
              <a:rPr lang="en-US" sz="2400" dirty="0" err="1" smtClean="0">
                <a:solidFill>
                  <a:schemeClr val="tx1">
                    <a:lumMod val="75000"/>
                    <a:lumOff val="25000"/>
                  </a:schemeClr>
                </a:solidFill>
              </a:rPr>
              <a:t>AudioPal</a:t>
            </a:r>
            <a:endParaRPr lang="en-US" sz="2400" dirty="0" smtClean="0">
              <a:solidFill>
                <a:schemeClr val="tx1">
                  <a:lumMod val="75000"/>
                  <a:lumOff val="25000"/>
                </a:schemeClr>
              </a:solidFill>
            </a:endParaRPr>
          </a:p>
          <a:p>
            <a:pPr marL="914400" lvl="1"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Video Recordings</a:t>
            </a:r>
          </a:p>
          <a:p>
            <a:pPr marL="1828800" lvl="3" indent="-457200">
              <a:buClr>
                <a:schemeClr val="accent1"/>
              </a:buClr>
              <a:buFont typeface="Courier New" panose="02070309020205020404" pitchFamily="49" charset="0"/>
              <a:buChar char="o"/>
            </a:pPr>
            <a:r>
              <a:rPr lang="en-US" sz="2400" dirty="0" smtClean="0">
                <a:solidFill>
                  <a:schemeClr val="tx1">
                    <a:lumMod val="75000"/>
                    <a:lumOff val="25000"/>
                  </a:schemeClr>
                </a:solidFill>
              </a:rPr>
              <a:t>Screencast-O-</a:t>
            </a:r>
            <a:r>
              <a:rPr lang="en-US" sz="2400" dirty="0" err="1">
                <a:solidFill>
                  <a:schemeClr val="tx1">
                    <a:lumMod val="75000"/>
                    <a:lumOff val="25000"/>
                  </a:schemeClr>
                </a:solidFill>
              </a:rPr>
              <a:t>M</a:t>
            </a:r>
            <a:r>
              <a:rPr lang="en-US" sz="2400" dirty="0" err="1" smtClean="0">
                <a:solidFill>
                  <a:schemeClr val="tx1">
                    <a:lumMod val="75000"/>
                    <a:lumOff val="25000"/>
                  </a:schemeClr>
                </a:solidFill>
              </a:rPr>
              <a:t>atic</a:t>
            </a:r>
            <a:endParaRPr lang="en-US" sz="2400" dirty="0" smtClean="0">
              <a:solidFill>
                <a:schemeClr val="tx1">
                  <a:lumMod val="75000"/>
                  <a:lumOff val="25000"/>
                </a:schemeClr>
              </a:solidFill>
            </a:endParaRPr>
          </a:p>
          <a:p>
            <a:pPr marL="1828800" lvl="3" indent="-457200">
              <a:buClr>
                <a:schemeClr val="accent1"/>
              </a:buClr>
              <a:buFont typeface="Courier New" panose="02070309020205020404" pitchFamily="49" charset="0"/>
              <a:buChar char="o"/>
            </a:pPr>
            <a:r>
              <a:rPr lang="en-US" sz="2400" dirty="0" smtClean="0">
                <a:solidFill>
                  <a:schemeClr val="tx1">
                    <a:lumMod val="75000"/>
                    <a:lumOff val="25000"/>
                  </a:schemeClr>
                </a:solidFill>
              </a:rPr>
              <a:t>Camtasia Studio &amp; </a:t>
            </a:r>
            <a:r>
              <a:rPr lang="en-US" sz="2400" dirty="0" err="1" smtClean="0">
                <a:solidFill>
                  <a:schemeClr val="tx1">
                    <a:lumMod val="75000"/>
                    <a:lumOff val="25000"/>
                  </a:schemeClr>
                </a:solidFill>
              </a:rPr>
              <a:t>Snagit</a:t>
            </a:r>
            <a:endParaRPr lang="en-US" sz="2400" dirty="0" smtClean="0">
              <a:solidFill>
                <a:schemeClr val="tx1">
                  <a:lumMod val="75000"/>
                  <a:lumOff val="25000"/>
                </a:schemeClr>
              </a:solidFill>
            </a:endParaRPr>
          </a:p>
          <a:p>
            <a:pPr marL="914400" lvl="1" indent="-457200">
              <a:buClr>
                <a:schemeClr val="accent1"/>
              </a:buClr>
              <a:buFont typeface="Courier New" panose="02070309020205020404" pitchFamily="49" charset="0"/>
              <a:buChar char="o"/>
            </a:pPr>
            <a:r>
              <a:rPr lang="en-US" sz="2800" dirty="0" smtClean="0">
                <a:solidFill>
                  <a:schemeClr val="tx1">
                    <a:lumMod val="75000"/>
                    <a:lumOff val="25000"/>
                  </a:schemeClr>
                </a:solidFill>
              </a:rPr>
              <a:t>Participant Surveys</a:t>
            </a:r>
          </a:p>
          <a:p>
            <a:pPr marL="1828800" lvl="3" indent="-457200">
              <a:buClr>
                <a:schemeClr val="accent1"/>
              </a:buClr>
              <a:buFont typeface="Courier New" panose="02070309020205020404" pitchFamily="49" charset="0"/>
              <a:buChar char="o"/>
            </a:pPr>
            <a:r>
              <a:rPr lang="en-US" sz="2400" dirty="0" smtClean="0">
                <a:solidFill>
                  <a:schemeClr val="tx1">
                    <a:lumMod val="75000"/>
                    <a:lumOff val="25000"/>
                  </a:schemeClr>
                </a:solidFill>
              </a:rPr>
              <a:t>Google Forms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1701" y="3517915"/>
            <a:ext cx="3658524" cy="2187941"/>
          </a:xfrm>
          <a:prstGeom prst="rect">
            <a:avLst/>
          </a:prstGeom>
        </p:spPr>
      </p:pic>
    </p:spTree>
    <p:extLst>
      <p:ext uri="{BB962C8B-B14F-4D97-AF65-F5344CB8AC3E}">
        <p14:creationId xmlns:p14="http://schemas.microsoft.com/office/powerpoint/2010/main" val="3559289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6992" y="139241"/>
            <a:ext cx="10018713" cy="1480009"/>
          </a:xfrm>
        </p:spPr>
        <p:txBody>
          <a:bodyPr>
            <a:normAutofit/>
          </a:bodyPr>
          <a:lstStyle/>
          <a:p>
            <a:r>
              <a:rPr lang="en-US" b="1" dirty="0" smtClean="0"/>
              <a:t>Obstacles during Development</a:t>
            </a:r>
            <a:br>
              <a:rPr lang="en-US" b="1" dirty="0" smtClean="0"/>
            </a:br>
            <a:r>
              <a:rPr lang="en-US" sz="4400" b="1" dirty="0" smtClean="0"/>
              <a:t>Digitizer Pen vs. Capacitive Stylus</a:t>
            </a:r>
            <a:endParaRPr lang="en-US" b="1" dirty="0"/>
          </a:p>
        </p:txBody>
      </p:sp>
      <p:sp>
        <p:nvSpPr>
          <p:cNvPr id="7" name="TextBox 6"/>
          <p:cNvSpPr txBox="1"/>
          <p:nvPr/>
        </p:nvSpPr>
        <p:spPr>
          <a:xfrm>
            <a:off x="1583703" y="4609707"/>
            <a:ext cx="245580" cy="461665"/>
          </a:xfrm>
          <a:prstGeom prst="rect">
            <a:avLst/>
          </a:prstGeom>
          <a:noFill/>
        </p:spPr>
        <p:txBody>
          <a:bodyPr wrap="none" rtlCol="0">
            <a:spAutoFit/>
          </a:bodyPr>
          <a:lstStyle/>
          <a:p>
            <a:r>
              <a:rPr lang="en-US" sz="2400" dirty="0" smtClean="0"/>
              <a:t> </a:t>
            </a:r>
            <a:endParaRPr lang="en-US" sz="24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13921" b="12073"/>
          <a:stretch/>
        </p:blipFill>
        <p:spPr>
          <a:xfrm>
            <a:off x="1583703" y="1790700"/>
            <a:ext cx="8586260" cy="4792980"/>
          </a:xfrm>
          <a:prstGeom prst="rect">
            <a:avLst/>
          </a:prstGeom>
        </p:spPr>
      </p:pic>
    </p:spTree>
    <p:extLst>
      <p:ext uri="{BB962C8B-B14F-4D97-AF65-F5344CB8AC3E}">
        <p14:creationId xmlns:p14="http://schemas.microsoft.com/office/powerpoint/2010/main" val="747518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4813" y="613079"/>
            <a:ext cx="6871780" cy="882473"/>
          </a:xfrm>
        </p:spPr>
        <p:txBody>
          <a:bodyPr/>
          <a:lstStyle/>
          <a:p>
            <a:pPr algn="ctr"/>
            <a:r>
              <a:rPr lang="en-US" dirty="0" smtClean="0"/>
              <a:t>What is a Tablet PC?</a:t>
            </a:r>
            <a:endParaRPr lang="en-US" dirty="0"/>
          </a:p>
        </p:txBody>
      </p:sp>
      <p:sp>
        <p:nvSpPr>
          <p:cNvPr id="3" name="Content Placeholder 2"/>
          <p:cNvSpPr>
            <a:spLocks noGrp="1"/>
          </p:cNvSpPr>
          <p:nvPr>
            <p:ph idx="1"/>
          </p:nvPr>
        </p:nvSpPr>
        <p:spPr>
          <a:xfrm>
            <a:off x="714703" y="1914925"/>
            <a:ext cx="6566665" cy="4672028"/>
          </a:xfrm>
        </p:spPr>
        <p:txBody>
          <a:bodyPr>
            <a:normAutofit lnSpcReduction="10000"/>
          </a:bodyPr>
          <a:lstStyle/>
          <a:p>
            <a:r>
              <a:rPr lang="en-US" sz="2800" dirty="0" smtClean="0">
                <a:latin typeface="Arial" panose="020B0604020202020204" pitchFamily="34" charset="0"/>
                <a:cs typeface="Arial" panose="020B0604020202020204" pitchFamily="34" charset="0"/>
              </a:rPr>
              <a:t>A hybrid between a tablet and PC laptop</a:t>
            </a:r>
            <a:br>
              <a:rPr lang="en-US" sz="2800" dirty="0" smtClean="0">
                <a:latin typeface="Arial" panose="020B0604020202020204" pitchFamily="34" charset="0"/>
                <a:cs typeface="Arial" panose="020B0604020202020204" pitchFamily="34" charset="0"/>
              </a:rPr>
            </a:br>
            <a:endParaRPr lang="en-US" sz="2800" dirty="0" smtClean="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Uses Stylus</a:t>
            </a:r>
            <a:br>
              <a:rPr lang="en-US" sz="2800" dirty="0" smtClean="0">
                <a:latin typeface="Arial" panose="020B0604020202020204" pitchFamily="34" charset="0"/>
                <a:cs typeface="Arial" panose="020B0604020202020204" pitchFamily="34" charset="0"/>
              </a:rPr>
            </a:br>
            <a:endParaRPr lang="en-US" sz="2800" dirty="0" smtClean="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Most models have an integrated keyboard</a:t>
            </a:r>
            <a:br>
              <a:rPr lang="en-US" sz="2800" dirty="0" smtClean="0">
                <a:latin typeface="Arial" panose="020B0604020202020204" pitchFamily="34" charset="0"/>
                <a:cs typeface="Arial" panose="020B0604020202020204" pitchFamily="34" charset="0"/>
              </a:rPr>
            </a:br>
            <a:endParaRPr lang="en-US" sz="2800" dirty="0" smtClean="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Performs all productivity tasks</a:t>
            </a:r>
          </a:p>
          <a:p>
            <a:pPr lvl="2">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Internet</a:t>
            </a:r>
          </a:p>
          <a:p>
            <a:pPr lvl="2">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Email</a:t>
            </a:r>
          </a:p>
          <a:p>
            <a:pPr lvl="2">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Microsoft Office programs</a:t>
            </a:r>
          </a:p>
          <a:p>
            <a:pPr lvl="1"/>
            <a:endParaRPr lang="en-US" dirty="0" smtClean="0"/>
          </a:p>
          <a:p>
            <a:pPr lvl="1"/>
            <a:endParaRPr lang="en-US" dirty="0"/>
          </a:p>
          <a:p>
            <a:pPr marL="0" indent="0">
              <a:buNone/>
            </a:pPr>
            <a:endParaRPr lang="en-US"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8216" y="3144526"/>
            <a:ext cx="2623906" cy="2212827"/>
          </a:xfrm>
          <a:prstGeom prst="rect">
            <a:avLst/>
          </a:prstGeom>
          <a:ln>
            <a:noFill/>
          </a:ln>
        </p:spPr>
      </p:pic>
      <p:pic>
        <p:nvPicPr>
          <p:cNvPr id="2050" name="Picture 2" descr="E:\ETEC 687\website\tablet pc 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96593" y="4063721"/>
            <a:ext cx="2381251" cy="230981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2051" name="Picture 3" descr="E:\ETEC 687\website\fujitsu-lifebook-p1610-tablet-p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2329" y="1744068"/>
            <a:ext cx="2188573" cy="2071137"/>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2685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6992" y="139241"/>
            <a:ext cx="10018713" cy="1480009"/>
          </a:xfrm>
        </p:spPr>
        <p:txBody>
          <a:bodyPr>
            <a:normAutofit/>
          </a:bodyPr>
          <a:lstStyle/>
          <a:p>
            <a:r>
              <a:rPr lang="en-US" b="1" dirty="0" smtClean="0"/>
              <a:t>Obstacles during Development</a:t>
            </a:r>
            <a:br>
              <a:rPr lang="en-US" b="1" dirty="0" smtClean="0"/>
            </a:br>
            <a:r>
              <a:rPr lang="en-US" b="1" dirty="0" smtClean="0"/>
              <a:t>Audio Recordings</a:t>
            </a:r>
            <a:endParaRPr lang="en-US" b="1" dirty="0"/>
          </a:p>
        </p:txBody>
      </p:sp>
      <p:sp>
        <p:nvSpPr>
          <p:cNvPr id="7" name="TextBox 6"/>
          <p:cNvSpPr txBox="1"/>
          <p:nvPr/>
        </p:nvSpPr>
        <p:spPr>
          <a:xfrm>
            <a:off x="1583703" y="4609707"/>
            <a:ext cx="245580" cy="461665"/>
          </a:xfrm>
          <a:prstGeom prst="rect">
            <a:avLst/>
          </a:prstGeom>
          <a:noFill/>
        </p:spPr>
        <p:txBody>
          <a:bodyPr wrap="none" rtlCol="0">
            <a:spAutoFit/>
          </a:bodyPr>
          <a:lstStyle/>
          <a:p>
            <a:r>
              <a:rPr lang="en-US" sz="2400" dirty="0" smtClean="0"/>
              <a:t> </a:t>
            </a:r>
            <a:endParaRPr lang="en-US" sz="2400" dirty="0"/>
          </a:p>
        </p:txBody>
      </p:sp>
      <p:pic>
        <p:nvPicPr>
          <p:cNvPr id="3" name="Picture 2"/>
          <p:cNvPicPr>
            <a:picLocks noChangeAspect="1"/>
          </p:cNvPicPr>
          <p:nvPr/>
        </p:nvPicPr>
        <p:blipFill rotWithShape="1">
          <a:blip r:embed="rId3"/>
          <a:srcRect l="15300" t="75824" r="48243" b="7142"/>
          <a:stretch/>
        </p:blipFill>
        <p:spPr>
          <a:xfrm>
            <a:off x="1583703" y="2324100"/>
            <a:ext cx="7115177" cy="1771650"/>
          </a:xfrm>
          <a:prstGeom prst="rect">
            <a:avLst/>
          </a:prstGeom>
          <a:ln>
            <a:solidFill>
              <a:schemeClr val="tx1"/>
            </a:solidFill>
          </a:ln>
        </p:spPr>
      </p:pic>
      <p:pic>
        <p:nvPicPr>
          <p:cNvPr id="4" name="Picture 3"/>
          <p:cNvPicPr>
            <a:picLocks noChangeAspect="1"/>
          </p:cNvPicPr>
          <p:nvPr/>
        </p:nvPicPr>
        <p:blipFill rotWithShape="1">
          <a:blip r:embed="rId4"/>
          <a:srcRect l="32723" t="46703" r="52050" b="44231"/>
          <a:stretch/>
        </p:blipFill>
        <p:spPr>
          <a:xfrm>
            <a:off x="3407740" y="4471297"/>
            <a:ext cx="3782293" cy="120015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9463968" y="2457450"/>
            <a:ext cx="1478164" cy="1504950"/>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43744" y="4145548"/>
            <a:ext cx="1969838" cy="1851648"/>
          </a:xfrm>
          <a:prstGeom prst="rect">
            <a:avLst/>
          </a:prstGeom>
        </p:spPr>
      </p:pic>
    </p:spTree>
    <p:extLst>
      <p:ext uri="{BB962C8B-B14F-4D97-AF65-F5344CB8AC3E}">
        <p14:creationId xmlns:p14="http://schemas.microsoft.com/office/powerpoint/2010/main" val="27431788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6992" y="139241"/>
            <a:ext cx="10018713" cy="1480009"/>
          </a:xfrm>
        </p:spPr>
        <p:txBody>
          <a:bodyPr>
            <a:normAutofit/>
          </a:bodyPr>
          <a:lstStyle/>
          <a:p>
            <a:r>
              <a:rPr lang="en-US" b="1" dirty="0" smtClean="0"/>
              <a:t>Obstacles during Development</a:t>
            </a:r>
            <a:br>
              <a:rPr lang="en-US" b="1" dirty="0" smtClean="0"/>
            </a:br>
            <a:r>
              <a:rPr lang="en-US" b="1" dirty="0" smtClean="0"/>
              <a:t>Video Recordings</a:t>
            </a:r>
            <a:endParaRPr lang="en-US" b="1" dirty="0"/>
          </a:p>
        </p:txBody>
      </p:sp>
      <p:sp>
        <p:nvSpPr>
          <p:cNvPr id="7" name="TextBox 6"/>
          <p:cNvSpPr txBox="1"/>
          <p:nvPr/>
        </p:nvSpPr>
        <p:spPr>
          <a:xfrm>
            <a:off x="1583703" y="4609707"/>
            <a:ext cx="245580" cy="461665"/>
          </a:xfrm>
          <a:prstGeom prst="rect">
            <a:avLst/>
          </a:prstGeom>
          <a:noFill/>
        </p:spPr>
        <p:txBody>
          <a:bodyPr wrap="none" rtlCol="0">
            <a:spAutoFit/>
          </a:bodyPr>
          <a:lstStyle/>
          <a:p>
            <a:r>
              <a:rPr lang="en-US" sz="2400" dirty="0" smtClean="0"/>
              <a:t> </a:t>
            </a:r>
            <a:endParaRPr lang="en-US" sz="2400" dirty="0"/>
          </a:p>
        </p:txBody>
      </p:sp>
      <p:pic>
        <p:nvPicPr>
          <p:cNvPr id="8" name="Picture 7"/>
          <p:cNvPicPr>
            <a:picLocks noChangeAspect="1"/>
          </p:cNvPicPr>
          <p:nvPr/>
        </p:nvPicPr>
        <p:blipFill rotWithShape="1">
          <a:blip r:embed="rId3"/>
          <a:srcRect l="158" t="12756" r="1" b="4848"/>
          <a:stretch/>
        </p:blipFill>
        <p:spPr>
          <a:xfrm>
            <a:off x="1565755" y="1867127"/>
            <a:ext cx="9561185" cy="4438424"/>
          </a:xfrm>
          <a:prstGeom prst="rect">
            <a:avLst/>
          </a:prstGeom>
        </p:spPr>
      </p:pic>
      <p:cxnSp>
        <p:nvCxnSpPr>
          <p:cNvPr id="9" name="Straight Arrow Connector 8"/>
          <p:cNvCxnSpPr/>
          <p:nvPr/>
        </p:nvCxnSpPr>
        <p:spPr>
          <a:xfrm flipV="1">
            <a:off x="4129566" y="3705339"/>
            <a:ext cx="838200" cy="762000"/>
          </a:xfrm>
          <a:prstGeom prst="straightConnector1">
            <a:avLst/>
          </a:prstGeom>
          <a:ln w="69850">
            <a:solidFill>
              <a:srgbClr val="FF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179056" y="3382173"/>
            <a:ext cx="3717294" cy="646331"/>
          </a:xfrm>
          <a:prstGeom prst="rect">
            <a:avLst/>
          </a:prstGeom>
          <a:noFill/>
        </p:spPr>
        <p:txBody>
          <a:bodyPr wrap="square" rtlCol="0">
            <a:spAutoFit/>
          </a:bodyPr>
          <a:lstStyle/>
          <a:p>
            <a:r>
              <a:rPr lang="en-US" b="1" dirty="0" smtClean="0"/>
              <a:t>Screencast-O-</a:t>
            </a:r>
            <a:r>
              <a:rPr lang="en-US" b="1" dirty="0" err="1" smtClean="0"/>
              <a:t>Matic</a:t>
            </a:r>
            <a:r>
              <a:rPr lang="en-US" b="1" dirty="0" smtClean="0"/>
              <a:t> recording bar appears in the video recording</a:t>
            </a:r>
            <a:endParaRPr lang="en-US" b="1" dirty="0"/>
          </a:p>
        </p:txBody>
      </p:sp>
    </p:spTree>
    <p:extLst>
      <p:ext uri="{BB962C8B-B14F-4D97-AF65-F5344CB8AC3E}">
        <p14:creationId xmlns:p14="http://schemas.microsoft.com/office/powerpoint/2010/main" val="15364334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8844" y="475488"/>
            <a:ext cx="10018713" cy="1237269"/>
          </a:xfrm>
        </p:spPr>
        <p:txBody>
          <a:bodyPr>
            <a:normAutofit fontScale="90000"/>
          </a:bodyPr>
          <a:lstStyle/>
          <a:p>
            <a:r>
              <a:rPr lang="en-US" b="1" dirty="0" smtClean="0"/>
              <a:t>Obstacles during Development</a:t>
            </a:r>
            <a:br>
              <a:rPr lang="en-US" b="1" dirty="0" smtClean="0"/>
            </a:br>
            <a:r>
              <a:rPr lang="en-US" b="1" dirty="0" smtClean="0"/>
              <a:t>Recording of Modules</a:t>
            </a:r>
            <a:endParaRPr lang="en-US" b="1" dirty="0"/>
          </a:p>
        </p:txBody>
      </p:sp>
      <p:sp>
        <p:nvSpPr>
          <p:cNvPr id="4" name="TextBox 3"/>
          <p:cNvSpPr txBox="1"/>
          <p:nvPr/>
        </p:nvSpPr>
        <p:spPr>
          <a:xfrm>
            <a:off x="1260790" y="1993606"/>
            <a:ext cx="10018713" cy="1323439"/>
          </a:xfrm>
          <a:prstGeom prst="rect">
            <a:avLst/>
          </a:prstGeom>
          <a:noFill/>
        </p:spPr>
        <p:txBody>
          <a:bodyPr wrap="square" rtlCol="0">
            <a:spAutoFit/>
          </a:bodyPr>
          <a:lstStyle/>
          <a:p>
            <a:pPr marL="342900" indent="-342900">
              <a:buFont typeface="Arial" panose="020B0604020202020204" pitchFamily="34" charset="0"/>
              <a:buChar char="•"/>
            </a:pPr>
            <a:r>
              <a:rPr lang="en-US" sz="2800" dirty="0" smtClean="0"/>
              <a:t>Scripting easy-to-follow screencasts to make learning features simple for participants.</a:t>
            </a:r>
          </a:p>
          <a:p>
            <a:endParaRPr lang="en-US" sz="2400" dirty="0"/>
          </a:p>
        </p:txBody>
      </p:sp>
      <p:sp>
        <p:nvSpPr>
          <p:cNvPr id="7" name="TextBox 6"/>
          <p:cNvSpPr txBox="1"/>
          <p:nvPr/>
        </p:nvSpPr>
        <p:spPr>
          <a:xfrm>
            <a:off x="1583703" y="4609707"/>
            <a:ext cx="245580" cy="461665"/>
          </a:xfrm>
          <a:prstGeom prst="rect">
            <a:avLst/>
          </a:prstGeom>
          <a:noFill/>
        </p:spPr>
        <p:txBody>
          <a:bodyPr wrap="none" rtlCol="0">
            <a:spAutoFit/>
          </a:bodyPr>
          <a:lstStyle/>
          <a:p>
            <a:r>
              <a:rPr lang="en-US" sz="2400" dirty="0" smtClean="0"/>
              <a:t> </a:t>
            </a:r>
            <a:endParaRPr 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0181" y="2570686"/>
            <a:ext cx="3767194" cy="376719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8844" y="3505200"/>
            <a:ext cx="5081302" cy="2832680"/>
          </a:xfrm>
          <a:prstGeom prst="rect">
            <a:avLst/>
          </a:prstGeom>
        </p:spPr>
      </p:pic>
    </p:spTree>
    <p:extLst>
      <p:ext uri="{BB962C8B-B14F-4D97-AF65-F5344CB8AC3E}">
        <p14:creationId xmlns:p14="http://schemas.microsoft.com/office/powerpoint/2010/main" val="13664163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6992" y="139241"/>
            <a:ext cx="10018713" cy="1480009"/>
          </a:xfrm>
        </p:spPr>
        <p:txBody>
          <a:bodyPr>
            <a:normAutofit/>
          </a:bodyPr>
          <a:lstStyle/>
          <a:p>
            <a:r>
              <a:rPr lang="en-US" b="1" dirty="0" smtClean="0"/>
              <a:t>Obstacles during Development</a:t>
            </a:r>
            <a:br>
              <a:rPr lang="en-US" b="1" dirty="0" smtClean="0"/>
            </a:br>
            <a:r>
              <a:rPr lang="en-US" b="1" dirty="0" smtClean="0"/>
              <a:t>OS/Browser Incompatibility</a:t>
            </a:r>
            <a:endParaRPr lang="en-US" b="1" dirty="0"/>
          </a:p>
        </p:txBody>
      </p:sp>
      <p:sp>
        <p:nvSpPr>
          <p:cNvPr id="7" name="TextBox 6"/>
          <p:cNvSpPr txBox="1"/>
          <p:nvPr/>
        </p:nvSpPr>
        <p:spPr>
          <a:xfrm>
            <a:off x="1583703" y="4609707"/>
            <a:ext cx="245580" cy="461665"/>
          </a:xfrm>
          <a:prstGeom prst="rect">
            <a:avLst/>
          </a:prstGeom>
          <a:noFill/>
        </p:spPr>
        <p:txBody>
          <a:bodyPr wrap="none" rtlCol="0">
            <a:spAutoFit/>
          </a:bodyPr>
          <a:lstStyle/>
          <a:p>
            <a:r>
              <a:rPr lang="en-US" sz="2400" dirty="0" smtClean="0"/>
              <a:t> </a:t>
            </a:r>
            <a:endParaRPr lang="en-US"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3368" y="2094261"/>
            <a:ext cx="4928616" cy="4004501"/>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5387" y="2353294"/>
            <a:ext cx="3572643" cy="3096290"/>
          </a:xfrm>
          <a:prstGeom prst="rect">
            <a:avLst/>
          </a:prstGeom>
        </p:spPr>
      </p:pic>
      <p:sp>
        <p:nvSpPr>
          <p:cNvPr id="5" name="Plus 4"/>
          <p:cNvSpPr/>
          <p:nvPr/>
        </p:nvSpPr>
        <p:spPr>
          <a:xfrm>
            <a:off x="4979391" y="3023616"/>
            <a:ext cx="1082040" cy="1072896"/>
          </a:xfrm>
          <a:prstGeom prst="mathPlus">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09554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7193" y="364031"/>
            <a:ext cx="10018713" cy="1237269"/>
          </a:xfrm>
        </p:spPr>
        <p:txBody>
          <a:bodyPr>
            <a:normAutofit/>
          </a:bodyPr>
          <a:lstStyle/>
          <a:p>
            <a:r>
              <a:rPr lang="en-US" sz="4300" b="1" dirty="0" smtClean="0"/>
              <a:t>New Technology: Microsoft Surface Pro 3</a:t>
            </a:r>
            <a:endParaRPr lang="en-US" sz="4300" b="1" dirty="0"/>
          </a:p>
        </p:txBody>
      </p:sp>
      <p:sp>
        <p:nvSpPr>
          <p:cNvPr id="7" name="TextBox 6"/>
          <p:cNvSpPr txBox="1"/>
          <p:nvPr/>
        </p:nvSpPr>
        <p:spPr>
          <a:xfrm>
            <a:off x="1583703" y="4609707"/>
            <a:ext cx="245580" cy="461665"/>
          </a:xfrm>
          <a:prstGeom prst="rect">
            <a:avLst/>
          </a:prstGeom>
          <a:noFill/>
        </p:spPr>
        <p:txBody>
          <a:bodyPr wrap="none" rtlCol="0">
            <a:spAutoFit/>
          </a:bodyPr>
          <a:lstStyle/>
          <a:p>
            <a:r>
              <a:rPr lang="en-US" sz="2400" dirty="0" smtClean="0"/>
              <a:t> </a:t>
            </a:r>
            <a:endParaRPr lang="en-US" sz="24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6550" y="2358628"/>
            <a:ext cx="5695950" cy="320397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3376" y="2481435"/>
            <a:ext cx="5183174" cy="2958358"/>
          </a:xfrm>
          <a:prstGeom prst="rect">
            <a:avLst/>
          </a:prstGeom>
        </p:spPr>
      </p:pic>
    </p:spTree>
    <p:extLst>
      <p:ext uri="{BB962C8B-B14F-4D97-AF65-F5344CB8AC3E}">
        <p14:creationId xmlns:p14="http://schemas.microsoft.com/office/powerpoint/2010/main" val="42810344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8944" y="488627"/>
            <a:ext cx="10018713" cy="1152427"/>
          </a:xfrm>
        </p:spPr>
        <p:txBody>
          <a:bodyPr/>
          <a:lstStyle/>
          <a:p>
            <a:r>
              <a:rPr lang="en-US" b="1" dirty="0" smtClean="0"/>
              <a:t>Project Accomplishments</a:t>
            </a:r>
            <a:endParaRPr lang="en-US" b="1" dirty="0"/>
          </a:p>
        </p:txBody>
      </p:sp>
      <p:sp>
        <p:nvSpPr>
          <p:cNvPr id="4" name="TextBox 3"/>
          <p:cNvSpPr txBox="1"/>
          <p:nvPr/>
        </p:nvSpPr>
        <p:spPr>
          <a:xfrm>
            <a:off x="1256041" y="1876209"/>
            <a:ext cx="7014882" cy="4524315"/>
          </a:xfrm>
          <a:prstGeom prst="rect">
            <a:avLst/>
          </a:prstGeom>
          <a:noFill/>
        </p:spPr>
        <p:txBody>
          <a:bodyPr wrap="square" rtlCol="0">
            <a:spAutoFit/>
          </a:bodyPr>
          <a:lstStyle/>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latin typeface="Arial" panose="020B0604020202020204" pitchFamily="34" charset="0"/>
                <a:cs typeface="Arial" panose="020B0604020202020204" pitchFamily="34" charset="0"/>
              </a:rPr>
              <a:t>Created </a:t>
            </a:r>
            <a:r>
              <a:rPr lang="en-US" sz="2800" dirty="0">
                <a:solidFill>
                  <a:schemeClr val="tx1">
                    <a:lumMod val="75000"/>
                    <a:lumOff val="25000"/>
                  </a:schemeClr>
                </a:solidFill>
                <a:latin typeface="Arial" panose="020B0604020202020204" pitchFamily="34" charset="0"/>
                <a:cs typeface="Arial" panose="020B0604020202020204" pitchFamily="34" charset="0"/>
              </a:rPr>
              <a:t>the website I </a:t>
            </a:r>
            <a:r>
              <a:rPr lang="en-US" sz="2800" dirty="0" smtClean="0">
                <a:solidFill>
                  <a:schemeClr val="tx1">
                    <a:lumMod val="75000"/>
                    <a:lumOff val="25000"/>
                  </a:schemeClr>
                </a:solidFill>
                <a:latin typeface="Arial" panose="020B0604020202020204" pitchFamily="34" charset="0"/>
                <a:cs typeface="Arial" panose="020B0604020202020204" pitchFamily="34" charset="0"/>
              </a:rPr>
              <a:t>envisioned</a:t>
            </a:r>
          </a:p>
          <a:p>
            <a:pPr marL="457200" indent="-457200">
              <a:buClr>
                <a:schemeClr val="accent1"/>
              </a:buClr>
              <a:buFont typeface="Courier New" panose="02070309020205020404" pitchFamily="49" charset="0"/>
              <a:buChar char="o"/>
            </a:pPr>
            <a:r>
              <a:rPr lang="en-US" sz="2800" dirty="0">
                <a:solidFill>
                  <a:schemeClr val="tx1">
                    <a:lumMod val="75000"/>
                    <a:lumOff val="25000"/>
                  </a:schemeClr>
                </a:solidFill>
                <a:latin typeface="Arial" panose="020B0604020202020204" pitchFamily="34" charset="0"/>
                <a:cs typeface="Arial" panose="020B0604020202020204" pitchFamily="34" charset="0"/>
              </a:rPr>
              <a:t>Became proficient tablet </a:t>
            </a:r>
            <a:r>
              <a:rPr lang="en-US" sz="2800" dirty="0" smtClean="0">
                <a:solidFill>
                  <a:schemeClr val="tx1">
                    <a:lumMod val="75000"/>
                    <a:lumOff val="25000"/>
                  </a:schemeClr>
                </a:solidFill>
                <a:latin typeface="Arial" panose="020B0604020202020204" pitchFamily="34" charset="0"/>
                <a:cs typeface="Arial" panose="020B0604020202020204" pitchFamily="34" charset="0"/>
              </a:rPr>
              <a:t>PC.</a:t>
            </a:r>
          </a:p>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latin typeface="Arial" panose="020B0604020202020204" pitchFamily="34" charset="0"/>
                <a:cs typeface="Arial" panose="020B0604020202020204" pitchFamily="34" charset="0"/>
              </a:rPr>
              <a:t>Increased </a:t>
            </a:r>
            <a:r>
              <a:rPr lang="en-US" sz="2800" dirty="0" err="1" smtClean="0">
                <a:solidFill>
                  <a:schemeClr val="tx1">
                    <a:lumMod val="75000"/>
                    <a:lumOff val="25000"/>
                  </a:schemeClr>
                </a:solidFill>
                <a:latin typeface="Arial" panose="020B0604020202020204" pitchFamily="34" charset="0"/>
                <a:cs typeface="Arial" panose="020B0604020202020204" pitchFamily="34" charset="0"/>
              </a:rPr>
              <a:t>Weebly</a:t>
            </a:r>
            <a:r>
              <a:rPr lang="en-US" sz="2800" dirty="0" smtClean="0">
                <a:solidFill>
                  <a:schemeClr val="tx1">
                    <a:lumMod val="75000"/>
                    <a:lumOff val="25000"/>
                  </a:schemeClr>
                </a:solidFill>
                <a:latin typeface="Arial" panose="020B0604020202020204" pitchFamily="34" charset="0"/>
                <a:cs typeface="Arial" panose="020B0604020202020204" pitchFamily="34" charset="0"/>
              </a:rPr>
              <a:t> website development experience.</a:t>
            </a:r>
          </a:p>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latin typeface="Arial" panose="020B0604020202020204" pitchFamily="34" charset="0"/>
                <a:cs typeface="Arial" panose="020B0604020202020204" pitchFamily="34" charset="0"/>
              </a:rPr>
              <a:t>Gained more skills with Web 2.0 tools.</a:t>
            </a:r>
          </a:p>
          <a:p>
            <a:pPr marL="914400" lvl="1" indent="-457200">
              <a:buClr>
                <a:schemeClr val="accent1"/>
              </a:buClr>
              <a:buFont typeface="Courier New" panose="02070309020205020404" pitchFamily="49" charset="0"/>
              <a:buChar char="o"/>
            </a:pPr>
            <a:r>
              <a:rPr lang="en-US" sz="2400" dirty="0" err="1" smtClean="0">
                <a:solidFill>
                  <a:schemeClr val="tx1">
                    <a:lumMod val="75000"/>
                    <a:lumOff val="25000"/>
                  </a:schemeClr>
                </a:solidFill>
                <a:latin typeface="Arial" panose="020B0604020202020204" pitchFamily="34" charset="0"/>
                <a:cs typeface="Arial" panose="020B0604020202020204" pitchFamily="34" charset="0"/>
              </a:rPr>
              <a:t>SoundCloud</a:t>
            </a:r>
            <a:endParaRPr lang="en-US" sz="2400" dirty="0" smtClean="0">
              <a:solidFill>
                <a:schemeClr val="tx1">
                  <a:lumMod val="75000"/>
                  <a:lumOff val="25000"/>
                </a:schemeClr>
              </a:solidFill>
              <a:latin typeface="Arial" panose="020B0604020202020204" pitchFamily="34" charset="0"/>
              <a:cs typeface="Arial" panose="020B0604020202020204" pitchFamily="34" charset="0"/>
            </a:endParaRPr>
          </a:p>
          <a:p>
            <a:pPr marL="914400" lvl="1" indent="-457200">
              <a:buClr>
                <a:schemeClr val="accent1"/>
              </a:buClr>
              <a:buFont typeface="Courier New" panose="02070309020205020404" pitchFamily="49" charset="0"/>
              <a:buChar char="o"/>
            </a:pPr>
            <a:r>
              <a:rPr lang="en-US" sz="2400" dirty="0" smtClean="0">
                <a:solidFill>
                  <a:schemeClr val="tx1">
                    <a:lumMod val="75000"/>
                    <a:lumOff val="25000"/>
                  </a:schemeClr>
                </a:solidFill>
                <a:latin typeface="Arial" panose="020B0604020202020204" pitchFamily="34" charset="0"/>
                <a:cs typeface="Arial" panose="020B0604020202020204" pitchFamily="34" charset="0"/>
              </a:rPr>
              <a:t>Screencast-O-</a:t>
            </a:r>
            <a:r>
              <a:rPr lang="en-US" sz="2400" dirty="0" err="1" smtClean="0">
                <a:solidFill>
                  <a:schemeClr val="tx1">
                    <a:lumMod val="75000"/>
                    <a:lumOff val="25000"/>
                  </a:schemeClr>
                </a:solidFill>
                <a:latin typeface="Arial" panose="020B0604020202020204" pitchFamily="34" charset="0"/>
                <a:cs typeface="Arial" panose="020B0604020202020204" pitchFamily="34" charset="0"/>
              </a:rPr>
              <a:t>Matic</a:t>
            </a:r>
            <a:endParaRPr lang="en-US" sz="2400" dirty="0" smtClean="0">
              <a:solidFill>
                <a:schemeClr val="tx1">
                  <a:lumMod val="75000"/>
                  <a:lumOff val="25000"/>
                </a:schemeClr>
              </a:solidFill>
              <a:latin typeface="Arial" panose="020B0604020202020204" pitchFamily="34" charset="0"/>
              <a:cs typeface="Arial" panose="020B0604020202020204" pitchFamily="34" charset="0"/>
            </a:endParaRPr>
          </a:p>
          <a:p>
            <a:pPr marL="914400" lvl="1" indent="-457200">
              <a:buClr>
                <a:schemeClr val="accent1"/>
              </a:buClr>
              <a:buFont typeface="Courier New" panose="02070309020205020404" pitchFamily="49" charset="0"/>
              <a:buChar char="o"/>
            </a:pPr>
            <a:r>
              <a:rPr lang="en-US" sz="2400" dirty="0" smtClean="0">
                <a:solidFill>
                  <a:schemeClr val="tx1">
                    <a:lumMod val="75000"/>
                    <a:lumOff val="25000"/>
                  </a:schemeClr>
                </a:solidFill>
                <a:latin typeface="Arial" panose="020B0604020202020204" pitchFamily="34" charset="0"/>
                <a:cs typeface="Arial" panose="020B0604020202020204" pitchFamily="34" charset="0"/>
              </a:rPr>
              <a:t>Google Forms</a:t>
            </a:r>
          </a:p>
          <a:p>
            <a:pPr marL="457200" indent="-457200">
              <a:buClr>
                <a:schemeClr val="accent1"/>
              </a:buClr>
              <a:buFont typeface="Courier New" panose="02070309020205020404" pitchFamily="49" charset="0"/>
              <a:buChar char="o"/>
            </a:pPr>
            <a:r>
              <a:rPr lang="en-US" sz="2800" dirty="0" smtClean="0">
                <a:solidFill>
                  <a:schemeClr val="tx1">
                    <a:lumMod val="75000"/>
                    <a:lumOff val="25000"/>
                  </a:schemeClr>
                </a:solidFill>
                <a:latin typeface="Arial" panose="020B0604020202020204" pitchFamily="34" charset="0"/>
                <a:cs typeface="Arial" panose="020B0604020202020204" pitchFamily="34" charset="0"/>
              </a:rPr>
              <a:t>Successfully produced videos with </a:t>
            </a:r>
            <a:r>
              <a:rPr lang="en-US" sz="2800" dirty="0" err="1" smtClean="0">
                <a:solidFill>
                  <a:schemeClr val="tx1">
                    <a:lumMod val="75000"/>
                    <a:lumOff val="25000"/>
                  </a:schemeClr>
                </a:solidFill>
                <a:latin typeface="Arial" panose="020B0604020202020204" pitchFamily="34" charset="0"/>
                <a:cs typeface="Arial" panose="020B0604020202020204" pitchFamily="34" charset="0"/>
              </a:rPr>
              <a:t>Camtasia</a:t>
            </a:r>
            <a:r>
              <a:rPr lang="en-US" sz="2800" dirty="0" smtClean="0">
                <a:solidFill>
                  <a:schemeClr val="tx1">
                    <a:lumMod val="75000"/>
                    <a:lumOff val="25000"/>
                  </a:schemeClr>
                </a:solidFill>
                <a:latin typeface="Arial" panose="020B0604020202020204" pitchFamily="34" charset="0"/>
                <a:cs typeface="Arial" panose="020B0604020202020204" pitchFamily="34" charset="0"/>
              </a:rPr>
              <a:t> Studio &amp; </a:t>
            </a:r>
            <a:r>
              <a:rPr lang="en-US" sz="2800" dirty="0" err="1" smtClean="0">
                <a:solidFill>
                  <a:schemeClr val="tx1">
                    <a:lumMod val="75000"/>
                    <a:lumOff val="25000"/>
                  </a:schemeClr>
                </a:solidFill>
                <a:latin typeface="Arial" panose="020B0604020202020204" pitchFamily="34" charset="0"/>
                <a:cs typeface="Arial" panose="020B0604020202020204" pitchFamily="34" charset="0"/>
              </a:rPr>
              <a:t>Snagit</a:t>
            </a:r>
            <a:r>
              <a:rPr lang="en-US" sz="2800" dirty="0" smtClean="0">
                <a:solidFill>
                  <a:schemeClr val="tx1">
                    <a:lumMod val="75000"/>
                    <a:lumOff val="25000"/>
                  </a:schemeClr>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sz="2000" dirty="0" smtClean="0"/>
          </a:p>
        </p:txBody>
      </p:sp>
      <p:sp>
        <p:nvSpPr>
          <p:cNvPr id="6" name="TextBox 5"/>
          <p:cNvSpPr txBox="1"/>
          <p:nvPr/>
        </p:nvSpPr>
        <p:spPr>
          <a:xfrm>
            <a:off x="1715678" y="4138367"/>
            <a:ext cx="184731" cy="369332"/>
          </a:xfrm>
          <a:prstGeom prst="rect">
            <a:avLst/>
          </a:prstGeom>
          <a:noFill/>
        </p:spPr>
        <p:txBody>
          <a:bodyPr wrap="none" rtlCol="0">
            <a:spAutoFit/>
          </a:bodyPr>
          <a:lstStyle/>
          <a:p>
            <a:endParaRPr lang="en-US" dirty="0"/>
          </a:p>
        </p:txBody>
      </p:sp>
      <p:sp>
        <p:nvSpPr>
          <p:cNvPr id="7" name="Rectangle 6"/>
          <p:cNvSpPr/>
          <p:nvPr/>
        </p:nvSpPr>
        <p:spPr>
          <a:xfrm>
            <a:off x="6457950" y="5660990"/>
            <a:ext cx="5587746" cy="523220"/>
          </a:xfrm>
          <a:prstGeom prst="rect">
            <a:avLst/>
          </a:prstGeom>
        </p:spPr>
        <p:txBody>
          <a:bodyPr wrap="square">
            <a:spAutoFit/>
          </a:bodyPr>
          <a:lstStyle/>
          <a:p>
            <a:r>
              <a:rPr lang="en-US" sz="2800" b="1" dirty="0">
                <a:solidFill>
                  <a:schemeClr val="accent1"/>
                </a:solidFill>
                <a:hlinkClick r:id="rId3"/>
              </a:rPr>
              <a:t>http://etec687tabletpc.weebly.com</a:t>
            </a:r>
            <a:endParaRPr lang="en-US" sz="2800" b="1" dirty="0">
              <a:solidFill>
                <a:schemeClr val="accent1"/>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6016" y="2212611"/>
            <a:ext cx="2784514" cy="2900535"/>
          </a:xfrm>
          <a:prstGeom prst="rect">
            <a:avLst/>
          </a:prstGeom>
        </p:spPr>
      </p:pic>
    </p:spTree>
    <p:extLst>
      <p:ext uri="{BB962C8B-B14F-4D97-AF65-F5344CB8AC3E}">
        <p14:creationId xmlns:p14="http://schemas.microsoft.com/office/powerpoint/2010/main" val="4622599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Special Thank You… </a:t>
            </a:r>
            <a:endParaRPr lang="en-US" dirty="0"/>
          </a:p>
        </p:txBody>
      </p:sp>
      <p:sp>
        <p:nvSpPr>
          <p:cNvPr id="3" name="Content Placeholder 2"/>
          <p:cNvSpPr>
            <a:spLocks noGrp="1"/>
          </p:cNvSpPr>
          <p:nvPr>
            <p:ph idx="1"/>
          </p:nvPr>
        </p:nvSpPr>
        <p:spPr>
          <a:xfrm>
            <a:off x="1231392" y="2126150"/>
            <a:ext cx="8631936" cy="2397082"/>
          </a:xfrm>
        </p:spPr>
        <p:txBody>
          <a:bodyPr>
            <a:normAutofit/>
          </a:bodyPr>
          <a:lstStyle/>
          <a:p>
            <a:pPr>
              <a:buFont typeface="Courier New" panose="02070309020205020404" pitchFamily="49" charset="0"/>
              <a:buChar char="o"/>
            </a:pPr>
            <a:r>
              <a:rPr lang="en-US" sz="2800" dirty="0" smtClean="0"/>
              <a:t>  My critical friends, Madeline and Davina</a:t>
            </a:r>
          </a:p>
          <a:p>
            <a:pPr>
              <a:buFont typeface="Courier New" panose="02070309020205020404" pitchFamily="49" charset="0"/>
              <a:buChar char="o"/>
            </a:pPr>
            <a:r>
              <a:rPr lang="en-US" sz="2800" dirty="0" smtClean="0"/>
              <a:t>  Fellow LTEC classmates</a:t>
            </a:r>
          </a:p>
          <a:p>
            <a:pPr>
              <a:buFont typeface="Courier New" panose="02070309020205020404" pitchFamily="49" charset="0"/>
              <a:buChar char="o"/>
            </a:pPr>
            <a:r>
              <a:rPr lang="en-US" sz="2800" dirty="0" smtClean="0"/>
              <a:t>  Professors</a:t>
            </a:r>
          </a:p>
          <a:p>
            <a:pPr>
              <a:buFont typeface="Courier New" panose="02070309020205020404" pitchFamily="49" charset="0"/>
              <a:buChar char="o"/>
            </a:pPr>
            <a:r>
              <a:rPr lang="en-US" sz="2800" dirty="0" smtClean="0"/>
              <a:t>  My wife, Kendra McBride-Nelson</a:t>
            </a:r>
            <a:endParaRPr lang="en-US" sz="2800" dirty="0"/>
          </a:p>
        </p:txBody>
      </p:sp>
    </p:spTree>
    <p:extLst>
      <p:ext uri="{BB962C8B-B14F-4D97-AF65-F5344CB8AC3E}">
        <p14:creationId xmlns:p14="http://schemas.microsoft.com/office/powerpoint/2010/main" val="1811868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803" y="2840735"/>
            <a:ext cx="5276317" cy="3250299"/>
          </a:xfrm>
          <a:prstGeom prst="rect">
            <a:avLst/>
          </a:prstGeom>
        </p:spPr>
      </p:pic>
      <p:sp>
        <p:nvSpPr>
          <p:cNvPr id="6" name="Title 1"/>
          <p:cNvSpPr txBox="1">
            <a:spLocks/>
          </p:cNvSpPr>
          <p:nvPr/>
        </p:nvSpPr>
        <p:spPr>
          <a:xfrm>
            <a:off x="7546848" y="3989614"/>
            <a:ext cx="4164252" cy="1752599"/>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solidFill>
                  <a:schemeClr val="tx1">
                    <a:lumMod val="75000"/>
                    <a:lumOff val="25000"/>
                  </a:schemeClr>
                </a:solidFill>
              </a:rPr>
              <a:t>Thank You </a:t>
            </a:r>
            <a:br>
              <a:rPr lang="en-US" b="1" dirty="0" smtClean="0">
                <a:solidFill>
                  <a:schemeClr val="tx1">
                    <a:lumMod val="75000"/>
                    <a:lumOff val="25000"/>
                  </a:schemeClr>
                </a:solidFill>
              </a:rPr>
            </a:br>
            <a:r>
              <a:rPr lang="en-US" b="1" dirty="0" smtClean="0">
                <a:solidFill>
                  <a:schemeClr val="tx1">
                    <a:lumMod val="75000"/>
                    <a:lumOff val="25000"/>
                  </a:schemeClr>
                </a:solidFill>
              </a:rPr>
              <a:t>for your time…</a:t>
            </a:r>
            <a:endParaRPr lang="en-US" b="1" dirty="0">
              <a:solidFill>
                <a:schemeClr val="tx1">
                  <a:lumMod val="75000"/>
                  <a:lumOff val="25000"/>
                </a:schemeClr>
              </a:solidFill>
            </a:endParaRPr>
          </a:p>
        </p:txBody>
      </p:sp>
      <p:sp>
        <p:nvSpPr>
          <p:cNvPr id="3" name="Rectangle 2"/>
          <p:cNvSpPr/>
          <p:nvPr/>
        </p:nvSpPr>
        <p:spPr>
          <a:xfrm>
            <a:off x="853440" y="1377696"/>
            <a:ext cx="10558272" cy="646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641442" y="951593"/>
            <a:ext cx="1673701" cy="2485571"/>
          </a:xfrm>
        </p:spPr>
      </p:pic>
      <p:sp>
        <p:nvSpPr>
          <p:cNvPr id="2" name="Title 1"/>
          <p:cNvSpPr>
            <a:spLocks noGrp="1"/>
          </p:cNvSpPr>
          <p:nvPr>
            <p:ph type="title"/>
          </p:nvPr>
        </p:nvSpPr>
        <p:spPr>
          <a:xfrm>
            <a:off x="3249362" y="1377696"/>
            <a:ext cx="3099197" cy="781012"/>
          </a:xfrm>
        </p:spPr>
        <p:txBody>
          <a:bodyPr/>
          <a:lstStyle/>
          <a:p>
            <a:r>
              <a:rPr lang="en-US" b="1" dirty="0" smtClean="0"/>
              <a:t>Questions?</a:t>
            </a:r>
            <a:endParaRPr lang="en-US" b="1" dirty="0"/>
          </a:p>
        </p:txBody>
      </p:sp>
    </p:spTree>
    <p:extLst>
      <p:ext uri="{BB962C8B-B14F-4D97-AF65-F5344CB8AC3E}">
        <p14:creationId xmlns:p14="http://schemas.microsoft.com/office/powerpoint/2010/main" val="1361302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05323"/>
            <a:ext cx="10058400" cy="1450757"/>
          </a:xfrm>
        </p:spPr>
        <p:txBody>
          <a:bodyPr/>
          <a:lstStyle/>
          <a:p>
            <a:r>
              <a:rPr lang="en-US" dirty="0" smtClean="0"/>
              <a:t>Project Idea - Background</a:t>
            </a:r>
            <a:endParaRPr lang="en-US" dirty="0"/>
          </a:p>
        </p:txBody>
      </p:sp>
      <p:sp>
        <p:nvSpPr>
          <p:cNvPr id="3" name="Content Placeholder 2"/>
          <p:cNvSpPr>
            <a:spLocks noGrp="1"/>
          </p:cNvSpPr>
          <p:nvPr>
            <p:ph idx="1"/>
          </p:nvPr>
        </p:nvSpPr>
        <p:spPr>
          <a:xfrm>
            <a:off x="1054819" y="2016395"/>
            <a:ext cx="7345469" cy="4084059"/>
          </a:xfrm>
        </p:spPr>
        <p:txBody>
          <a:bodyPr>
            <a:noAutofit/>
          </a:bodyPr>
          <a:lstStyle/>
          <a:p>
            <a:pPr>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Educators </a:t>
            </a:r>
            <a:r>
              <a:rPr lang="en-US" sz="2800" dirty="0">
                <a:latin typeface="Arial" panose="020B0604020202020204" pitchFamily="34" charset="0"/>
                <a:cs typeface="Arial" panose="020B0604020202020204" pitchFamily="34" charset="0"/>
              </a:rPr>
              <a:t>are expected to integrate </a:t>
            </a:r>
            <a:r>
              <a:rPr lang="en-US" sz="2800" dirty="0" smtClean="0">
                <a:latin typeface="Arial" panose="020B0604020202020204" pitchFamily="34" charset="0"/>
                <a:cs typeface="Arial" panose="020B0604020202020204" pitchFamily="34" charset="0"/>
              </a:rPr>
              <a:t>technology</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into their classrooms.</a:t>
            </a:r>
          </a:p>
          <a:p>
            <a:pPr>
              <a:lnSpc>
                <a:spcPct val="100000"/>
              </a:lnSpc>
              <a:buFont typeface="Courier New" panose="02070309020205020404" pitchFamily="49" charset="0"/>
              <a:buChar char="o"/>
            </a:pPr>
            <a:endParaRPr lang="en-US" sz="2800" dirty="0" smtClean="0">
              <a:latin typeface="Arial" panose="020B0604020202020204" pitchFamily="34" charset="0"/>
              <a:cs typeface="Arial" panose="020B0604020202020204" pitchFamily="34" charset="0"/>
            </a:endParaRPr>
          </a:p>
          <a:p>
            <a:pPr>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I wanted to improve my skills at integrating </a:t>
            </a:r>
            <a:r>
              <a:rPr lang="en-US" sz="2800" dirty="0">
                <a:latin typeface="Arial" panose="020B0604020202020204" pitchFamily="34" charset="0"/>
                <a:cs typeface="Arial" panose="020B0604020202020204" pitchFamily="34" charset="0"/>
              </a:rPr>
              <a:t>technology into my own </a:t>
            </a:r>
            <a:r>
              <a:rPr lang="en-US" sz="2800" dirty="0" smtClean="0">
                <a:latin typeface="Arial" panose="020B0604020202020204" pitchFamily="34" charset="0"/>
                <a:cs typeface="Arial" panose="020B0604020202020204" pitchFamily="34" charset="0"/>
              </a:rPr>
              <a:t>classroom.</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48928" y="3390390"/>
            <a:ext cx="2718816" cy="2855377"/>
          </a:xfrm>
          <a:prstGeom prst="rect">
            <a:avLst/>
          </a:prstGeom>
          <a:noFill/>
          <a:ln>
            <a:noFill/>
          </a:ln>
        </p:spPr>
      </p:pic>
    </p:spTree>
    <p:extLst>
      <p:ext uri="{BB962C8B-B14F-4D97-AF65-F5344CB8AC3E}">
        <p14:creationId xmlns:p14="http://schemas.microsoft.com/office/powerpoint/2010/main" val="1517550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Idea - Background</a:t>
            </a:r>
            <a:endParaRPr lang="en-US" dirty="0"/>
          </a:p>
        </p:txBody>
      </p:sp>
      <p:sp>
        <p:nvSpPr>
          <p:cNvPr id="6" name="Content Placeholder 2"/>
          <p:cNvSpPr>
            <a:spLocks noGrp="1"/>
          </p:cNvSpPr>
          <p:nvPr>
            <p:ph idx="1"/>
          </p:nvPr>
        </p:nvSpPr>
        <p:spPr>
          <a:xfrm>
            <a:off x="1188931" y="2025855"/>
            <a:ext cx="8284253" cy="4009185"/>
          </a:xfrm>
        </p:spPr>
        <p:txBody>
          <a:bodyPr>
            <a:noAutofit/>
          </a:bodyPr>
          <a:lstStyle/>
          <a:p>
            <a:pPr>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Researched technologies that would facilitate teaching mathematics – learned about tablet PC.</a:t>
            </a:r>
          </a:p>
          <a:p>
            <a:pPr marL="0" indent="0">
              <a:lnSpc>
                <a:spcPct val="100000"/>
              </a:lnSpc>
              <a:spcBef>
                <a:spcPts val="0"/>
              </a:spcBef>
              <a:spcAft>
                <a:spcPts val="0"/>
              </a:spcAft>
              <a:buNone/>
            </a:pPr>
            <a:endParaRPr lang="en-US" sz="800" dirty="0" smtClean="0">
              <a:latin typeface="Arial" panose="020B0604020202020204" pitchFamily="34" charset="0"/>
              <a:cs typeface="Arial" panose="020B0604020202020204" pitchFamily="34" charset="0"/>
            </a:endParaRPr>
          </a:p>
          <a:p>
            <a:pPr>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Tablet PC offers great promise for improving pedagogy.</a:t>
            </a:r>
          </a:p>
          <a:p>
            <a:pPr lvl="2">
              <a:lnSpc>
                <a:spcPct val="100000"/>
              </a:lnSpc>
              <a:buFont typeface="Courier New" panose="02070309020205020404" pitchFamily="49" charset="0"/>
              <a:buChar char="o"/>
            </a:pPr>
            <a:r>
              <a:rPr lang="en-US" sz="2200" dirty="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 Handwrite mathematical symbols</a:t>
            </a:r>
          </a:p>
          <a:p>
            <a:pPr lvl="2">
              <a:lnSpc>
                <a:spcPct val="100000"/>
              </a:lnSpc>
              <a:buFont typeface="Courier New" panose="02070309020205020404" pitchFamily="49" charset="0"/>
              <a:buChar char="o"/>
            </a:pPr>
            <a:r>
              <a:rPr lang="en-US" sz="2200" dirty="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 Hand-solve math problems.</a:t>
            </a:r>
          </a:p>
          <a:p>
            <a:pPr lvl="2">
              <a:lnSpc>
                <a:spcPct val="100000"/>
              </a:lnSpc>
              <a:buFont typeface="Courier New" panose="02070309020205020404" pitchFamily="49" charset="0"/>
              <a:buChar char="o"/>
            </a:pPr>
            <a:r>
              <a:rPr lang="en-US" sz="2200" dirty="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 Annotate PowerPoint presentations with handwritten comments.</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4337"/>
          <a:stretch/>
        </p:blipFill>
        <p:spPr>
          <a:xfrm>
            <a:off x="9144000" y="2724283"/>
            <a:ext cx="2290572" cy="2688966"/>
          </a:xfrm>
          <a:prstGeom prst="rect">
            <a:avLst/>
          </a:prstGeom>
        </p:spPr>
      </p:pic>
    </p:spTree>
    <p:extLst>
      <p:ext uri="{BB962C8B-B14F-4D97-AF65-F5344CB8AC3E}">
        <p14:creationId xmlns:p14="http://schemas.microsoft.com/office/powerpoint/2010/main" val="24399189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355" y="1190244"/>
            <a:ext cx="6270409" cy="472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6660764" y="117595"/>
            <a:ext cx="5031115" cy="6246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51419" y="155957"/>
            <a:ext cx="5230368" cy="1200329"/>
          </a:xfrm>
          <a:prstGeom prst="rect">
            <a:avLst/>
          </a:prstGeom>
          <a:noFill/>
        </p:spPr>
        <p:txBody>
          <a:bodyPr wrap="square" rtlCol="0">
            <a:spAutoFit/>
          </a:bodyPr>
          <a:lstStyle/>
          <a:p>
            <a:pPr algn="ctr"/>
            <a:r>
              <a:rPr lang="en-US" sz="3600" b="1" dirty="0" smtClean="0">
                <a:solidFill>
                  <a:schemeClr val="tx1">
                    <a:lumMod val="75000"/>
                    <a:lumOff val="25000"/>
                  </a:schemeClr>
                </a:solidFill>
                <a:latin typeface="+mj-lt"/>
              </a:rPr>
              <a:t>Examples of the Tablet PC in Action!</a:t>
            </a:r>
            <a:endParaRPr lang="en-US" sz="3600" b="1" dirty="0">
              <a:solidFill>
                <a:schemeClr val="tx1">
                  <a:lumMod val="75000"/>
                  <a:lumOff val="25000"/>
                </a:schemeClr>
              </a:solidFill>
              <a:latin typeface="+mj-lt"/>
            </a:endParaRPr>
          </a:p>
        </p:txBody>
      </p:sp>
    </p:spTree>
    <p:extLst>
      <p:ext uri="{BB962C8B-B14F-4D97-AF65-F5344CB8AC3E}">
        <p14:creationId xmlns:p14="http://schemas.microsoft.com/office/powerpoint/2010/main" val="1434658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Idea - Background</a:t>
            </a:r>
            <a:endParaRPr lang="en-US" dirty="0"/>
          </a:p>
        </p:txBody>
      </p:sp>
      <p:sp>
        <p:nvSpPr>
          <p:cNvPr id="3" name="Content Placeholder 2"/>
          <p:cNvSpPr>
            <a:spLocks noGrp="1"/>
          </p:cNvSpPr>
          <p:nvPr>
            <p:ph idx="1"/>
          </p:nvPr>
        </p:nvSpPr>
        <p:spPr>
          <a:xfrm>
            <a:off x="1147310" y="1953558"/>
            <a:ext cx="10520434" cy="4344029"/>
          </a:xfrm>
        </p:spPr>
        <p:txBody>
          <a:bodyPr>
            <a:noAutofit/>
          </a:bodyPr>
          <a:lstStyle/>
          <a:p>
            <a:pPr>
              <a:lnSpc>
                <a:spcPct val="100000"/>
              </a:lnSpc>
              <a:buFont typeface="Courier New" panose="02070309020205020404" pitchFamily="49" charset="0"/>
              <a:buChar char="o"/>
            </a:pPr>
            <a:r>
              <a:rPr lang="en-US" sz="2000" dirty="0" smtClean="0"/>
              <a:t>  </a:t>
            </a:r>
            <a:r>
              <a:rPr lang="en-US" sz="2800" dirty="0" smtClean="0">
                <a:latin typeface="Arial" panose="020B0604020202020204" pitchFamily="34" charset="0"/>
                <a:cs typeface="Arial" panose="020B0604020202020204" pitchFamily="34" charset="0"/>
              </a:rPr>
              <a:t>Create an instructional design </a:t>
            </a:r>
            <a:r>
              <a:rPr lang="en-US" sz="2800" dirty="0">
                <a:latin typeface="Arial" panose="020B0604020202020204" pitchFamily="34" charset="0"/>
                <a:cs typeface="Arial" panose="020B0604020202020204" pitchFamily="34" charset="0"/>
              </a:rPr>
              <a:t>website where educators </a:t>
            </a:r>
            <a:r>
              <a:rPr lang="en-US" sz="2800" dirty="0" smtClean="0">
                <a:latin typeface="Arial" panose="020B0604020202020204" pitchFamily="34" charset="0"/>
                <a:cs typeface="Arial" panose="020B0604020202020204" pitchFamily="34" charset="0"/>
              </a:rPr>
              <a:t>could </a:t>
            </a:r>
            <a:r>
              <a:rPr lang="en-US" sz="2800" dirty="0">
                <a:latin typeface="Arial" panose="020B0604020202020204" pitchFamily="34" charset="0"/>
                <a:cs typeface="Arial" panose="020B0604020202020204" pitchFamily="34" charset="0"/>
              </a:rPr>
              <a:t>learn </a:t>
            </a:r>
            <a:r>
              <a:rPr lang="en-US" sz="2800" dirty="0" smtClean="0">
                <a:latin typeface="Arial" panose="020B0604020202020204" pitchFamily="34" charset="0"/>
                <a:cs typeface="Arial" panose="020B0604020202020204" pitchFamily="34" charset="0"/>
              </a:rPr>
              <a:t>about the tablet PC’s innovative features.</a:t>
            </a:r>
          </a:p>
          <a:p>
            <a:pPr>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Target Audience for Website</a:t>
            </a:r>
          </a:p>
          <a:p>
            <a:pPr lvl="3">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Educators</a:t>
            </a:r>
          </a:p>
          <a:p>
            <a:pPr lvl="3">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Deliver content through PowerPoint slides or writing on the whiteboard.</a:t>
            </a:r>
          </a:p>
          <a:p>
            <a:pPr lvl="3">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Experienced </a:t>
            </a:r>
            <a:r>
              <a:rPr lang="en-US" sz="2800" dirty="0">
                <a:latin typeface="Arial" panose="020B0604020202020204" pitchFamily="34" charset="0"/>
                <a:cs typeface="Arial" panose="020B0604020202020204" pitchFamily="34" charset="0"/>
              </a:rPr>
              <a:t>with Microsoft Windows</a:t>
            </a:r>
          </a:p>
          <a:p>
            <a:pPr lvl="3">
              <a:lnSpc>
                <a:spcPct val="100000"/>
              </a:lnSpc>
              <a:buFont typeface="Courier New" panose="02070309020205020404" pitchFamily="49" charset="0"/>
              <a:buChar char="o"/>
            </a:pPr>
            <a:r>
              <a:rPr lang="en-US" sz="2800" dirty="0" smtClean="0">
                <a:latin typeface="Arial" panose="020B0604020202020204" pitchFamily="34" charset="0"/>
                <a:cs typeface="Arial" panose="020B0604020202020204" pitchFamily="34" charset="0"/>
              </a:rPr>
              <a:t>  Motivated with integrating technology into their presentations</a:t>
            </a:r>
          </a:p>
        </p:txBody>
      </p:sp>
    </p:spTree>
    <p:extLst>
      <p:ext uri="{BB962C8B-B14F-4D97-AF65-F5344CB8AC3E}">
        <p14:creationId xmlns:p14="http://schemas.microsoft.com/office/powerpoint/2010/main" val="30604130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8924" y="275767"/>
            <a:ext cx="8911687" cy="1280890"/>
          </a:xfrm>
        </p:spPr>
        <p:txBody>
          <a:bodyPr/>
          <a:lstStyle/>
          <a:p>
            <a:pPr algn="ctr"/>
            <a:r>
              <a:rPr lang="en-US" dirty="0" smtClean="0"/>
              <a:t>Problem Statement</a:t>
            </a:r>
            <a:endParaRPr lang="en-US" dirty="0"/>
          </a:p>
        </p:txBody>
      </p:sp>
      <p:sp>
        <p:nvSpPr>
          <p:cNvPr id="3" name="Content Placeholder 2"/>
          <p:cNvSpPr>
            <a:spLocks noGrp="1"/>
          </p:cNvSpPr>
          <p:nvPr>
            <p:ph idx="1"/>
          </p:nvPr>
        </p:nvSpPr>
        <p:spPr>
          <a:xfrm>
            <a:off x="1280160" y="2027936"/>
            <a:ext cx="9729216" cy="1969250"/>
          </a:xfrm>
        </p:spPr>
        <p:txBody>
          <a:bodyPr>
            <a:noAutofit/>
          </a:bodyPr>
          <a:lstStyle/>
          <a:p>
            <a:pPr marL="0" indent="457200">
              <a:buNone/>
            </a:pPr>
            <a:r>
              <a:rPr lang="en-US" sz="2800" i="1" dirty="0" smtClean="0">
                <a:latin typeface="Arial" panose="020B0604020202020204" pitchFamily="34" charset="0"/>
                <a:cs typeface="Arial" panose="020B0604020202020204" pitchFamily="34" charset="0"/>
              </a:rPr>
              <a:t>The purpose of this instructional design project was to create an instructional website that educated teachers on the innovative features of tablet PC’s so they can ultimately use the knowledge to integrate tablets into their classrooms and positively impact their  pedagogy</a:t>
            </a:r>
            <a:r>
              <a:rPr lang="en-US" sz="2000" i="1" dirty="0" smtClean="0">
                <a:latin typeface="Arial" panose="020B0604020202020204" pitchFamily="34" charset="0"/>
                <a:cs typeface="Arial" panose="020B0604020202020204" pitchFamily="34" charset="0"/>
              </a:rPr>
              <a:t>.</a:t>
            </a:r>
            <a:endParaRPr lang="en-US" sz="2000" i="1"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0976" y="4150069"/>
            <a:ext cx="2350122" cy="2056357"/>
          </a:xfrm>
          <a:prstGeom prst="rect">
            <a:avLst/>
          </a:prstGeom>
        </p:spPr>
      </p:pic>
      <p:pic>
        <p:nvPicPr>
          <p:cNvPr id="4098" name="Picture 2" descr="C:\Users\mcbridkl\Pictures\Ide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932" y="4126509"/>
            <a:ext cx="2079917" cy="2079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7411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407" y="658367"/>
            <a:ext cx="8478249" cy="890016"/>
          </a:xfrm>
        </p:spPr>
        <p:txBody>
          <a:bodyPr/>
          <a:lstStyle/>
          <a:p>
            <a:pPr algn="ctr"/>
            <a:r>
              <a:rPr lang="en-US" b="1" dirty="0" smtClean="0"/>
              <a:t>Goals and Objectives</a:t>
            </a:r>
            <a:endParaRPr lang="en-US" b="1" dirty="0"/>
          </a:p>
        </p:txBody>
      </p:sp>
      <p:sp>
        <p:nvSpPr>
          <p:cNvPr id="4" name="TextBox 3"/>
          <p:cNvSpPr txBox="1"/>
          <p:nvPr/>
        </p:nvSpPr>
        <p:spPr>
          <a:xfrm>
            <a:off x="1164647" y="1927000"/>
            <a:ext cx="9997441" cy="954107"/>
          </a:xfrm>
          <a:prstGeom prst="rect">
            <a:avLst/>
          </a:prstGeom>
          <a:noFill/>
        </p:spPr>
        <p:txBody>
          <a:bodyPr wrap="square" rtlCol="0">
            <a:spAutoFit/>
          </a:bodyPr>
          <a:lstStyle/>
          <a:p>
            <a:r>
              <a:rPr lang="en-US" sz="2800" b="1" u="sng" dirty="0" smtClean="0">
                <a:solidFill>
                  <a:schemeClr val="tx1">
                    <a:lumMod val="75000"/>
                    <a:lumOff val="25000"/>
                  </a:schemeClr>
                </a:solidFill>
                <a:latin typeface="Arial" panose="020B0604020202020204" pitchFamily="34" charset="0"/>
                <a:cs typeface="Arial" panose="020B0604020202020204" pitchFamily="34" charset="0"/>
              </a:rPr>
              <a:t>Overall Goal</a:t>
            </a:r>
            <a:r>
              <a:rPr lang="en-US" sz="2800" u="sng" dirty="0" smtClean="0">
                <a:solidFill>
                  <a:schemeClr val="tx1">
                    <a:lumMod val="75000"/>
                    <a:lumOff val="25000"/>
                  </a:schemeClr>
                </a:solidFill>
                <a:latin typeface="Arial" panose="020B0604020202020204" pitchFamily="34" charset="0"/>
                <a:cs typeface="Arial" panose="020B0604020202020204" pitchFamily="34" charset="0"/>
              </a:rPr>
              <a:t>:</a:t>
            </a:r>
            <a:r>
              <a:rPr lang="en-US" sz="2800" dirty="0" smtClean="0">
                <a:solidFill>
                  <a:schemeClr val="tx1">
                    <a:lumMod val="75000"/>
                    <a:lumOff val="25000"/>
                  </a:schemeClr>
                </a:solidFill>
                <a:latin typeface="Arial" panose="020B0604020202020204" pitchFamily="34" charset="0"/>
                <a:cs typeface="Arial" panose="020B0604020202020204" pitchFamily="34" charset="0"/>
              </a:rPr>
              <a:t> </a:t>
            </a:r>
            <a:r>
              <a:rPr lang="en-US" sz="2800" dirty="0">
                <a:solidFill>
                  <a:schemeClr val="tx1">
                    <a:lumMod val="75000"/>
                    <a:lumOff val="25000"/>
                  </a:schemeClr>
                </a:solidFill>
                <a:latin typeface="Arial" panose="020B0604020202020204" pitchFamily="34" charset="0"/>
                <a:cs typeface="Arial" panose="020B0604020202020204" pitchFamily="34" charset="0"/>
              </a:rPr>
              <a:t>E</a:t>
            </a:r>
            <a:r>
              <a:rPr lang="en-US" sz="2800" dirty="0" smtClean="0">
                <a:solidFill>
                  <a:schemeClr val="tx1">
                    <a:lumMod val="75000"/>
                    <a:lumOff val="25000"/>
                  </a:schemeClr>
                </a:solidFill>
                <a:latin typeface="Arial" panose="020B0604020202020204" pitchFamily="34" charset="0"/>
                <a:cs typeface="Arial" panose="020B0604020202020204" pitchFamily="34" charset="0"/>
              </a:rPr>
              <a:t>ducate and motivate teachers to integrate technology into their classrooms.</a:t>
            </a:r>
            <a:endParaRPr lang="en-US" sz="28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 name="TextBox 4"/>
          <p:cNvSpPr txBox="1"/>
          <p:nvPr/>
        </p:nvSpPr>
        <p:spPr>
          <a:xfrm>
            <a:off x="1164647" y="3315519"/>
            <a:ext cx="9326347" cy="1384995"/>
          </a:xfrm>
          <a:prstGeom prst="rect">
            <a:avLst/>
          </a:prstGeom>
          <a:noFill/>
        </p:spPr>
        <p:txBody>
          <a:bodyPr wrap="square" rtlCol="0">
            <a:spAutoFit/>
          </a:bodyPr>
          <a:lstStyle/>
          <a:p>
            <a:r>
              <a:rPr lang="en-US" sz="2800" b="1" u="sng" dirty="0" smtClean="0">
                <a:solidFill>
                  <a:schemeClr val="tx1">
                    <a:lumMod val="75000"/>
                    <a:lumOff val="25000"/>
                  </a:schemeClr>
                </a:solidFill>
                <a:latin typeface="Arial" panose="020B0604020202020204" pitchFamily="34" charset="0"/>
                <a:cs typeface="Arial" panose="020B0604020202020204" pitchFamily="34" charset="0"/>
              </a:rPr>
              <a:t>Primary Learning Objective:</a:t>
            </a:r>
            <a:r>
              <a:rPr lang="en-US" sz="2800" b="1" dirty="0" smtClean="0">
                <a:solidFill>
                  <a:schemeClr val="tx1">
                    <a:lumMod val="75000"/>
                    <a:lumOff val="25000"/>
                  </a:schemeClr>
                </a:solidFill>
                <a:latin typeface="Arial" panose="020B0604020202020204" pitchFamily="34" charset="0"/>
                <a:cs typeface="Arial" panose="020B0604020202020204" pitchFamily="34" charset="0"/>
              </a:rPr>
              <a:t>  </a:t>
            </a:r>
            <a:r>
              <a:rPr lang="en-US" sz="2800" dirty="0">
                <a:solidFill>
                  <a:schemeClr val="tx1">
                    <a:lumMod val="75000"/>
                    <a:lumOff val="25000"/>
                  </a:schemeClr>
                </a:solidFill>
                <a:latin typeface="Arial" panose="020B0604020202020204" pitchFamily="34" charset="0"/>
                <a:cs typeface="Arial" panose="020B0604020202020204" pitchFamily="34" charset="0"/>
              </a:rPr>
              <a:t>E</a:t>
            </a:r>
            <a:r>
              <a:rPr lang="en-US" sz="2800" dirty="0" smtClean="0">
                <a:solidFill>
                  <a:schemeClr val="tx1">
                    <a:lumMod val="75000"/>
                    <a:lumOff val="25000"/>
                  </a:schemeClr>
                </a:solidFill>
                <a:latin typeface="Arial" panose="020B0604020202020204" pitchFamily="34" charset="0"/>
                <a:cs typeface="Arial" panose="020B0604020202020204" pitchFamily="34" charset="0"/>
              </a:rPr>
              <a:t>ducate teachers on the features of the tablet PC that will impact their teaching pedagogy. </a:t>
            </a:r>
            <a:endParaRPr lang="en-US" sz="2800"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3289" y="4281623"/>
            <a:ext cx="2466975" cy="1847850"/>
          </a:xfrm>
          <a:prstGeom prst="rect">
            <a:avLst/>
          </a:prstGeom>
        </p:spPr>
      </p:pic>
    </p:spTree>
    <p:extLst>
      <p:ext uri="{BB962C8B-B14F-4D97-AF65-F5344CB8AC3E}">
        <p14:creationId xmlns:p14="http://schemas.microsoft.com/office/powerpoint/2010/main" val="806837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9CC26709-368C-4D72-9060-94E5B3FF3CD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TM02900688[[fn=Facet]]</Template>
  <TotalTime>1709</TotalTime>
  <Words>4735</Words>
  <Application>Microsoft Office PowerPoint</Application>
  <PresentationFormat>Custom</PresentationFormat>
  <Paragraphs>284</Paragraphs>
  <Slides>37</Slides>
  <Notes>37</Notes>
  <HiddenSlides>0</HiddenSlides>
  <MMClips>0</MMClips>
  <ScaleCrop>false</ScaleCrop>
  <HeadingPairs>
    <vt:vector size="4" baseType="variant">
      <vt:variant>
        <vt:lpstr>Theme</vt:lpstr>
      </vt:variant>
      <vt:variant>
        <vt:i4>3</vt:i4>
      </vt:variant>
      <vt:variant>
        <vt:lpstr>Slide Titles</vt:lpstr>
      </vt:variant>
      <vt:variant>
        <vt:i4>37</vt:i4>
      </vt:variant>
    </vt:vector>
  </HeadingPairs>
  <TitlesOfParts>
    <vt:vector size="40" baseType="lpstr">
      <vt:lpstr>HDOfficeLightV0</vt:lpstr>
      <vt:lpstr>1_HDOfficeLightV0</vt:lpstr>
      <vt:lpstr>Retrospect</vt:lpstr>
      <vt:lpstr>Teaching Educators How To Integrate Tablet PC’s Into Their Classrooms</vt:lpstr>
      <vt:lpstr>Polling Question</vt:lpstr>
      <vt:lpstr>What is a Tablet PC?</vt:lpstr>
      <vt:lpstr>Project Idea - Background</vt:lpstr>
      <vt:lpstr>Project Idea - Background</vt:lpstr>
      <vt:lpstr>PowerPoint Presentation</vt:lpstr>
      <vt:lpstr>Project Idea - Background</vt:lpstr>
      <vt:lpstr>Problem Statement</vt:lpstr>
      <vt:lpstr>Goals and Objectives</vt:lpstr>
      <vt:lpstr>Instructional Design Website</vt:lpstr>
      <vt:lpstr>Instructional Design Website</vt:lpstr>
      <vt:lpstr>PowerPoint Presentation</vt:lpstr>
      <vt:lpstr>Pre-Questionnaire Survey</vt:lpstr>
      <vt:lpstr>PowerPoint Presentation</vt:lpstr>
      <vt:lpstr>PowerPoint Presentation</vt:lpstr>
      <vt:lpstr>PowerPoint Presentation</vt:lpstr>
      <vt:lpstr>Module 1: Feedback Survey</vt:lpstr>
      <vt:lpstr>Module 1: Feedback Survey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Project Development</vt:lpstr>
      <vt:lpstr>Project Development</vt:lpstr>
      <vt:lpstr>Obstacles during Development Digitizer Pen vs. Capacitive Stylus</vt:lpstr>
      <vt:lpstr>Obstacles during Development Audio Recordings</vt:lpstr>
      <vt:lpstr>Obstacles during Development Video Recordings</vt:lpstr>
      <vt:lpstr>Obstacles during Development Recording of Modules</vt:lpstr>
      <vt:lpstr>Obstacles during Development OS/Browser Incompatibility</vt:lpstr>
      <vt:lpstr>New Technology: Microsoft Surface Pro 3</vt:lpstr>
      <vt:lpstr>Project Accomplishments</vt:lpstr>
      <vt:lpstr>A Special Thank You… </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educators how to integrate Tablet PC’s into their classrooms</dc:title>
  <dc:creator>michael nelson</dc:creator>
  <cp:lastModifiedBy>mcbridkl</cp:lastModifiedBy>
  <cp:revision>196</cp:revision>
  <cp:lastPrinted>2015-03-18T00:41:46Z</cp:lastPrinted>
  <dcterms:created xsi:type="dcterms:W3CDTF">2015-03-02T01:27:26Z</dcterms:created>
  <dcterms:modified xsi:type="dcterms:W3CDTF">2015-05-07T00:53:37Z</dcterms:modified>
</cp:coreProperties>
</file>