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8"/>
  </p:notesMasterIdLst>
  <p:handoutMasterIdLst>
    <p:handoutMasterId r:id="rId59"/>
  </p:handoutMasterIdLst>
  <p:sldIdLst>
    <p:sldId id="276" r:id="rId2"/>
    <p:sldId id="309" r:id="rId3"/>
    <p:sldId id="321" r:id="rId4"/>
    <p:sldId id="311" r:id="rId5"/>
    <p:sldId id="312" r:id="rId6"/>
    <p:sldId id="310" r:id="rId7"/>
    <p:sldId id="319" r:id="rId8"/>
    <p:sldId id="322" r:id="rId9"/>
    <p:sldId id="313" r:id="rId10"/>
    <p:sldId id="256" r:id="rId11"/>
    <p:sldId id="274" r:id="rId12"/>
    <p:sldId id="317" r:id="rId13"/>
    <p:sldId id="323" r:id="rId14"/>
    <p:sldId id="273" r:id="rId15"/>
    <p:sldId id="264" r:id="rId16"/>
    <p:sldId id="271" r:id="rId17"/>
    <p:sldId id="267" r:id="rId18"/>
    <p:sldId id="265" r:id="rId19"/>
    <p:sldId id="266" r:id="rId20"/>
    <p:sldId id="259" r:id="rId21"/>
    <p:sldId id="268" r:id="rId22"/>
    <p:sldId id="262" r:id="rId23"/>
    <p:sldId id="272" r:id="rId24"/>
    <p:sldId id="270" r:id="rId25"/>
    <p:sldId id="263" r:id="rId26"/>
    <p:sldId id="316" r:id="rId27"/>
    <p:sldId id="279" r:id="rId28"/>
    <p:sldId id="280" r:id="rId29"/>
    <p:sldId id="281" r:id="rId30"/>
    <p:sldId id="282" r:id="rId31"/>
    <p:sldId id="307" r:id="rId32"/>
    <p:sldId id="308" r:id="rId33"/>
    <p:sldId id="283" r:id="rId34"/>
    <p:sldId id="284" r:id="rId35"/>
    <p:sldId id="291" r:id="rId36"/>
    <p:sldId id="292" r:id="rId37"/>
    <p:sldId id="287" r:id="rId38"/>
    <p:sldId id="288" r:id="rId39"/>
    <p:sldId id="285" r:id="rId40"/>
    <p:sldId id="286" r:id="rId41"/>
    <p:sldId id="289" r:id="rId42"/>
    <p:sldId id="290" r:id="rId43"/>
    <p:sldId id="297" r:id="rId44"/>
    <p:sldId id="298" r:id="rId45"/>
    <p:sldId id="303" r:id="rId46"/>
    <p:sldId id="304" r:id="rId47"/>
    <p:sldId id="299" r:id="rId48"/>
    <p:sldId id="300" r:id="rId49"/>
    <p:sldId id="305" r:id="rId50"/>
    <p:sldId id="306" r:id="rId51"/>
    <p:sldId id="315" r:id="rId52"/>
    <p:sldId id="318" r:id="rId53"/>
    <p:sldId id="320" r:id="rId54"/>
    <p:sldId id="278" r:id="rId55"/>
    <p:sldId id="325" r:id="rId56"/>
    <p:sldId id="324" r:id="rId57"/>
  </p:sldIdLst>
  <p:sldSz cx="9144000" cy="6858000" type="screen4x3"/>
  <p:notesSz cx="6858000" cy="93122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46" d="100"/>
          <a:sy n="46" d="100"/>
        </p:scale>
        <p:origin x="-564"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561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65614"/>
          </a:xfrm>
          <a:prstGeom prst="rect">
            <a:avLst/>
          </a:prstGeom>
        </p:spPr>
        <p:txBody>
          <a:bodyPr vert="horz" lIns="91440" tIns="45720" rIns="91440" bIns="45720" rtlCol="0"/>
          <a:lstStyle>
            <a:lvl1pPr algn="r">
              <a:defRPr sz="1200"/>
            </a:lvl1pPr>
          </a:lstStyle>
          <a:p>
            <a:fld id="{3E3B1B4E-AC8D-4740-8290-1785A4C96E29}" type="datetimeFigureOut">
              <a:rPr lang="en-US" smtClean="0"/>
              <a:pPr/>
              <a:t>4/27/2013</a:t>
            </a:fld>
            <a:endParaRPr lang="en-US"/>
          </a:p>
        </p:txBody>
      </p:sp>
      <p:sp>
        <p:nvSpPr>
          <p:cNvPr id="4" name="Footer Placeholder 3"/>
          <p:cNvSpPr>
            <a:spLocks noGrp="1"/>
          </p:cNvSpPr>
          <p:nvPr>
            <p:ph type="ftr" sz="quarter" idx="2"/>
          </p:nvPr>
        </p:nvSpPr>
        <p:spPr>
          <a:xfrm>
            <a:off x="0" y="8845045"/>
            <a:ext cx="2971800" cy="465614"/>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845045"/>
            <a:ext cx="2971800" cy="465614"/>
          </a:xfrm>
          <a:prstGeom prst="rect">
            <a:avLst/>
          </a:prstGeom>
        </p:spPr>
        <p:txBody>
          <a:bodyPr vert="horz" lIns="91440" tIns="45720" rIns="91440" bIns="45720" rtlCol="0" anchor="b"/>
          <a:lstStyle>
            <a:lvl1pPr algn="r">
              <a:defRPr sz="1200"/>
            </a:lvl1pPr>
          </a:lstStyle>
          <a:p>
            <a:fld id="{7C787C03-0AB3-440F-A08D-C5705A7F184D}" type="slidenum">
              <a:rPr lang="en-US" smtClean="0"/>
              <a:pPr/>
              <a:t>‹#›</a:t>
            </a:fld>
            <a:endParaRPr lang="en-US"/>
          </a:p>
        </p:txBody>
      </p:sp>
    </p:spTree>
    <p:extLst>
      <p:ext uri="{BB962C8B-B14F-4D97-AF65-F5344CB8AC3E}">
        <p14:creationId xmlns:p14="http://schemas.microsoft.com/office/powerpoint/2010/main" val="19634938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65138"/>
          </a:xfrm>
          <a:prstGeom prst="rect">
            <a:avLst/>
          </a:prstGeom>
        </p:spPr>
        <p:txBody>
          <a:bodyPr vert="horz" lIns="91440" tIns="45720" rIns="91440" bIns="45720" rtlCol="0"/>
          <a:lstStyle>
            <a:lvl1pPr algn="r">
              <a:defRPr sz="1200"/>
            </a:lvl1pPr>
          </a:lstStyle>
          <a:p>
            <a:fld id="{D6E92C56-C929-4558-A115-FB06AD6D96BF}" type="datetimeFigureOut">
              <a:rPr lang="en-US" smtClean="0"/>
              <a:pPr/>
              <a:t>4/27/2013</a:t>
            </a:fld>
            <a:endParaRPr lang="en-US"/>
          </a:p>
        </p:txBody>
      </p:sp>
      <p:sp>
        <p:nvSpPr>
          <p:cNvPr id="4" name="Slide Image Placeholder 3"/>
          <p:cNvSpPr>
            <a:spLocks noGrp="1" noRot="1" noChangeAspect="1"/>
          </p:cNvSpPr>
          <p:nvPr>
            <p:ph type="sldImg" idx="2"/>
          </p:nvPr>
        </p:nvSpPr>
        <p:spPr>
          <a:xfrm>
            <a:off x="1101725" y="698500"/>
            <a:ext cx="4654550" cy="3492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22775"/>
            <a:ext cx="5486400" cy="41910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5550"/>
            <a:ext cx="2971800"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845550"/>
            <a:ext cx="2971800" cy="465138"/>
          </a:xfrm>
          <a:prstGeom prst="rect">
            <a:avLst/>
          </a:prstGeom>
        </p:spPr>
        <p:txBody>
          <a:bodyPr vert="horz" lIns="91440" tIns="45720" rIns="91440" bIns="45720" rtlCol="0" anchor="b"/>
          <a:lstStyle>
            <a:lvl1pPr algn="r">
              <a:defRPr sz="1200"/>
            </a:lvl1pPr>
          </a:lstStyle>
          <a:p>
            <a:fld id="{A9B43218-04AA-40A7-A455-64875A28D4B8}" type="slidenum">
              <a:rPr lang="en-US" smtClean="0"/>
              <a:pPr/>
              <a:t>‹#›</a:t>
            </a:fld>
            <a:endParaRPr lang="en-US"/>
          </a:p>
        </p:txBody>
      </p:sp>
    </p:spTree>
    <p:extLst>
      <p:ext uri="{BB962C8B-B14F-4D97-AF65-F5344CB8AC3E}">
        <p14:creationId xmlns:p14="http://schemas.microsoft.com/office/powerpoint/2010/main" val="23656647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9B43218-04AA-40A7-A455-64875A28D4B8}" type="slidenum">
              <a:rPr lang="en-US" smtClean="0"/>
              <a:pPr/>
              <a:t>10</a:t>
            </a:fld>
            <a:endParaRPr lang="en-US"/>
          </a:p>
        </p:txBody>
      </p:sp>
    </p:spTree>
    <p:extLst>
      <p:ext uri="{BB962C8B-B14F-4D97-AF65-F5344CB8AC3E}">
        <p14:creationId xmlns:p14="http://schemas.microsoft.com/office/powerpoint/2010/main" val="35492240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F9B919-6B2A-4E27-9F0B-8900B7730191}" type="slidenum">
              <a:rPr lang="en-US" smtClean="0"/>
              <a:pPr/>
              <a:t>27</a:t>
            </a:fld>
            <a:endParaRPr lang="en-US"/>
          </a:p>
        </p:txBody>
      </p:sp>
    </p:spTree>
    <p:extLst>
      <p:ext uri="{BB962C8B-B14F-4D97-AF65-F5344CB8AC3E}">
        <p14:creationId xmlns:p14="http://schemas.microsoft.com/office/powerpoint/2010/main" val="4389795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F9B919-6B2A-4E27-9F0B-8900B7730191}" type="slidenum">
              <a:rPr lang="en-US" smtClean="0"/>
              <a:pPr/>
              <a:t>28</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F9B919-6B2A-4E27-9F0B-8900B7730191}" type="slidenum">
              <a:rPr lang="en-US" smtClean="0"/>
              <a:pPr/>
              <a:t>29</a:t>
            </a:fld>
            <a:endParaRPr lang="en-US"/>
          </a:p>
        </p:txBody>
      </p:sp>
    </p:spTree>
    <p:extLst>
      <p:ext uri="{BB962C8B-B14F-4D97-AF65-F5344CB8AC3E}">
        <p14:creationId xmlns:p14="http://schemas.microsoft.com/office/powerpoint/2010/main" val="17169884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F9B919-6B2A-4E27-9F0B-8900B7730191}" type="slidenum">
              <a:rPr lang="en-US" smtClean="0"/>
              <a:pPr/>
              <a:t>30</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F9B919-6B2A-4E27-9F0B-8900B7730191}" type="slidenum">
              <a:rPr lang="en-US" smtClean="0"/>
              <a:pPr/>
              <a:t>31</a:t>
            </a:fld>
            <a:endParaRPr lang="en-US"/>
          </a:p>
        </p:txBody>
      </p:sp>
    </p:spTree>
    <p:extLst>
      <p:ext uri="{BB962C8B-B14F-4D97-AF65-F5344CB8AC3E}">
        <p14:creationId xmlns:p14="http://schemas.microsoft.com/office/powerpoint/2010/main" val="37135452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F9B919-6B2A-4E27-9F0B-8900B7730191}" type="slidenum">
              <a:rPr lang="en-US" smtClean="0"/>
              <a:pPr/>
              <a:t>32</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F9B919-6B2A-4E27-9F0B-8900B7730191}" type="slidenum">
              <a:rPr lang="en-US" smtClean="0"/>
              <a:pPr/>
              <a:t>33</a:t>
            </a:fld>
            <a:endParaRPr lang="en-US"/>
          </a:p>
        </p:txBody>
      </p:sp>
    </p:spTree>
    <p:extLst>
      <p:ext uri="{BB962C8B-B14F-4D97-AF65-F5344CB8AC3E}">
        <p14:creationId xmlns:p14="http://schemas.microsoft.com/office/powerpoint/2010/main" val="31015986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F9B919-6B2A-4E27-9F0B-8900B7730191}" type="slidenum">
              <a:rPr lang="en-US" smtClean="0"/>
              <a:pPr/>
              <a:t>34</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F9B919-6B2A-4E27-9F0B-8900B7730191}" type="slidenum">
              <a:rPr lang="en-US" smtClean="0"/>
              <a:pPr/>
              <a:t>35</a:t>
            </a:fld>
            <a:endParaRPr lang="en-US"/>
          </a:p>
        </p:txBody>
      </p:sp>
    </p:spTree>
    <p:extLst>
      <p:ext uri="{BB962C8B-B14F-4D97-AF65-F5344CB8AC3E}">
        <p14:creationId xmlns:p14="http://schemas.microsoft.com/office/powerpoint/2010/main" val="37362366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F9B919-6B2A-4E27-9F0B-8900B7730191}" type="slidenum">
              <a:rPr lang="en-US" smtClean="0"/>
              <a:pPr/>
              <a:t>36</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F9B919-6B2A-4E27-9F0B-8900B7730191}" type="slidenum">
              <a:rPr lang="en-US" smtClean="0"/>
              <a:pPr/>
              <a:t>37</a:t>
            </a:fld>
            <a:endParaRPr lang="en-US"/>
          </a:p>
        </p:txBody>
      </p:sp>
    </p:spTree>
    <p:extLst>
      <p:ext uri="{BB962C8B-B14F-4D97-AF65-F5344CB8AC3E}">
        <p14:creationId xmlns:p14="http://schemas.microsoft.com/office/powerpoint/2010/main" val="27193981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F9B919-6B2A-4E27-9F0B-8900B7730191}" type="slidenum">
              <a:rPr lang="en-US" smtClean="0"/>
              <a:pPr/>
              <a:t>38</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F9B919-6B2A-4E27-9F0B-8900B7730191}" type="slidenum">
              <a:rPr lang="en-US" smtClean="0"/>
              <a:pPr/>
              <a:t>39</a:t>
            </a:fld>
            <a:endParaRPr lang="en-US"/>
          </a:p>
        </p:txBody>
      </p:sp>
    </p:spTree>
    <p:extLst>
      <p:ext uri="{BB962C8B-B14F-4D97-AF65-F5344CB8AC3E}">
        <p14:creationId xmlns:p14="http://schemas.microsoft.com/office/powerpoint/2010/main" val="7889012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F9B919-6B2A-4E27-9F0B-8900B7730191}" type="slidenum">
              <a:rPr lang="en-US" smtClean="0"/>
              <a:pPr/>
              <a:t>40</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F9B919-6B2A-4E27-9F0B-8900B7730191}" type="slidenum">
              <a:rPr lang="en-US" smtClean="0"/>
              <a:pPr/>
              <a:t>41</a:t>
            </a:fld>
            <a:endParaRPr lang="en-US"/>
          </a:p>
        </p:txBody>
      </p:sp>
    </p:spTree>
    <p:extLst>
      <p:ext uri="{BB962C8B-B14F-4D97-AF65-F5344CB8AC3E}">
        <p14:creationId xmlns:p14="http://schemas.microsoft.com/office/powerpoint/2010/main" val="21202379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F9B919-6B2A-4E27-9F0B-8900B7730191}" type="slidenum">
              <a:rPr lang="en-US" smtClean="0"/>
              <a:pPr/>
              <a:t>42</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F9B919-6B2A-4E27-9F0B-8900B7730191}" type="slidenum">
              <a:rPr lang="en-US" smtClean="0"/>
              <a:pPr/>
              <a:t>43</a:t>
            </a:fld>
            <a:endParaRPr lang="en-US"/>
          </a:p>
        </p:txBody>
      </p:sp>
    </p:spTree>
    <p:extLst>
      <p:ext uri="{BB962C8B-B14F-4D97-AF65-F5344CB8AC3E}">
        <p14:creationId xmlns:p14="http://schemas.microsoft.com/office/powerpoint/2010/main" val="36458902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F9B919-6B2A-4E27-9F0B-8900B7730191}" type="slidenum">
              <a:rPr lang="en-US" smtClean="0"/>
              <a:pPr/>
              <a:t>44</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F9B919-6B2A-4E27-9F0B-8900B7730191}" type="slidenum">
              <a:rPr lang="en-US" smtClean="0"/>
              <a:pPr/>
              <a:t>45</a:t>
            </a:fld>
            <a:endParaRPr lang="en-US"/>
          </a:p>
        </p:txBody>
      </p:sp>
    </p:spTree>
    <p:extLst>
      <p:ext uri="{BB962C8B-B14F-4D97-AF65-F5344CB8AC3E}">
        <p14:creationId xmlns:p14="http://schemas.microsoft.com/office/powerpoint/2010/main" val="6830778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F9B919-6B2A-4E27-9F0B-8900B7730191}" type="slidenum">
              <a:rPr lang="en-US" smtClean="0"/>
              <a:pPr/>
              <a:t>46</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F9B919-6B2A-4E27-9F0B-8900B7730191}" type="slidenum">
              <a:rPr lang="en-US" smtClean="0"/>
              <a:pPr/>
              <a:t>47</a:t>
            </a:fld>
            <a:endParaRPr lang="en-US"/>
          </a:p>
        </p:txBody>
      </p:sp>
    </p:spTree>
    <p:extLst>
      <p:ext uri="{BB962C8B-B14F-4D97-AF65-F5344CB8AC3E}">
        <p14:creationId xmlns:p14="http://schemas.microsoft.com/office/powerpoint/2010/main" val="24920914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F9B919-6B2A-4E27-9F0B-8900B7730191}" type="slidenum">
              <a:rPr lang="en-US" smtClean="0"/>
              <a:pPr/>
              <a:t>48</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F9B919-6B2A-4E27-9F0B-8900B7730191}" type="slidenum">
              <a:rPr lang="en-US" smtClean="0"/>
              <a:pPr/>
              <a:t>49</a:t>
            </a:fld>
            <a:endParaRPr lang="en-US"/>
          </a:p>
        </p:txBody>
      </p:sp>
    </p:spTree>
    <p:extLst>
      <p:ext uri="{BB962C8B-B14F-4D97-AF65-F5344CB8AC3E}">
        <p14:creationId xmlns:p14="http://schemas.microsoft.com/office/powerpoint/2010/main" val="27447653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F9B919-6B2A-4E27-9F0B-8900B7730191}" type="slidenum">
              <a:rPr lang="en-US" smtClean="0"/>
              <a:pPr/>
              <a:t>50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65B354E-E203-4F67-8059-40895684E7FF}" type="datetime1">
              <a:rPr lang="en-US" smtClean="0"/>
              <a:pPr/>
              <a:t>4/27/2013</a:t>
            </a:fld>
            <a:endParaRPr lang="en-US"/>
          </a:p>
        </p:txBody>
      </p:sp>
      <p:sp>
        <p:nvSpPr>
          <p:cNvPr id="5" name="Footer Placeholder 4"/>
          <p:cNvSpPr>
            <a:spLocks noGrp="1"/>
          </p:cNvSpPr>
          <p:nvPr>
            <p:ph type="ftr" sz="quarter" idx="11"/>
          </p:nvPr>
        </p:nvSpPr>
        <p:spPr/>
        <p:txBody>
          <a:bodyPr/>
          <a:lstStyle/>
          <a:p>
            <a:r>
              <a:rPr lang="en-US" smtClean="0"/>
              <a:t>OSN Fall Invitational Meeting 2012: Student Ethnobotany Experiments</a:t>
            </a:r>
            <a:endParaRPr lang="en-US"/>
          </a:p>
        </p:txBody>
      </p:sp>
      <p:sp>
        <p:nvSpPr>
          <p:cNvPr id="6" name="Slide Number Placeholder 5"/>
          <p:cNvSpPr>
            <a:spLocks noGrp="1"/>
          </p:cNvSpPr>
          <p:nvPr>
            <p:ph type="sldNum" sz="quarter" idx="12"/>
          </p:nvPr>
        </p:nvSpPr>
        <p:spPr/>
        <p:txBody>
          <a:bodyPr/>
          <a:lstStyle/>
          <a:p>
            <a:fld id="{92A52E57-FE25-4664-A114-610F8D55205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87D1ED-5E7D-45FE-B4E6-16CF1E82B819}" type="datetime1">
              <a:rPr lang="en-US" smtClean="0"/>
              <a:pPr/>
              <a:t>4/27/2013</a:t>
            </a:fld>
            <a:endParaRPr lang="en-US"/>
          </a:p>
        </p:txBody>
      </p:sp>
      <p:sp>
        <p:nvSpPr>
          <p:cNvPr id="5" name="Footer Placeholder 4"/>
          <p:cNvSpPr>
            <a:spLocks noGrp="1"/>
          </p:cNvSpPr>
          <p:nvPr>
            <p:ph type="ftr" sz="quarter" idx="11"/>
          </p:nvPr>
        </p:nvSpPr>
        <p:spPr/>
        <p:txBody>
          <a:bodyPr/>
          <a:lstStyle/>
          <a:p>
            <a:r>
              <a:rPr lang="en-US" smtClean="0"/>
              <a:t>OSN Fall Invitational Meeting 2012: Student Ethnobotany Experiments</a:t>
            </a:r>
            <a:endParaRPr lang="en-US"/>
          </a:p>
        </p:txBody>
      </p:sp>
      <p:sp>
        <p:nvSpPr>
          <p:cNvPr id="6" name="Slide Number Placeholder 5"/>
          <p:cNvSpPr>
            <a:spLocks noGrp="1"/>
          </p:cNvSpPr>
          <p:nvPr>
            <p:ph type="sldNum" sz="quarter" idx="12"/>
          </p:nvPr>
        </p:nvSpPr>
        <p:spPr/>
        <p:txBody>
          <a:bodyPr/>
          <a:lstStyle/>
          <a:p>
            <a:fld id="{92A52E57-FE25-4664-A114-610F8D55205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820009A-75E0-41D8-8FB8-CD67A3C72ED2}" type="datetime1">
              <a:rPr lang="en-US" smtClean="0"/>
              <a:pPr/>
              <a:t>4/27/2013</a:t>
            </a:fld>
            <a:endParaRPr lang="en-US"/>
          </a:p>
        </p:txBody>
      </p:sp>
      <p:sp>
        <p:nvSpPr>
          <p:cNvPr id="5" name="Footer Placeholder 4"/>
          <p:cNvSpPr>
            <a:spLocks noGrp="1"/>
          </p:cNvSpPr>
          <p:nvPr>
            <p:ph type="ftr" sz="quarter" idx="11"/>
          </p:nvPr>
        </p:nvSpPr>
        <p:spPr/>
        <p:txBody>
          <a:bodyPr/>
          <a:lstStyle/>
          <a:p>
            <a:r>
              <a:rPr lang="en-US" smtClean="0"/>
              <a:t>OSN Fall Invitational Meeting 2012: Student Ethnobotany Experiments</a:t>
            </a:r>
            <a:endParaRPr lang="en-US"/>
          </a:p>
        </p:txBody>
      </p:sp>
      <p:sp>
        <p:nvSpPr>
          <p:cNvPr id="6" name="Slide Number Placeholder 5"/>
          <p:cNvSpPr>
            <a:spLocks noGrp="1"/>
          </p:cNvSpPr>
          <p:nvPr>
            <p:ph type="sldNum" sz="quarter" idx="12"/>
          </p:nvPr>
        </p:nvSpPr>
        <p:spPr/>
        <p:txBody>
          <a:bodyPr/>
          <a:lstStyle/>
          <a:p>
            <a:fld id="{92A52E57-FE25-4664-A114-610F8D55205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23E7936-3DDB-45EA-B898-BB9104D101B7}" type="datetime1">
              <a:rPr lang="en-US" smtClean="0"/>
              <a:pPr/>
              <a:t>4/27/2013</a:t>
            </a:fld>
            <a:endParaRPr lang="en-US"/>
          </a:p>
        </p:txBody>
      </p:sp>
      <p:sp>
        <p:nvSpPr>
          <p:cNvPr id="6" name="Footer Placeholder 5"/>
          <p:cNvSpPr>
            <a:spLocks noGrp="1"/>
          </p:cNvSpPr>
          <p:nvPr>
            <p:ph type="ftr" sz="quarter" idx="11"/>
          </p:nvPr>
        </p:nvSpPr>
        <p:spPr/>
        <p:txBody>
          <a:bodyPr/>
          <a:lstStyle/>
          <a:p>
            <a:r>
              <a:rPr lang="en-US" smtClean="0"/>
              <a:t>OSN Fall Invitational Meeting 2012: Student Ethnobotany Experiments</a:t>
            </a:r>
            <a:endParaRPr lang="en-US"/>
          </a:p>
        </p:txBody>
      </p:sp>
      <p:sp>
        <p:nvSpPr>
          <p:cNvPr id="7" name="Slide Number Placeholder 6"/>
          <p:cNvSpPr>
            <a:spLocks noGrp="1"/>
          </p:cNvSpPr>
          <p:nvPr>
            <p:ph type="sldNum" sz="quarter" idx="12"/>
          </p:nvPr>
        </p:nvSpPr>
        <p:spPr/>
        <p:txBody>
          <a:bodyPr/>
          <a:lstStyle/>
          <a:p>
            <a:fld id="{92A52E57-FE25-4664-A114-610F8D55205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F2C02F1-706E-4A45-A473-C2DE6C774FF8}" type="datetime1">
              <a:rPr lang="en-US" smtClean="0"/>
              <a:pPr/>
              <a:t>4/27/2013</a:t>
            </a:fld>
            <a:endParaRPr lang="en-US"/>
          </a:p>
        </p:txBody>
      </p:sp>
      <p:sp>
        <p:nvSpPr>
          <p:cNvPr id="8" name="Footer Placeholder 7"/>
          <p:cNvSpPr>
            <a:spLocks noGrp="1"/>
          </p:cNvSpPr>
          <p:nvPr>
            <p:ph type="ftr" sz="quarter" idx="11"/>
          </p:nvPr>
        </p:nvSpPr>
        <p:spPr/>
        <p:txBody>
          <a:bodyPr/>
          <a:lstStyle/>
          <a:p>
            <a:r>
              <a:rPr lang="en-US" smtClean="0"/>
              <a:t>OSN Fall Invitational Meeting 2012: Student Ethnobotany Experiments</a:t>
            </a:r>
            <a:endParaRPr lang="en-US"/>
          </a:p>
        </p:txBody>
      </p:sp>
      <p:sp>
        <p:nvSpPr>
          <p:cNvPr id="9" name="Slide Number Placeholder 8"/>
          <p:cNvSpPr>
            <a:spLocks noGrp="1"/>
          </p:cNvSpPr>
          <p:nvPr>
            <p:ph type="sldNum" sz="quarter" idx="12"/>
          </p:nvPr>
        </p:nvSpPr>
        <p:spPr/>
        <p:txBody>
          <a:bodyPr/>
          <a:lstStyle/>
          <a:p>
            <a:fld id="{92A52E57-FE25-4664-A114-610F8D55205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0ADC38E-5A79-449E-B099-783E94EF86EB}" type="datetime1">
              <a:rPr lang="en-US" smtClean="0"/>
              <a:pPr/>
              <a:t>4/27/2013</a:t>
            </a:fld>
            <a:endParaRPr lang="en-US"/>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0306E8-04A7-4646-8030-67B721F82B5B}" type="datetime1">
              <a:rPr lang="en-US" smtClean="0"/>
              <a:pPr/>
              <a:t>4/27/2013</a:t>
            </a:fld>
            <a:endParaRPr lang="en-US"/>
          </a:p>
        </p:txBody>
      </p:sp>
      <p:sp>
        <p:nvSpPr>
          <p:cNvPr id="3" name="Footer Placeholder 2"/>
          <p:cNvSpPr>
            <a:spLocks noGrp="1"/>
          </p:cNvSpPr>
          <p:nvPr>
            <p:ph type="ftr" sz="quarter" idx="11"/>
          </p:nvPr>
        </p:nvSpPr>
        <p:spPr/>
        <p:txBody>
          <a:bodyPr/>
          <a:lstStyle/>
          <a:p>
            <a:r>
              <a:rPr lang="en-US" smtClean="0"/>
              <a:t>OSN Fall Invitational Meeting 2012: Student Ethnobotany Experiments</a:t>
            </a:r>
            <a:endParaRPr lang="en-US"/>
          </a:p>
        </p:txBody>
      </p:sp>
      <p:sp>
        <p:nvSpPr>
          <p:cNvPr id="4" name="Slide Number Placeholder 3"/>
          <p:cNvSpPr>
            <a:spLocks noGrp="1"/>
          </p:cNvSpPr>
          <p:nvPr>
            <p:ph type="sldNum" sz="quarter" idx="12"/>
          </p:nvPr>
        </p:nvSpPr>
        <p:spPr/>
        <p:txBody>
          <a:bodyPr/>
          <a:lstStyle/>
          <a:p>
            <a:fld id="{92A52E57-FE25-4664-A114-610F8D55205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50CF61-26B3-44E0-91C4-CCE317E55433}" type="datetime1">
              <a:rPr lang="en-US" smtClean="0"/>
              <a:pPr/>
              <a:t>4/27/2013</a:t>
            </a:fld>
            <a:endParaRPr lang="en-US"/>
          </a:p>
        </p:txBody>
      </p:sp>
      <p:sp>
        <p:nvSpPr>
          <p:cNvPr id="6" name="Footer Placeholder 5"/>
          <p:cNvSpPr>
            <a:spLocks noGrp="1"/>
          </p:cNvSpPr>
          <p:nvPr>
            <p:ph type="ftr" sz="quarter" idx="11"/>
          </p:nvPr>
        </p:nvSpPr>
        <p:spPr/>
        <p:txBody>
          <a:bodyPr/>
          <a:lstStyle/>
          <a:p>
            <a:r>
              <a:rPr lang="en-US" smtClean="0"/>
              <a:t>OSN Fall Invitational Meeting 2012: Student Ethnobotany Experiments</a:t>
            </a:r>
            <a:endParaRPr lang="en-US"/>
          </a:p>
        </p:txBody>
      </p:sp>
      <p:sp>
        <p:nvSpPr>
          <p:cNvPr id="7" name="Slide Number Placeholder 6"/>
          <p:cNvSpPr>
            <a:spLocks noGrp="1"/>
          </p:cNvSpPr>
          <p:nvPr>
            <p:ph type="sldNum" sz="quarter" idx="12"/>
          </p:nvPr>
        </p:nvSpPr>
        <p:spPr/>
        <p:txBody>
          <a:bodyPr/>
          <a:lstStyle/>
          <a:p>
            <a:fld id="{92A52E57-FE25-4664-A114-610F8D55205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FFC36D-CCD3-416E-A8D0-932FB11EB885}" type="datetime1">
              <a:rPr lang="en-US" smtClean="0"/>
              <a:pPr/>
              <a:t>4/27/2013</a:t>
            </a:fld>
            <a:endParaRPr lang="en-US"/>
          </a:p>
        </p:txBody>
      </p:sp>
      <p:sp>
        <p:nvSpPr>
          <p:cNvPr id="6" name="Footer Placeholder 5"/>
          <p:cNvSpPr>
            <a:spLocks noGrp="1"/>
          </p:cNvSpPr>
          <p:nvPr>
            <p:ph type="ftr" sz="quarter" idx="11"/>
          </p:nvPr>
        </p:nvSpPr>
        <p:spPr/>
        <p:txBody>
          <a:bodyPr/>
          <a:lstStyle/>
          <a:p>
            <a:r>
              <a:rPr lang="en-US" smtClean="0"/>
              <a:t>OSN Fall Invitational Meeting 2012: Student Ethnobotany Experiments</a:t>
            </a:r>
            <a:endParaRPr lang="en-US"/>
          </a:p>
        </p:txBody>
      </p:sp>
      <p:sp>
        <p:nvSpPr>
          <p:cNvPr id="7" name="Slide Number Placeholder 6"/>
          <p:cNvSpPr>
            <a:spLocks noGrp="1"/>
          </p:cNvSpPr>
          <p:nvPr>
            <p:ph type="sldNum" sz="quarter" idx="12"/>
          </p:nvPr>
        </p:nvSpPr>
        <p:spPr/>
        <p:txBody>
          <a:bodyPr/>
          <a:lstStyle/>
          <a:p>
            <a:fld id="{92A52E57-FE25-4664-A114-610F8D55205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D34BAB-2617-4954-B5FC-7A1D47608B01}" type="datetime1">
              <a:rPr lang="en-US" smtClean="0"/>
              <a:pPr/>
              <a:t>4/27/2013</a:t>
            </a:fld>
            <a:endParaRPr lang="en-US"/>
          </a:p>
        </p:txBody>
      </p:sp>
      <p:sp>
        <p:nvSpPr>
          <p:cNvPr id="5" name="Footer Placeholder 4"/>
          <p:cNvSpPr>
            <a:spLocks noGrp="1"/>
          </p:cNvSpPr>
          <p:nvPr>
            <p:ph type="ftr" sz="quarter" idx="11"/>
          </p:nvPr>
        </p:nvSpPr>
        <p:spPr/>
        <p:txBody>
          <a:bodyPr/>
          <a:lstStyle/>
          <a:p>
            <a:r>
              <a:rPr lang="en-US" smtClean="0"/>
              <a:t>OSN Fall Invitational Meeting 2012: Student Ethnobotany Experiments</a:t>
            </a:r>
            <a:endParaRPr lang="en-US"/>
          </a:p>
        </p:txBody>
      </p:sp>
      <p:sp>
        <p:nvSpPr>
          <p:cNvPr id="6" name="Slide Number Placeholder 5"/>
          <p:cNvSpPr>
            <a:spLocks noGrp="1"/>
          </p:cNvSpPr>
          <p:nvPr>
            <p:ph type="sldNum" sz="quarter" idx="12"/>
          </p:nvPr>
        </p:nvSpPr>
        <p:spPr/>
        <p:txBody>
          <a:bodyPr/>
          <a:lstStyle/>
          <a:p>
            <a:fld id="{92A52E57-FE25-4664-A114-610F8D55205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EE0F55-EAAE-4F08-B200-239539E2F841}" type="datetime1">
              <a:rPr lang="en-US" smtClean="0"/>
              <a:pPr/>
              <a:t>4/27/2013</a:t>
            </a:fld>
            <a:endParaRPr lang="en-US"/>
          </a:p>
        </p:txBody>
      </p:sp>
      <p:sp>
        <p:nvSpPr>
          <p:cNvPr id="5" name="Footer Placeholder 4"/>
          <p:cNvSpPr>
            <a:spLocks noGrp="1"/>
          </p:cNvSpPr>
          <p:nvPr>
            <p:ph type="ftr" sz="quarter" idx="11"/>
          </p:nvPr>
        </p:nvSpPr>
        <p:spPr/>
        <p:txBody>
          <a:bodyPr/>
          <a:lstStyle/>
          <a:p>
            <a:r>
              <a:rPr lang="en-US" smtClean="0"/>
              <a:t>OSN Fall Invitational Meeting 2012: Student Ethnobotany Experiments</a:t>
            </a:r>
            <a:endParaRPr lang="en-US"/>
          </a:p>
        </p:txBody>
      </p:sp>
      <p:sp>
        <p:nvSpPr>
          <p:cNvPr id="6" name="Slide Number Placeholder 5"/>
          <p:cNvSpPr>
            <a:spLocks noGrp="1"/>
          </p:cNvSpPr>
          <p:nvPr>
            <p:ph type="sldNum" sz="quarter" idx="12"/>
          </p:nvPr>
        </p:nvSpPr>
        <p:spPr/>
        <p:txBody>
          <a:bodyPr/>
          <a:lstStyle/>
          <a:p>
            <a:fld id="{92A52E57-FE25-4664-A114-610F8D55205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BA695D-CFCF-4DE9-B538-D16B2FF44CFF}" type="datetime1">
              <a:rPr lang="en-US" smtClean="0"/>
              <a:pPr/>
              <a:t>4/27/2013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OSN Fall Invitational Meeting 2012: Student Ethnobotany Experiments</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52E57-FE25-4664-A114-610F8D55205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4.jpe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457200" y="2130425"/>
            <a:ext cx="8382000" cy="1470025"/>
          </a:xfrm>
        </p:spPr>
        <p:txBody>
          <a:bodyPr>
            <a:normAutofit fontScale="90000"/>
          </a:bodyPr>
          <a:lstStyle/>
          <a:p>
            <a:r>
              <a:rPr lang="en-US" dirty="0" smtClean="0"/>
              <a:t>OSN Fall Invitational Conference 2012                        Kaua‘i Community College</a:t>
            </a:r>
            <a:br>
              <a:rPr lang="en-US" dirty="0" smtClean="0"/>
            </a:br>
            <a:r>
              <a:rPr lang="en-US" b="1" dirty="0" smtClean="0"/>
              <a:t>Student </a:t>
            </a:r>
            <a:r>
              <a:rPr lang="en-US" b="1" dirty="0" err="1" smtClean="0"/>
              <a:t>Ethnobotany</a:t>
            </a:r>
            <a:r>
              <a:rPr lang="en-US" b="1" dirty="0" smtClean="0"/>
              <a:t> Experiments</a:t>
            </a:r>
            <a:endParaRPr lang="en-US" b="1" dirty="0"/>
          </a:p>
        </p:txBody>
      </p:sp>
      <p:sp>
        <p:nvSpPr>
          <p:cNvPr id="4" name="Footer Placeholder 3"/>
          <p:cNvSpPr>
            <a:spLocks noGrp="1"/>
          </p:cNvSpPr>
          <p:nvPr>
            <p:ph type="ftr" sz="quarter" idx="11"/>
          </p:nvPr>
        </p:nvSpPr>
        <p:spPr>
          <a:xfrm>
            <a:off x="3124200" y="6172200"/>
            <a:ext cx="2895600" cy="549275"/>
          </a:xfrm>
        </p:spPr>
        <p:txBody>
          <a:bodyPr/>
          <a:lstStyle/>
          <a:p>
            <a:r>
              <a:rPr lang="en-US" dirty="0" smtClean="0"/>
              <a:t>Katie L. </a:t>
            </a:r>
            <a:r>
              <a:rPr lang="en-US" dirty="0" err="1" smtClean="0"/>
              <a:t>Kamelamela,Botany</a:t>
            </a:r>
            <a:r>
              <a:rPr lang="en-US" dirty="0" smtClean="0"/>
              <a:t> M.S.</a:t>
            </a:r>
          </a:p>
          <a:p>
            <a:r>
              <a:rPr lang="en-US" dirty="0" smtClean="0"/>
              <a:t>Botany </a:t>
            </a:r>
            <a:r>
              <a:rPr lang="en-US" dirty="0" err="1" smtClean="0"/>
              <a:t>Deparment</a:t>
            </a:r>
            <a:r>
              <a:rPr lang="en-US" dirty="0" smtClean="0"/>
              <a:t>, </a:t>
            </a:r>
            <a:r>
              <a:rPr lang="en-US" dirty="0" err="1" smtClean="0"/>
              <a:t>Ethnobotany</a:t>
            </a:r>
            <a:r>
              <a:rPr lang="en-US" dirty="0" smtClean="0"/>
              <a:t> Track </a:t>
            </a:r>
          </a:p>
          <a:p>
            <a:r>
              <a:rPr lang="en-US" dirty="0" smtClean="0"/>
              <a:t> </a:t>
            </a:r>
            <a:r>
              <a:rPr lang="en-US" dirty="0" err="1" smtClean="0"/>
              <a:t>Univeristy</a:t>
            </a:r>
            <a:r>
              <a:rPr lang="en-US" dirty="0" smtClean="0"/>
              <a:t> of  Hawai‘i </a:t>
            </a:r>
            <a:r>
              <a:rPr lang="en-US" dirty="0" err="1" smtClean="0"/>
              <a:t>Mānoa</a:t>
            </a:r>
            <a:endParaRPr lang="en-US" dirty="0" smtClean="0"/>
          </a:p>
        </p:txBody>
      </p:sp>
      <p:sp>
        <p:nvSpPr>
          <p:cNvPr id="5" name="Slide Number Placeholder 4"/>
          <p:cNvSpPr>
            <a:spLocks noGrp="1"/>
          </p:cNvSpPr>
          <p:nvPr>
            <p:ph type="sldNum" sz="quarter" idx="12"/>
          </p:nvPr>
        </p:nvSpPr>
        <p:spPr/>
        <p:txBody>
          <a:bodyPr/>
          <a:lstStyle/>
          <a:p>
            <a:fld id="{92A52E57-FE25-4664-A114-610F8D552059}" type="slidenum">
              <a:rPr lang="en-US" smtClean="0"/>
              <a:pPr/>
              <a:t>1</a:t>
            </a:fld>
            <a:endParaRPr lang="en-US"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86175" y="4146738"/>
            <a:ext cx="1647825" cy="1644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6422897"/>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10:15am-11:00am</a:t>
            </a:r>
          </a:p>
        </p:txBody>
      </p:sp>
      <p:sp>
        <p:nvSpPr>
          <p:cNvPr id="3" name="Content Placeholder 2"/>
          <p:cNvSpPr>
            <a:spLocks noGrp="1"/>
          </p:cNvSpPr>
          <p:nvPr>
            <p:ph idx="1"/>
          </p:nvPr>
        </p:nvSpPr>
        <p:spPr/>
        <p:txBody>
          <a:bodyPr>
            <a:normAutofit fontScale="92500" lnSpcReduction="10000"/>
          </a:bodyPr>
          <a:lstStyle/>
          <a:p>
            <a:r>
              <a:rPr lang="en-US" b="1" dirty="0" smtClean="0"/>
              <a:t>Expanse of student </a:t>
            </a:r>
            <a:r>
              <a:rPr lang="en-US" b="1" dirty="0" err="1" smtClean="0"/>
              <a:t>ethnobotany</a:t>
            </a:r>
            <a:r>
              <a:rPr lang="en-US" b="1" dirty="0" smtClean="0"/>
              <a:t> experiments</a:t>
            </a:r>
          </a:p>
          <a:p>
            <a:pPr marL="0" indent="0">
              <a:buNone/>
            </a:pPr>
            <a:endParaRPr lang="en-US" dirty="0" smtClean="0"/>
          </a:p>
          <a:p>
            <a:r>
              <a:rPr lang="en-US" b="1" dirty="0" smtClean="0"/>
              <a:t>Value of Individual experiments</a:t>
            </a:r>
          </a:p>
          <a:p>
            <a:pPr lvl="1"/>
            <a:r>
              <a:rPr lang="en-US" dirty="0" smtClean="0"/>
              <a:t>Hands-on activity</a:t>
            </a:r>
          </a:p>
          <a:p>
            <a:pPr marL="457200" lvl="1" indent="0">
              <a:buNone/>
            </a:pPr>
            <a:endParaRPr lang="en-US" dirty="0" smtClean="0"/>
          </a:p>
          <a:p>
            <a:r>
              <a:rPr lang="en-US" b="1" dirty="0" smtClean="0"/>
              <a:t>Value of Group experiments</a:t>
            </a:r>
          </a:p>
          <a:p>
            <a:pPr lvl="1"/>
            <a:r>
              <a:rPr lang="en-US" dirty="0" smtClean="0"/>
              <a:t>Hands-on </a:t>
            </a:r>
            <a:r>
              <a:rPr lang="en-US" dirty="0"/>
              <a:t>activity</a:t>
            </a:r>
          </a:p>
          <a:p>
            <a:pPr marL="0" indent="0">
              <a:buNone/>
            </a:pPr>
            <a:endParaRPr lang="en-US" dirty="0" smtClean="0"/>
          </a:p>
          <a:p>
            <a:r>
              <a:rPr lang="en-US" b="1" dirty="0" smtClean="0"/>
              <a:t>Group discussion</a:t>
            </a:r>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2</a:t>
            </a:fld>
            <a:endParaRPr lang="en-US"/>
          </a:p>
        </p:txBody>
      </p:sp>
    </p:spTree>
    <p:extLst>
      <p:ext uri="{BB962C8B-B14F-4D97-AF65-F5344CB8AC3E}">
        <p14:creationId xmlns:p14="http://schemas.microsoft.com/office/powerpoint/2010/main" val="225827689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There can always be more time with    all experiments</a:t>
            </a:r>
            <a:endParaRPr lang="en-US" b="1" dirty="0"/>
          </a:p>
        </p:txBody>
      </p:sp>
      <p:sp>
        <p:nvSpPr>
          <p:cNvPr id="3" name="Content Placeholder 2"/>
          <p:cNvSpPr>
            <a:spLocks noGrp="1"/>
          </p:cNvSpPr>
          <p:nvPr>
            <p:ph idx="1"/>
          </p:nvPr>
        </p:nvSpPr>
        <p:spPr>
          <a:xfrm>
            <a:off x="457200" y="2971800"/>
            <a:ext cx="8229600" cy="3154363"/>
          </a:xfrm>
        </p:spPr>
        <p:txBody>
          <a:bodyPr/>
          <a:lstStyle/>
          <a:p>
            <a:pPr marL="0" indent="0" algn="ctr">
              <a:buNone/>
            </a:pPr>
            <a:r>
              <a:rPr lang="en-US" dirty="0" smtClean="0"/>
              <a:t>Make the </a:t>
            </a:r>
            <a:r>
              <a:rPr lang="en-US" b="1" dirty="0" smtClean="0"/>
              <a:t>most</a:t>
            </a:r>
            <a:r>
              <a:rPr lang="en-US" dirty="0" smtClean="0"/>
              <a:t> of the time </a:t>
            </a:r>
          </a:p>
          <a:p>
            <a:pPr marL="0" indent="0" algn="ctr">
              <a:buNone/>
            </a:pPr>
            <a:r>
              <a:rPr lang="en-US" dirty="0" smtClean="0"/>
              <a:t>that you have with students</a:t>
            </a:r>
            <a:endParaRPr lang="en-US" dirty="0"/>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3</a:t>
            </a:fld>
            <a:endParaRPr lang="en-US"/>
          </a:p>
        </p:txBody>
      </p:sp>
    </p:spTree>
    <p:extLst>
      <p:ext uri="{BB962C8B-B14F-4D97-AF65-F5344CB8AC3E}">
        <p14:creationId xmlns:p14="http://schemas.microsoft.com/office/powerpoint/2010/main" val="257778514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Supplies</a:t>
            </a:r>
            <a:endParaRPr lang="en-US" dirty="0"/>
          </a:p>
        </p:txBody>
      </p:sp>
      <p:sp>
        <p:nvSpPr>
          <p:cNvPr id="3" name="Content Placeholder 2"/>
          <p:cNvSpPr>
            <a:spLocks noGrp="1"/>
          </p:cNvSpPr>
          <p:nvPr>
            <p:ph idx="1"/>
          </p:nvPr>
        </p:nvSpPr>
        <p:spPr/>
        <p:txBody>
          <a:bodyPr/>
          <a:lstStyle/>
          <a:p>
            <a:r>
              <a:rPr lang="en-US" dirty="0" smtClean="0"/>
              <a:t>Paper</a:t>
            </a:r>
          </a:p>
          <a:p>
            <a:r>
              <a:rPr lang="en-US" dirty="0" smtClean="0"/>
              <a:t>Pen</a:t>
            </a:r>
            <a:endParaRPr lang="en-US" dirty="0"/>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4</a:t>
            </a:fld>
            <a:endParaRPr lang="en-US"/>
          </a:p>
        </p:txBody>
      </p:sp>
    </p:spTree>
    <p:extLst>
      <p:ext uri="{BB962C8B-B14F-4D97-AF65-F5344CB8AC3E}">
        <p14:creationId xmlns:p14="http://schemas.microsoft.com/office/powerpoint/2010/main" val="1687607417"/>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u="sng" dirty="0" smtClean="0"/>
              <a:t>Expanse of                                              Student </a:t>
            </a:r>
            <a:r>
              <a:rPr lang="en-US" u="sng" dirty="0" err="1" smtClean="0"/>
              <a:t>Ethnobotany</a:t>
            </a:r>
            <a:r>
              <a:rPr lang="en-US" u="sng" dirty="0" smtClean="0"/>
              <a:t> Experiments</a:t>
            </a:r>
            <a:endParaRPr lang="en-US" u="sng" dirty="0"/>
          </a:p>
        </p:txBody>
      </p:sp>
      <p:sp>
        <p:nvSpPr>
          <p:cNvPr id="3" name="Content Placeholder 2"/>
          <p:cNvSpPr>
            <a:spLocks noGrp="1"/>
          </p:cNvSpPr>
          <p:nvPr>
            <p:ph idx="1"/>
          </p:nvPr>
        </p:nvSpPr>
        <p:spPr/>
        <p:txBody>
          <a:bodyPr/>
          <a:lstStyle/>
          <a:p>
            <a:pPr marL="0" indent="0" algn="ctr">
              <a:buNone/>
            </a:pPr>
            <a:endParaRPr lang="en-US" dirty="0"/>
          </a:p>
          <a:p>
            <a:pPr marL="0" indent="0" algn="ctr">
              <a:buNone/>
            </a:pPr>
            <a:r>
              <a:rPr lang="en-US" b="1" dirty="0" smtClean="0"/>
              <a:t>LIMITLESS</a:t>
            </a:r>
          </a:p>
          <a:p>
            <a:pPr marL="0" indent="0" algn="ctr">
              <a:buNone/>
            </a:pPr>
            <a:endParaRPr lang="en-US" dirty="0"/>
          </a:p>
          <a:p>
            <a:pPr marL="0" indent="0" algn="ctr">
              <a:buNone/>
            </a:pPr>
            <a:r>
              <a:rPr lang="en-US" b="1" dirty="0" smtClean="0"/>
              <a:t>Utilize</a:t>
            </a:r>
            <a:r>
              <a:rPr lang="en-US" dirty="0" smtClean="0"/>
              <a:t> </a:t>
            </a:r>
            <a:r>
              <a:rPr lang="en-US" dirty="0" err="1" smtClean="0"/>
              <a:t>ethnobotanical</a:t>
            </a:r>
            <a:r>
              <a:rPr lang="en-US" dirty="0" smtClean="0"/>
              <a:t> methodology</a:t>
            </a:r>
          </a:p>
          <a:p>
            <a:pPr marL="0" indent="0" algn="ctr">
              <a:buNone/>
            </a:pPr>
            <a:r>
              <a:rPr lang="en-US" b="1" dirty="0"/>
              <a:t>Utilize</a:t>
            </a:r>
            <a:r>
              <a:rPr lang="en-US" dirty="0"/>
              <a:t> </a:t>
            </a:r>
            <a:r>
              <a:rPr lang="en-US" dirty="0" smtClean="0"/>
              <a:t>personal, local </a:t>
            </a:r>
            <a:r>
              <a:rPr lang="en-US" dirty="0"/>
              <a:t>knowledge</a:t>
            </a:r>
          </a:p>
          <a:p>
            <a:pPr marL="0" indent="0" algn="ctr">
              <a:buNone/>
            </a:pPr>
            <a:r>
              <a:rPr lang="en-US" b="1" dirty="0" smtClean="0"/>
              <a:t>Utilize</a:t>
            </a:r>
            <a:r>
              <a:rPr lang="en-US" dirty="0" smtClean="0"/>
              <a:t> the entire room</a:t>
            </a:r>
          </a:p>
          <a:p>
            <a:pPr marL="0" indent="0" algn="ctr">
              <a:buNone/>
            </a:pPr>
            <a:r>
              <a:rPr lang="en-US" b="1" dirty="0" smtClean="0"/>
              <a:t>Utilize</a:t>
            </a:r>
            <a:r>
              <a:rPr lang="en-US" dirty="0" smtClean="0"/>
              <a:t> outdoors</a:t>
            </a:r>
          </a:p>
          <a:p>
            <a:pPr marL="0" indent="0" algn="ctr">
              <a:buNone/>
            </a:pPr>
            <a:endParaRPr lang="en-US" dirty="0"/>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5</a:t>
            </a:fld>
            <a:endParaRPr lang="en-US"/>
          </a:p>
        </p:txBody>
      </p:sp>
    </p:spTree>
    <p:extLst>
      <p:ext uri="{BB962C8B-B14F-4D97-AF65-F5344CB8AC3E}">
        <p14:creationId xmlns:p14="http://schemas.microsoft.com/office/powerpoint/2010/main" val="333131071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Individual experiment</a:t>
            </a:r>
            <a:endParaRPr lang="en-US" u="sng" dirty="0"/>
          </a:p>
        </p:txBody>
      </p:sp>
      <p:sp>
        <p:nvSpPr>
          <p:cNvPr id="3" name="Content Placeholder 2"/>
          <p:cNvSpPr>
            <a:spLocks noGrp="1"/>
          </p:cNvSpPr>
          <p:nvPr>
            <p:ph idx="1"/>
          </p:nvPr>
        </p:nvSpPr>
        <p:spPr/>
        <p:txBody>
          <a:bodyPr>
            <a:normAutofit/>
          </a:bodyPr>
          <a:lstStyle/>
          <a:p>
            <a:r>
              <a:rPr lang="en-US" dirty="0" smtClean="0"/>
              <a:t>Pen, paper</a:t>
            </a:r>
          </a:p>
          <a:p>
            <a:endParaRPr lang="en-US" dirty="0"/>
          </a:p>
          <a:p>
            <a:r>
              <a:rPr lang="en-US" b="1" dirty="0" smtClean="0"/>
              <a:t>People still depend of plants for survival.</a:t>
            </a:r>
          </a:p>
          <a:p>
            <a:pPr>
              <a:buNone/>
            </a:pPr>
            <a:r>
              <a:rPr lang="en-US" dirty="0" smtClean="0"/>
              <a:t>	(Prance et al., 2007)</a:t>
            </a:r>
            <a:endParaRPr lang="en-US" b="1" dirty="0" smtClean="0"/>
          </a:p>
          <a:p>
            <a:pPr marL="0" indent="0">
              <a:buNone/>
            </a:pPr>
            <a:endParaRPr lang="en-US" dirty="0" smtClean="0"/>
          </a:p>
          <a:p>
            <a:r>
              <a:rPr lang="en-US" b="1" dirty="0" smtClean="0"/>
              <a:t>Record on paper a plant you identify with.</a:t>
            </a:r>
            <a:endParaRPr lang="en-US" dirty="0"/>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6</a:t>
            </a:fld>
            <a:endParaRPr lang="en-US"/>
          </a:p>
        </p:txBody>
      </p:sp>
    </p:spTree>
    <p:extLst>
      <p:ext uri="{BB962C8B-B14F-4D97-AF65-F5344CB8AC3E}">
        <p14:creationId xmlns:p14="http://schemas.microsoft.com/office/powerpoint/2010/main" val="393330837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t>Record on paper a </a:t>
            </a:r>
            <a:r>
              <a:rPr lang="en-US" sz="3600" b="1" dirty="0"/>
              <a:t>plant you identify with</a:t>
            </a:r>
            <a:r>
              <a:rPr lang="en-US" sz="3600" b="1" dirty="0" smtClean="0"/>
              <a:t>:</a:t>
            </a:r>
            <a:endParaRPr lang="en-US" sz="3600" dirty="0"/>
          </a:p>
        </p:txBody>
      </p:sp>
      <p:sp>
        <p:nvSpPr>
          <p:cNvPr id="3" name="Content Placeholder 2"/>
          <p:cNvSpPr>
            <a:spLocks noGrp="1"/>
          </p:cNvSpPr>
          <p:nvPr>
            <p:ph idx="1"/>
          </p:nvPr>
        </p:nvSpPr>
        <p:spPr/>
        <p:txBody>
          <a:bodyPr/>
          <a:lstStyle/>
          <a:p>
            <a:pPr lvl="1">
              <a:buFont typeface="Arial" pitchFamily="34" charset="0"/>
              <a:buChar char="•"/>
            </a:pPr>
            <a:r>
              <a:rPr lang="en-US" dirty="0" smtClean="0"/>
              <a:t>What </a:t>
            </a:r>
            <a:r>
              <a:rPr lang="en-US" dirty="0"/>
              <a:t>is the </a:t>
            </a:r>
            <a:r>
              <a:rPr lang="en-US" b="1" dirty="0"/>
              <a:t>name of the plant</a:t>
            </a:r>
            <a:r>
              <a:rPr lang="en-US" dirty="0" smtClean="0"/>
              <a:t>.</a:t>
            </a:r>
          </a:p>
          <a:p>
            <a:pPr lvl="2"/>
            <a:r>
              <a:rPr lang="en-US" dirty="0" smtClean="0"/>
              <a:t>Common/local/native, scientific name</a:t>
            </a:r>
            <a:endParaRPr lang="en-US" dirty="0"/>
          </a:p>
          <a:p>
            <a:pPr lvl="1">
              <a:buFont typeface="Arial" pitchFamily="34" charset="0"/>
              <a:buChar char="•"/>
            </a:pPr>
            <a:r>
              <a:rPr lang="en-US" b="1" dirty="0"/>
              <a:t>What</a:t>
            </a:r>
            <a:r>
              <a:rPr lang="en-US" dirty="0"/>
              <a:t> is important about this plant</a:t>
            </a:r>
            <a:r>
              <a:rPr lang="en-US" dirty="0" smtClean="0"/>
              <a:t>.</a:t>
            </a:r>
            <a:endParaRPr lang="en-US" dirty="0"/>
          </a:p>
          <a:p>
            <a:pPr lvl="1">
              <a:buFont typeface="Arial" pitchFamily="34" charset="0"/>
              <a:buChar char="•"/>
            </a:pPr>
            <a:r>
              <a:rPr lang="en-US" b="1" dirty="0"/>
              <a:t>Why</a:t>
            </a:r>
            <a:r>
              <a:rPr lang="en-US" dirty="0"/>
              <a:t> is this plant </a:t>
            </a:r>
            <a:r>
              <a:rPr lang="en-US" dirty="0" smtClean="0"/>
              <a:t>important.</a:t>
            </a:r>
            <a:endParaRPr lang="en-US" dirty="0"/>
          </a:p>
          <a:p>
            <a:pPr lvl="1">
              <a:buFont typeface="Arial" pitchFamily="34" charset="0"/>
              <a:buChar char="•"/>
            </a:pPr>
            <a:r>
              <a:rPr lang="en-US" b="1" dirty="0"/>
              <a:t>Why</a:t>
            </a:r>
            <a:r>
              <a:rPr lang="en-US" dirty="0"/>
              <a:t> do you </a:t>
            </a:r>
            <a:r>
              <a:rPr lang="en-US" b="1" dirty="0"/>
              <a:t>identify</a:t>
            </a:r>
            <a:r>
              <a:rPr lang="en-US" dirty="0"/>
              <a:t> with this plant</a:t>
            </a:r>
            <a:r>
              <a:rPr lang="en-US" dirty="0" smtClean="0"/>
              <a:t>.</a:t>
            </a:r>
          </a:p>
          <a:p>
            <a:pPr marL="457200" lvl="1" indent="0">
              <a:buNone/>
            </a:pPr>
            <a:endParaRPr lang="en-US" dirty="0" smtClean="0"/>
          </a:p>
          <a:p>
            <a:pPr marL="457200" lvl="1" indent="0">
              <a:buNone/>
            </a:pPr>
            <a:endParaRPr lang="en-US" dirty="0"/>
          </a:p>
          <a:p>
            <a:endParaRPr lang="en-US" dirty="0"/>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7</a:t>
            </a:fld>
            <a:endParaRPr lang="en-US"/>
          </a:p>
        </p:txBody>
      </p:sp>
    </p:spTree>
    <p:extLst>
      <p:ext uri="{BB962C8B-B14F-4D97-AF65-F5344CB8AC3E}">
        <p14:creationId xmlns:p14="http://schemas.microsoft.com/office/powerpoint/2010/main" val="384471803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Hold that thought…please </a:t>
            </a:r>
            <a:r>
              <a:rPr lang="en-US" dirty="0" smtClean="0">
                <a:sym typeface="Wingdings" pitchFamily="2" charset="2"/>
              </a:rPr>
              <a:t></a:t>
            </a:r>
            <a:endParaRPr lang="en-US" dirty="0"/>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8</a:t>
            </a:fld>
            <a:endParaRPr lang="en-US"/>
          </a:p>
        </p:txBody>
      </p:sp>
    </p:spTree>
    <p:extLst>
      <p:ext uri="{BB962C8B-B14F-4D97-AF65-F5344CB8AC3E}">
        <p14:creationId xmlns:p14="http://schemas.microsoft.com/office/powerpoint/2010/main" val="845921945"/>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Group experiment</a:t>
            </a:r>
            <a:endParaRPr lang="en-US" b="1" dirty="0"/>
          </a:p>
        </p:txBody>
      </p:sp>
      <p:sp>
        <p:nvSpPr>
          <p:cNvPr id="3" name="Content Placeholder 2"/>
          <p:cNvSpPr>
            <a:spLocks noGrp="1"/>
          </p:cNvSpPr>
          <p:nvPr>
            <p:ph idx="1"/>
          </p:nvPr>
        </p:nvSpPr>
        <p:spPr/>
        <p:txBody>
          <a:bodyPr/>
          <a:lstStyle/>
          <a:p>
            <a:r>
              <a:rPr lang="en-US" dirty="0" smtClean="0"/>
              <a:t>Pen, group, packet</a:t>
            </a:r>
            <a:endParaRPr lang="en-US" dirty="0"/>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9</a:t>
            </a:fld>
            <a:endParaRPr lang="en-US"/>
          </a:p>
        </p:txBody>
      </p:sp>
    </p:spTree>
    <p:extLst>
      <p:ext uri="{BB962C8B-B14F-4D97-AF65-F5344CB8AC3E}">
        <p14:creationId xmlns:p14="http://schemas.microsoft.com/office/powerpoint/2010/main" val="2953680545"/>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Group experiment</a:t>
            </a:r>
            <a:endParaRPr lang="en-US" dirty="0"/>
          </a:p>
        </p:txBody>
      </p:sp>
      <p:sp>
        <p:nvSpPr>
          <p:cNvPr id="4" name="Subtitle 3"/>
          <p:cNvSpPr>
            <a:spLocks noGrp="1"/>
          </p:cNvSpPr>
          <p:nvPr>
            <p:ph type="subTitle" idx="1"/>
          </p:nvPr>
        </p:nvSpPr>
        <p:spPr/>
        <p:txBody>
          <a:bodyPr>
            <a:normAutofit fontScale="92500"/>
          </a:bodyPr>
          <a:lstStyle/>
          <a:p>
            <a:r>
              <a:rPr lang="en-US" dirty="0"/>
              <a:t>BOT105: Plants as Symbols of Religion, Power and </a:t>
            </a:r>
            <a:r>
              <a:rPr lang="en-US" dirty="0" smtClean="0"/>
              <a:t>Economics</a:t>
            </a:r>
          </a:p>
          <a:p>
            <a:r>
              <a:rPr lang="en-US" dirty="0" smtClean="0"/>
              <a:t>(</a:t>
            </a:r>
            <a:r>
              <a:rPr lang="en-US" dirty="0" err="1" smtClean="0"/>
              <a:t>adpated</a:t>
            </a:r>
            <a:r>
              <a:rPr lang="en-US" dirty="0" smtClean="0"/>
              <a:t> from UHM Fall BOT:1052011)</a:t>
            </a:r>
            <a:endParaRPr lang="en-US" dirty="0"/>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Task</a:t>
            </a:r>
            <a:r>
              <a:rPr lang="en-US" dirty="0" smtClean="0"/>
              <a:t>: Break into Groups 3-5</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smtClean="0"/>
              <a:t>Time allotment: </a:t>
            </a:r>
            <a:r>
              <a:rPr lang="en-US" b="1" u="sng" dirty="0" smtClean="0"/>
              <a:t>1 minute</a:t>
            </a:r>
          </a:p>
          <a:p>
            <a:pPr marL="0" indent="0">
              <a:buNone/>
            </a:pPr>
            <a:endParaRPr lang="en-US" b="1" dirty="0" smtClean="0"/>
          </a:p>
          <a:p>
            <a:pPr marL="0" indent="0">
              <a:buNone/>
            </a:pPr>
            <a:r>
              <a:rPr lang="en-US" dirty="0" smtClean="0"/>
              <a:t>Symbols of                                                                 </a:t>
            </a:r>
            <a:r>
              <a:rPr lang="en-US" b="1" dirty="0" smtClean="0"/>
              <a:t>Religion, Power and Economics </a:t>
            </a:r>
          </a:p>
          <a:p>
            <a:pPr marL="0" indent="0">
              <a:buNone/>
            </a:pPr>
            <a:r>
              <a:rPr lang="en-US" dirty="0" smtClean="0"/>
              <a:t>will come from references of:</a:t>
            </a:r>
          </a:p>
          <a:p>
            <a:pPr marL="0" indent="0">
              <a:buNone/>
            </a:pPr>
            <a:endParaRPr lang="en-US" dirty="0" smtClean="0"/>
          </a:p>
          <a:p>
            <a:r>
              <a:rPr lang="en-US" dirty="0" smtClean="0"/>
              <a:t>Local significance</a:t>
            </a:r>
          </a:p>
          <a:p>
            <a:r>
              <a:rPr lang="en-US" dirty="0" smtClean="0"/>
              <a:t>National significance</a:t>
            </a:r>
          </a:p>
          <a:p>
            <a:r>
              <a:rPr lang="en-US" dirty="0" smtClean="0"/>
              <a:t>International significance</a:t>
            </a:r>
            <a:endParaRPr lang="en-US" dirty="0"/>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11</a:t>
            </a:fld>
            <a:endParaRPr lang="en-US"/>
          </a:p>
        </p:txBody>
      </p:sp>
    </p:spTree>
    <p:extLst>
      <p:ext uri="{BB962C8B-B14F-4D97-AF65-F5344CB8AC3E}">
        <p14:creationId xmlns:p14="http://schemas.microsoft.com/office/powerpoint/2010/main" val="135715151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Group Task</a:t>
            </a:r>
            <a:endParaRPr lang="en-US" dirty="0"/>
          </a:p>
        </p:txBody>
      </p:sp>
      <p:sp>
        <p:nvSpPr>
          <p:cNvPr id="3" name="Content Placeholder 2"/>
          <p:cNvSpPr>
            <a:spLocks noGrp="1"/>
          </p:cNvSpPr>
          <p:nvPr>
            <p:ph idx="1"/>
          </p:nvPr>
        </p:nvSpPr>
        <p:spPr/>
        <p:txBody>
          <a:bodyPr>
            <a:normAutofit fontScale="70000" lnSpcReduction="20000"/>
          </a:bodyPr>
          <a:lstStyle/>
          <a:p>
            <a:pPr marL="0" indent="0">
              <a:buNone/>
            </a:pPr>
            <a:r>
              <a:rPr lang="en-US" b="1" dirty="0" smtClean="0"/>
              <a:t>2 minutes</a:t>
            </a:r>
          </a:p>
          <a:p>
            <a:pPr marL="514350" indent="-514350">
              <a:buAutoNum type="arabicPeriod"/>
            </a:pPr>
            <a:r>
              <a:rPr lang="en-US" dirty="0" smtClean="0"/>
              <a:t>Introduce your name.</a:t>
            </a:r>
          </a:p>
          <a:p>
            <a:pPr marL="514350" indent="-514350">
              <a:buAutoNum type="arabicPeriod"/>
            </a:pPr>
            <a:r>
              <a:rPr lang="en-US" dirty="0" smtClean="0"/>
              <a:t>Introduce where your are from.</a:t>
            </a:r>
          </a:p>
          <a:p>
            <a:pPr marL="514350" indent="-514350">
              <a:buAutoNum type="arabicPeriod"/>
            </a:pPr>
            <a:r>
              <a:rPr lang="en-US" dirty="0" smtClean="0"/>
              <a:t>Introduce your plant, why do you identify with this plant.</a:t>
            </a:r>
          </a:p>
          <a:p>
            <a:pPr marL="514350" indent="-514350">
              <a:buAutoNum type="arabicPeriod"/>
            </a:pPr>
            <a:endParaRPr lang="en-US" dirty="0"/>
          </a:p>
          <a:p>
            <a:pPr marL="0" indent="0">
              <a:buNone/>
            </a:pPr>
            <a:r>
              <a:rPr lang="en-US" b="1" dirty="0" smtClean="0"/>
              <a:t>5 minutes (20 seconds per symbol, 12 symbol)</a:t>
            </a:r>
          </a:p>
          <a:p>
            <a:pPr marL="514350" indent="-514350">
              <a:buAutoNum type="arabicPeriod"/>
            </a:pPr>
            <a:r>
              <a:rPr lang="en-US" dirty="0"/>
              <a:t>Identify the Plant.</a:t>
            </a:r>
          </a:p>
          <a:p>
            <a:pPr marL="514350" indent="-514350">
              <a:buAutoNum type="arabicPeriod"/>
            </a:pPr>
            <a:r>
              <a:rPr lang="en-US" dirty="0"/>
              <a:t>Identify the Significance </a:t>
            </a:r>
            <a:r>
              <a:rPr lang="en-US" dirty="0" smtClean="0"/>
              <a:t>to religion</a:t>
            </a:r>
            <a:r>
              <a:rPr lang="en-US" dirty="0"/>
              <a:t>, power, economics.</a:t>
            </a:r>
          </a:p>
          <a:p>
            <a:pPr marL="514350" indent="-514350">
              <a:buAutoNum type="arabicPeriod"/>
            </a:pPr>
            <a:r>
              <a:rPr lang="en-US" dirty="0"/>
              <a:t>Identify the target Audience.</a:t>
            </a:r>
          </a:p>
          <a:p>
            <a:pPr marL="0" indent="0">
              <a:buNone/>
            </a:pPr>
            <a:endParaRPr lang="en-US" b="1" dirty="0" smtClean="0"/>
          </a:p>
          <a:p>
            <a:pPr marL="0" indent="0">
              <a:buNone/>
            </a:pPr>
            <a:r>
              <a:rPr lang="en-US" b="1" dirty="0" smtClean="0"/>
              <a:t>2 minutes </a:t>
            </a:r>
          </a:p>
          <a:p>
            <a:pPr marL="0" indent="0">
              <a:buNone/>
            </a:pPr>
            <a:r>
              <a:rPr lang="en-US" dirty="0" smtClean="0"/>
              <a:t>1.   As a group discuss the meaning of each slide in the packet as related to religion, power, economics.</a:t>
            </a:r>
          </a:p>
          <a:p>
            <a:pPr marL="0" indent="0">
              <a:buNone/>
            </a:pPr>
            <a:endParaRPr lang="en-US" dirty="0"/>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12</a:t>
            </a:fld>
            <a:endParaRPr lang="en-US"/>
          </a:p>
        </p:txBody>
      </p:sp>
    </p:spTree>
    <p:extLst>
      <p:ext uri="{BB962C8B-B14F-4D97-AF65-F5344CB8AC3E}">
        <p14:creationId xmlns:p14="http://schemas.microsoft.com/office/powerpoint/2010/main" val="123327581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500"/>
                                        <p:tgtEl>
                                          <p:spTgt spid="3">
                                            <p:txEl>
                                              <p:pRg st="10" end="1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11" end="11"/>
                                            </p:txEl>
                                          </p:spTgt>
                                        </p:tgtEl>
                                        <p:attrNameLst>
                                          <p:attrName>style.visibility</p:attrName>
                                        </p:attrNameLst>
                                      </p:cBhvr>
                                      <p:to>
                                        <p:strVal val="visible"/>
                                      </p:to>
                                    </p:set>
                                    <p:animEffect transition="in" filter="fade">
                                      <p:cBhvr>
                                        <p:cTn id="52"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normAutofit fontScale="90000"/>
          </a:bodyPr>
          <a:lstStyle/>
          <a:p>
            <a:r>
              <a:rPr lang="en-US" dirty="0"/>
              <a:t>BOT105: Plants as Symbols of Religion, Power and Economics</a:t>
            </a:r>
            <a:br>
              <a:rPr lang="en-US" dirty="0"/>
            </a:br>
            <a:endParaRPr lang="en-US" dirty="0"/>
          </a:p>
        </p:txBody>
      </p:sp>
      <p:sp>
        <p:nvSpPr>
          <p:cNvPr id="7" name="Subtitle 6"/>
          <p:cNvSpPr>
            <a:spLocks noGrp="1"/>
          </p:cNvSpPr>
          <p:nvPr>
            <p:ph type="subTitle" idx="1"/>
          </p:nvPr>
        </p:nvSpPr>
        <p:spPr/>
        <p:txBody>
          <a:bodyPr/>
          <a:lstStyle/>
          <a:p>
            <a:r>
              <a:rPr lang="en-US" dirty="0" smtClean="0"/>
              <a:t>Adapted from UH-</a:t>
            </a:r>
            <a:r>
              <a:rPr lang="en-US" dirty="0" err="1" smtClean="0"/>
              <a:t>Manoa</a:t>
            </a:r>
            <a:r>
              <a:rPr lang="en-US" dirty="0" smtClean="0"/>
              <a:t> </a:t>
            </a:r>
          </a:p>
          <a:p>
            <a:r>
              <a:rPr lang="en-US" dirty="0" smtClean="0"/>
              <a:t>BOT105: Introduction to </a:t>
            </a:r>
            <a:r>
              <a:rPr lang="en-US" dirty="0" err="1" smtClean="0"/>
              <a:t>Ethnobotany</a:t>
            </a:r>
            <a:endParaRPr lang="en-US" dirty="0"/>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13</a:t>
            </a:fld>
            <a:endParaRPr lang="en-US"/>
          </a:p>
        </p:txBody>
      </p:sp>
    </p:spTree>
    <p:extLst>
      <p:ext uri="{BB962C8B-B14F-4D97-AF65-F5344CB8AC3E}">
        <p14:creationId xmlns:p14="http://schemas.microsoft.com/office/powerpoint/2010/main" val="2616054523"/>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www.tokeofthetown.com/2010/02/09/HMM-Logo-LG.jpg"/>
          <p:cNvPicPr/>
          <p:nvPr/>
        </p:nvPicPr>
        <p:blipFill>
          <a:blip r:embed="rId2" cstate="print"/>
          <a:srcRect t="9478" b="19236"/>
          <a:stretch>
            <a:fillRect/>
          </a:stretch>
        </p:blipFill>
        <p:spPr bwMode="auto">
          <a:xfrm>
            <a:off x="1203023" y="533400"/>
            <a:ext cx="6188377" cy="5410200"/>
          </a:xfrm>
          <a:prstGeom prst="rect">
            <a:avLst/>
          </a:prstGeom>
          <a:noFill/>
          <a:ln w="9525">
            <a:noFill/>
            <a:miter lim="800000"/>
            <a:headEnd/>
            <a:tailEnd/>
          </a:ln>
        </p:spPr>
      </p:pic>
      <p:sp>
        <p:nvSpPr>
          <p:cNvPr id="3" name="Footer Placeholder 2"/>
          <p:cNvSpPr>
            <a:spLocks noGrp="1"/>
          </p:cNvSpPr>
          <p:nvPr>
            <p:ph type="ftr" sz="quarter" idx="11"/>
          </p:nvPr>
        </p:nvSpPr>
        <p:spPr/>
        <p:txBody>
          <a:bodyPr/>
          <a:lstStyle/>
          <a:p>
            <a:r>
              <a:rPr lang="en-US" smtClean="0"/>
              <a:t>OSN Fall Invitational Meeting 2012: Student Ethnobotany Experiments</a:t>
            </a:r>
            <a:endParaRPr lang="en-US"/>
          </a:p>
        </p:txBody>
      </p:sp>
      <p:sp>
        <p:nvSpPr>
          <p:cNvPr id="4" name="Slide Number Placeholder 3"/>
          <p:cNvSpPr>
            <a:spLocks noGrp="1"/>
          </p:cNvSpPr>
          <p:nvPr>
            <p:ph type="sldNum" sz="quarter" idx="12"/>
          </p:nvPr>
        </p:nvSpPr>
        <p:spPr/>
        <p:txBody>
          <a:bodyPr/>
          <a:lstStyle/>
          <a:p>
            <a:fld id="{92A52E57-FE25-4664-A114-610F8D552059}" type="slidenum">
              <a:rPr lang="en-US" smtClean="0"/>
              <a:pPr/>
              <a:t>14</a:t>
            </a:fld>
            <a:endParaRPr lang="en-US"/>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2.bp.blogspot.com/_de2EDUdr6RY/TQhvA7eTqlI/AAAAAAAAAEM/s6_rCOmSyoU/s1600/1194986592260465101christmas_tree_mo_01.svg.med.png"/>
          <p:cNvPicPr>
            <a:picLocks noChangeAspect="1" noChangeArrowheads="1"/>
          </p:cNvPicPr>
          <p:nvPr/>
        </p:nvPicPr>
        <p:blipFill>
          <a:blip r:embed="rId2" cstate="print"/>
          <a:srcRect/>
          <a:stretch>
            <a:fillRect/>
          </a:stretch>
        </p:blipFill>
        <p:spPr bwMode="auto">
          <a:xfrm>
            <a:off x="1752600" y="457200"/>
            <a:ext cx="5486400" cy="5486400"/>
          </a:xfrm>
          <a:prstGeom prst="rect">
            <a:avLst/>
          </a:prstGeom>
          <a:noFill/>
        </p:spPr>
      </p:pic>
      <p:sp>
        <p:nvSpPr>
          <p:cNvPr id="2" name="Footer Placeholder 1"/>
          <p:cNvSpPr>
            <a:spLocks noGrp="1"/>
          </p:cNvSpPr>
          <p:nvPr>
            <p:ph type="ftr" sz="quarter" idx="11"/>
          </p:nvPr>
        </p:nvSpPr>
        <p:spPr/>
        <p:txBody>
          <a:bodyPr/>
          <a:lstStyle/>
          <a:p>
            <a:r>
              <a:rPr lang="en-US" smtClean="0"/>
              <a:t>OSN Fall Invitational Meeting 2012: Student Ethnobotany Experiments</a:t>
            </a:r>
            <a:endParaRPr lang="en-US"/>
          </a:p>
        </p:txBody>
      </p:sp>
      <p:sp>
        <p:nvSpPr>
          <p:cNvPr id="3" name="Slide Number Placeholder 2"/>
          <p:cNvSpPr>
            <a:spLocks noGrp="1"/>
          </p:cNvSpPr>
          <p:nvPr>
            <p:ph type="sldNum" sz="quarter" idx="12"/>
          </p:nvPr>
        </p:nvSpPr>
        <p:spPr/>
        <p:txBody>
          <a:bodyPr/>
          <a:lstStyle/>
          <a:p>
            <a:fld id="{92A52E57-FE25-4664-A114-610F8D552059}" type="slidenum">
              <a:rPr lang="en-US" smtClean="0"/>
              <a:pPr/>
              <a:t>15</a:t>
            </a:fld>
            <a:endParaRPr lang="en-US"/>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www.goodlogo.com/images/logos/heineken_beer_logo_2924.gif"/>
          <p:cNvPicPr/>
          <p:nvPr/>
        </p:nvPicPr>
        <p:blipFill>
          <a:blip r:embed="rId2" cstate="print"/>
          <a:srcRect/>
          <a:stretch>
            <a:fillRect/>
          </a:stretch>
        </p:blipFill>
        <p:spPr bwMode="auto">
          <a:xfrm>
            <a:off x="1066800" y="609600"/>
            <a:ext cx="7187643" cy="5391530"/>
          </a:xfrm>
          <a:prstGeom prst="rect">
            <a:avLst/>
          </a:prstGeom>
          <a:noFill/>
          <a:ln w="9525">
            <a:noFill/>
            <a:miter lim="800000"/>
            <a:headEnd/>
            <a:tailEnd/>
          </a:ln>
        </p:spPr>
      </p:pic>
      <p:sp>
        <p:nvSpPr>
          <p:cNvPr id="3" name="Rectangle 2"/>
          <p:cNvSpPr/>
          <p:nvPr/>
        </p:nvSpPr>
        <p:spPr>
          <a:xfrm>
            <a:off x="1752600" y="2819400"/>
            <a:ext cx="6096000" cy="12192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16</a:t>
            </a:fld>
            <a:endParaRPr lang="en-US"/>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encrypted-tbn1.google.com/images?q=tbn:ANd9GcR34HE1f_EaZzR_Zcxsiq6XoVwiU9Nxisp39ZGNy23rDRP4OSpc"/>
          <p:cNvPicPr/>
          <p:nvPr/>
        </p:nvPicPr>
        <p:blipFill>
          <a:blip r:embed="rId2" cstate="print"/>
          <a:srcRect/>
          <a:stretch>
            <a:fillRect/>
          </a:stretch>
        </p:blipFill>
        <p:spPr bwMode="auto">
          <a:xfrm>
            <a:off x="1752600" y="381000"/>
            <a:ext cx="5257800" cy="6064624"/>
          </a:xfrm>
          <a:prstGeom prst="rect">
            <a:avLst/>
          </a:prstGeom>
          <a:noFill/>
          <a:ln w="9525">
            <a:noFill/>
            <a:miter lim="800000"/>
            <a:headEnd/>
            <a:tailEnd/>
          </a:ln>
        </p:spPr>
      </p:pic>
      <p:sp>
        <p:nvSpPr>
          <p:cNvPr id="3" name="Footer Placeholder 2"/>
          <p:cNvSpPr>
            <a:spLocks noGrp="1"/>
          </p:cNvSpPr>
          <p:nvPr>
            <p:ph type="ftr" sz="quarter" idx="11"/>
          </p:nvPr>
        </p:nvSpPr>
        <p:spPr/>
        <p:txBody>
          <a:bodyPr/>
          <a:lstStyle/>
          <a:p>
            <a:r>
              <a:rPr lang="en-US" smtClean="0"/>
              <a:t>OSN Fall Invitational Meeting 2012: Student Ethnobotany Experiments</a:t>
            </a:r>
            <a:endParaRPr lang="en-US"/>
          </a:p>
        </p:txBody>
      </p:sp>
      <p:sp>
        <p:nvSpPr>
          <p:cNvPr id="4" name="Slide Number Placeholder 3"/>
          <p:cNvSpPr>
            <a:spLocks noGrp="1"/>
          </p:cNvSpPr>
          <p:nvPr>
            <p:ph type="sldNum" sz="quarter" idx="12"/>
          </p:nvPr>
        </p:nvSpPr>
        <p:spPr/>
        <p:txBody>
          <a:bodyPr/>
          <a:lstStyle/>
          <a:p>
            <a:fld id="{92A52E57-FE25-4664-A114-610F8D552059}" type="slidenum">
              <a:rPr lang="en-US" smtClean="0"/>
              <a:pPr/>
              <a:t>17</a:t>
            </a:fld>
            <a:endParaRPr lang="en-US"/>
          </a:p>
        </p:txBody>
      </p:sp>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http://pondaray.com/blog/wp-content/uploads/2011/09/buddhism-lotus-flower-symbol-2.jpg"/>
          <p:cNvPicPr>
            <a:picLocks noChangeAspect="1" noChangeArrowheads="1"/>
          </p:cNvPicPr>
          <p:nvPr/>
        </p:nvPicPr>
        <p:blipFill>
          <a:blip r:embed="rId2" cstate="print"/>
          <a:srcRect/>
          <a:stretch>
            <a:fillRect/>
          </a:stretch>
        </p:blipFill>
        <p:spPr bwMode="auto">
          <a:xfrm>
            <a:off x="2714625" y="152400"/>
            <a:ext cx="4067175" cy="6452869"/>
          </a:xfrm>
          <a:prstGeom prst="rect">
            <a:avLst/>
          </a:prstGeom>
          <a:noFill/>
        </p:spPr>
      </p:pic>
      <p:sp>
        <p:nvSpPr>
          <p:cNvPr id="2" name="Footer Placeholder 1"/>
          <p:cNvSpPr>
            <a:spLocks noGrp="1"/>
          </p:cNvSpPr>
          <p:nvPr>
            <p:ph type="ftr" sz="quarter" idx="11"/>
          </p:nvPr>
        </p:nvSpPr>
        <p:spPr/>
        <p:txBody>
          <a:bodyPr/>
          <a:lstStyle/>
          <a:p>
            <a:r>
              <a:rPr lang="en-US" smtClean="0"/>
              <a:t>OSN Fall Invitational Meeting 2012: Student Ethnobotany Experiments</a:t>
            </a:r>
            <a:endParaRPr lang="en-US"/>
          </a:p>
        </p:txBody>
      </p:sp>
      <p:sp>
        <p:nvSpPr>
          <p:cNvPr id="4" name="Slide Number Placeholder 3"/>
          <p:cNvSpPr>
            <a:spLocks noGrp="1"/>
          </p:cNvSpPr>
          <p:nvPr>
            <p:ph type="sldNum" sz="quarter" idx="12"/>
          </p:nvPr>
        </p:nvSpPr>
        <p:spPr/>
        <p:txBody>
          <a:bodyPr/>
          <a:lstStyle/>
          <a:p>
            <a:fld id="{92A52E57-FE25-4664-A114-610F8D552059}" type="slidenum">
              <a:rPr lang="en-US" smtClean="0"/>
              <a:pPr/>
              <a:t>18</a:t>
            </a:fld>
            <a:endParaRPr lang="en-US"/>
          </a:p>
        </p:txBody>
      </p:sp>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couponsavingsista.swtstylez.com/wp-content/uploads/2011/06/Fruit-of-the-loom-logo.jpg"/>
          <p:cNvPicPr/>
          <p:nvPr/>
        </p:nvPicPr>
        <p:blipFill>
          <a:blip r:embed="rId2" cstate="print"/>
          <a:srcRect b="25423"/>
          <a:stretch>
            <a:fillRect/>
          </a:stretch>
        </p:blipFill>
        <p:spPr bwMode="auto">
          <a:xfrm>
            <a:off x="-46933" y="1219200"/>
            <a:ext cx="9190933" cy="4648200"/>
          </a:xfrm>
          <a:prstGeom prst="rect">
            <a:avLst/>
          </a:prstGeom>
          <a:noFill/>
          <a:ln w="9525">
            <a:noFill/>
            <a:miter lim="800000"/>
            <a:headEnd/>
            <a:tailEnd/>
          </a:ln>
        </p:spPr>
      </p:pic>
      <p:sp>
        <p:nvSpPr>
          <p:cNvPr id="3" name="Footer Placeholder 2"/>
          <p:cNvSpPr>
            <a:spLocks noGrp="1"/>
          </p:cNvSpPr>
          <p:nvPr>
            <p:ph type="ftr" sz="quarter" idx="11"/>
          </p:nvPr>
        </p:nvSpPr>
        <p:spPr/>
        <p:txBody>
          <a:bodyPr/>
          <a:lstStyle/>
          <a:p>
            <a:r>
              <a:rPr lang="en-US" smtClean="0"/>
              <a:t>OSN Fall Invitational Meeting 2012: Student Ethnobotany Experiments</a:t>
            </a:r>
            <a:endParaRPr lang="en-US"/>
          </a:p>
        </p:txBody>
      </p:sp>
      <p:sp>
        <p:nvSpPr>
          <p:cNvPr id="4" name="Slide Number Placeholder 3"/>
          <p:cNvSpPr>
            <a:spLocks noGrp="1"/>
          </p:cNvSpPr>
          <p:nvPr>
            <p:ph type="sldNum" sz="quarter" idx="12"/>
          </p:nvPr>
        </p:nvSpPr>
        <p:spPr/>
        <p:txBody>
          <a:bodyPr/>
          <a:lstStyle/>
          <a:p>
            <a:fld id="{92A52E57-FE25-4664-A114-610F8D552059}" type="slidenum">
              <a:rPr lang="en-US" smtClean="0"/>
              <a:pPr/>
              <a:t>19</a:t>
            </a:fld>
            <a:endParaRPr lang="en-US"/>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un.org/depts/dhl/maplib/images_maplib/unflag.gif"/>
          <p:cNvPicPr>
            <a:picLocks noChangeAspect="1" noChangeArrowheads="1"/>
          </p:cNvPicPr>
          <p:nvPr/>
        </p:nvPicPr>
        <p:blipFill>
          <a:blip r:embed="rId2" cstate="print"/>
          <a:srcRect/>
          <a:stretch>
            <a:fillRect/>
          </a:stretch>
        </p:blipFill>
        <p:spPr bwMode="auto">
          <a:xfrm>
            <a:off x="228600" y="584200"/>
            <a:ext cx="8610600" cy="5740400"/>
          </a:xfrm>
          <a:prstGeom prst="rect">
            <a:avLst/>
          </a:prstGeom>
          <a:noFill/>
        </p:spPr>
      </p:pic>
      <p:sp>
        <p:nvSpPr>
          <p:cNvPr id="2" name="Footer Placeholder 1"/>
          <p:cNvSpPr>
            <a:spLocks noGrp="1"/>
          </p:cNvSpPr>
          <p:nvPr>
            <p:ph type="ftr" sz="quarter" idx="11"/>
          </p:nvPr>
        </p:nvSpPr>
        <p:spPr/>
        <p:txBody>
          <a:bodyPr/>
          <a:lstStyle/>
          <a:p>
            <a:r>
              <a:rPr lang="en-US" smtClean="0"/>
              <a:t>OSN Fall Invitational Meeting 2012: Student Ethnobotany Experiments</a:t>
            </a:r>
            <a:endParaRPr lang="en-US"/>
          </a:p>
        </p:txBody>
      </p:sp>
      <p:sp>
        <p:nvSpPr>
          <p:cNvPr id="3" name="Slide Number Placeholder 2"/>
          <p:cNvSpPr>
            <a:spLocks noGrp="1"/>
          </p:cNvSpPr>
          <p:nvPr>
            <p:ph type="sldNum" sz="quarter" idx="12"/>
          </p:nvPr>
        </p:nvSpPr>
        <p:spPr/>
        <p:txBody>
          <a:bodyPr/>
          <a:lstStyle/>
          <a:p>
            <a:fld id="{92A52E57-FE25-4664-A114-610F8D552059}" type="slidenum">
              <a:rPr lang="en-US" smtClean="0"/>
              <a:pPr/>
              <a:t>20</a:t>
            </a:fld>
            <a:endParaRPr lang="en-US"/>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encrypted-tbn1.google.com/images?q=tbn:ANd9GcR37EA1WOLFrEpW5I1tnEursjzTN7LIIXKBFWwvfS3E57UTHHYH"/>
          <p:cNvPicPr/>
          <p:nvPr/>
        </p:nvPicPr>
        <p:blipFill>
          <a:blip r:embed="rId2" cstate="print"/>
          <a:srcRect/>
          <a:stretch>
            <a:fillRect/>
          </a:stretch>
        </p:blipFill>
        <p:spPr bwMode="auto">
          <a:xfrm>
            <a:off x="914400" y="0"/>
            <a:ext cx="6858000" cy="6858000"/>
          </a:xfrm>
          <a:prstGeom prst="rect">
            <a:avLst/>
          </a:prstGeom>
          <a:noFill/>
          <a:ln w="9525">
            <a:noFill/>
            <a:miter lim="800000"/>
            <a:headEnd/>
            <a:tailEnd/>
          </a:ln>
        </p:spPr>
      </p:pic>
      <p:sp>
        <p:nvSpPr>
          <p:cNvPr id="3" name="Footer Placeholder 2"/>
          <p:cNvSpPr>
            <a:spLocks noGrp="1"/>
          </p:cNvSpPr>
          <p:nvPr>
            <p:ph type="ftr" sz="quarter" idx="11"/>
          </p:nvPr>
        </p:nvSpPr>
        <p:spPr/>
        <p:txBody>
          <a:bodyPr/>
          <a:lstStyle/>
          <a:p>
            <a:r>
              <a:rPr lang="en-US" smtClean="0"/>
              <a:t>OSN Fall Invitational Meeting 2012: Student Ethnobotany Experiments</a:t>
            </a:r>
            <a:endParaRPr lang="en-US"/>
          </a:p>
        </p:txBody>
      </p:sp>
      <p:sp>
        <p:nvSpPr>
          <p:cNvPr id="4" name="Slide Number Placeholder 3"/>
          <p:cNvSpPr>
            <a:spLocks noGrp="1"/>
          </p:cNvSpPr>
          <p:nvPr>
            <p:ph type="sldNum" sz="quarter" idx="12"/>
          </p:nvPr>
        </p:nvSpPr>
        <p:spPr/>
        <p:txBody>
          <a:bodyPr/>
          <a:lstStyle/>
          <a:p>
            <a:fld id="{92A52E57-FE25-4664-A114-610F8D552059}" type="slidenum">
              <a:rPr lang="en-US" smtClean="0"/>
              <a:pPr/>
              <a:t>21</a:t>
            </a:fld>
            <a:endParaRPr lang="en-US"/>
          </a:p>
        </p:txBody>
      </p:sp>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www.parikiaki.com/wp-content/uploads/2010/08/cyprus-flag12.gif"/>
          <p:cNvPicPr/>
          <p:nvPr/>
        </p:nvPicPr>
        <p:blipFill>
          <a:blip r:embed="rId2" cstate="print"/>
          <a:srcRect/>
          <a:stretch>
            <a:fillRect/>
          </a:stretch>
        </p:blipFill>
        <p:spPr bwMode="auto">
          <a:xfrm>
            <a:off x="609600" y="304800"/>
            <a:ext cx="7848600" cy="6221451"/>
          </a:xfrm>
          <a:prstGeom prst="rect">
            <a:avLst/>
          </a:prstGeom>
          <a:noFill/>
          <a:ln w="9525">
            <a:noFill/>
            <a:miter lim="800000"/>
            <a:headEnd/>
            <a:tailEnd/>
          </a:ln>
        </p:spPr>
      </p:pic>
      <p:sp>
        <p:nvSpPr>
          <p:cNvPr id="3" name="Footer Placeholder 2"/>
          <p:cNvSpPr>
            <a:spLocks noGrp="1"/>
          </p:cNvSpPr>
          <p:nvPr>
            <p:ph type="ftr" sz="quarter" idx="11"/>
          </p:nvPr>
        </p:nvSpPr>
        <p:spPr/>
        <p:txBody>
          <a:bodyPr/>
          <a:lstStyle/>
          <a:p>
            <a:r>
              <a:rPr lang="en-US" smtClean="0"/>
              <a:t>OSN Fall Invitational Meeting 2012: Student Ethnobotany Experiments</a:t>
            </a:r>
            <a:endParaRPr lang="en-US"/>
          </a:p>
        </p:txBody>
      </p:sp>
      <p:sp>
        <p:nvSpPr>
          <p:cNvPr id="4" name="Slide Number Placeholder 3"/>
          <p:cNvSpPr>
            <a:spLocks noGrp="1"/>
          </p:cNvSpPr>
          <p:nvPr>
            <p:ph type="sldNum" sz="quarter" idx="12"/>
          </p:nvPr>
        </p:nvSpPr>
        <p:spPr/>
        <p:txBody>
          <a:bodyPr/>
          <a:lstStyle/>
          <a:p>
            <a:fld id="{92A52E57-FE25-4664-A114-610F8D552059}" type="slidenum">
              <a:rPr lang="en-US" smtClean="0"/>
              <a:pPr/>
              <a:t>22</a:t>
            </a:fld>
            <a:endParaRPr lang="en-US"/>
          </a:p>
        </p:txBody>
      </p:sp>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images.wikia.com/logopedia/images/1/16/Chiquita_Logo_HR.gif"/>
          <p:cNvPicPr/>
          <p:nvPr/>
        </p:nvPicPr>
        <p:blipFill>
          <a:blip r:embed="rId2" cstate="print"/>
          <a:srcRect/>
          <a:stretch>
            <a:fillRect/>
          </a:stretch>
        </p:blipFill>
        <p:spPr bwMode="auto">
          <a:xfrm>
            <a:off x="2200452" y="184180"/>
            <a:ext cx="5114748" cy="6369020"/>
          </a:xfrm>
          <a:prstGeom prst="rect">
            <a:avLst/>
          </a:prstGeom>
          <a:noFill/>
          <a:ln w="9525">
            <a:noFill/>
            <a:miter lim="800000"/>
            <a:headEnd/>
            <a:tailEnd/>
          </a:ln>
        </p:spPr>
      </p:pic>
      <p:sp>
        <p:nvSpPr>
          <p:cNvPr id="3" name="Rectangle 2"/>
          <p:cNvSpPr/>
          <p:nvPr/>
        </p:nvSpPr>
        <p:spPr>
          <a:xfrm>
            <a:off x="2819400" y="3276600"/>
            <a:ext cx="3886200" cy="1371600"/>
          </a:xfrm>
          <a:prstGeom prst="rect">
            <a:avLst/>
          </a:prstGeom>
          <a:solidFill>
            <a:srgbClr val="0070C0"/>
          </a:solidFill>
          <a:ln>
            <a:solidFill>
              <a:srgbClr val="0070C0"/>
            </a:solidFill>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23</a:t>
            </a:fld>
            <a:endParaRPr lang="en-US"/>
          </a:p>
        </p:txBody>
      </p:sp>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wcc.hawaii.edu/hoolaulea/2007/American_Savings_Bank.jpg"/>
          <p:cNvPicPr>
            <a:picLocks noChangeAspect="1" noChangeArrowheads="1"/>
          </p:cNvPicPr>
          <p:nvPr/>
        </p:nvPicPr>
        <p:blipFill>
          <a:blip r:embed="rId2" cstate="print"/>
          <a:srcRect l="60504" r="12605" b="52941"/>
          <a:stretch>
            <a:fillRect/>
          </a:stretch>
        </p:blipFill>
        <p:spPr bwMode="auto">
          <a:xfrm>
            <a:off x="1600200" y="381000"/>
            <a:ext cx="6172200" cy="6172200"/>
          </a:xfrm>
          <a:prstGeom prst="rect">
            <a:avLst/>
          </a:prstGeom>
          <a:noFill/>
        </p:spPr>
      </p:pic>
      <p:sp>
        <p:nvSpPr>
          <p:cNvPr id="2" name="Footer Placeholder 1"/>
          <p:cNvSpPr>
            <a:spLocks noGrp="1"/>
          </p:cNvSpPr>
          <p:nvPr>
            <p:ph type="ftr" sz="quarter" idx="11"/>
          </p:nvPr>
        </p:nvSpPr>
        <p:spPr/>
        <p:txBody>
          <a:bodyPr/>
          <a:lstStyle/>
          <a:p>
            <a:r>
              <a:rPr lang="en-US" smtClean="0"/>
              <a:t>OSN Fall Invitational Meeting 2012: Student Ethnobotany Experiments</a:t>
            </a:r>
            <a:endParaRPr lang="en-US"/>
          </a:p>
        </p:txBody>
      </p:sp>
      <p:sp>
        <p:nvSpPr>
          <p:cNvPr id="3" name="Slide Number Placeholder 2"/>
          <p:cNvSpPr>
            <a:spLocks noGrp="1"/>
          </p:cNvSpPr>
          <p:nvPr>
            <p:ph type="sldNum" sz="quarter" idx="12"/>
          </p:nvPr>
        </p:nvSpPr>
        <p:spPr/>
        <p:txBody>
          <a:bodyPr/>
          <a:lstStyle/>
          <a:p>
            <a:fld id="{92A52E57-FE25-4664-A114-610F8D552059}" type="slidenum">
              <a:rPr lang="en-US" smtClean="0"/>
              <a:pPr/>
              <a:t>24</a:t>
            </a:fld>
            <a:endParaRPr lang="en-US"/>
          </a:p>
        </p:txBody>
      </p:sp>
    </p:spTree>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inside-mexico.com/images5/banderamexico.jpg"/>
          <p:cNvPicPr>
            <a:picLocks noChangeAspect="1" noChangeArrowheads="1"/>
          </p:cNvPicPr>
          <p:nvPr/>
        </p:nvPicPr>
        <p:blipFill>
          <a:blip r:embed="rId2" cstate="print"/>
          <a:srcRect/>
          <a:stretch>
            <a:fillRect/>
          </a:stretch>
        </p:blipFill>
        <p:spPr bwMode="auto">
          <a:xfrm>
            <a:off x="52180" y="533400"/>
            <a:ext cx="9015620" cy="5334000"/>
          </a:xfrm>
          <a:prstGeom prst="rect">
            <a:avLst/>
          </a:prstGeom>
          <a:noFill/>
        </p:spPr>
      </p:pic>
      <p:sp>
        <p:nvSpPr>
          <p:cNvPr id="2" name="Footer Placeholder 1"/>
          <p:cNvSpPr>
            <a:spLocks noGrp="1"/>
          </p:cNvSpPr>
          <p:nvPr>
            <p:ph type="ftr" sz="quarter" idx="11"/>
          </p:nvPr>
        </p:nvSpPr>
        <p:spPr/>
        <p:txBody>
          <a:bodyPr/>
          <a:lstStyle/>
          <a:p>
            <a:r>
              <a:rPr lang="en-US" smtClean="0"/>
              <a:t>OSN Fall Invitational Meeting 2012: Student Ethnobotany Experiments</a:t>
            </a:r>
            <a:endParaRPr lang="en-US"/>
          </a:p>
        </p:txBody>
      </p:sp>
      <p:sp>
        <p:nvSpPr>
          <p:cNvPr id="3" name="Slide Number Placeholder 2"/>
          <p:cNvSpPr>
            <a:spLocks noGrp="1"/>
          </p:cNvSpPr>
          <p:nvPr>
            <p:ph type="sldNum" sz="quarter" idx="12"/>
          </p:nvPr>
        </p:nvSpPr>
        <p:spPr/>
        <p:txBody>
          <a:bodyPr/>
          <a:lstStyle/>
          <a:p>
            <a:fld id="{92A52E57-FE25-4664-A114-610F8D552059}" type="slidenum">
              <a:rPr lang="en-US" smtClean="0"/>
              <a:pPr/>
              <a:t>25</a:t>
            </a:fld>
            <a:endParaRPr lang="en-US"/>
          </a:p>
        </p:txBody>
      </p:sp>
    </p:spTree>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Group Task</a:t>
            </a:r>
            <a:endParaRPr lang="en-US" dirty="0"/>
          </a:p>
        </p:txBody>
      </p:sp>
      <p:sp>
        <p:nvSpPr>
          <p:cNvPr id="3" name="Content Placeholder 2"/>
          <p:cNvSpPr>
            <a:spLocks noGrp="1"/>
          </p:cNvSpPr>
          <p:nvPr>
            <p:ph idx="1"/>
          </p:nvPr>
        </p:nvSpPr>
        <p:spPr/>
        <p:txBody>
          <a:bodyPr>
            <a:normAutofit fontScale="77500" lnSpcReduction="20000"/>
          </a:bodyPr>
          <a:lstStyle/>
          <a:p>
            <a:pPr marL="0" indent="0">
              <a:buNone/>
            </a:pPr>
            <a:r>
              <a:rPr lang="en-US" b="1" dirty="0" smtClean="0"/>
              <a:t>2 minutes</a:t>
            </a:r>
          </a:p>
          <a:p>
            <a:pPr marL="514350" indent="-514350">
              <a:buAutoNum type="arabicPeriod"/>
            </a:pPr>
            <a:r>
              <a:rPr lang="en-US" dirty="0" smtClean="0"/>
              <a:t>Introduce yourselves.</a:t>
            </a:r>
          </a:p>
          <a:p>
            <a:pPr marL="514350" indent="-514350">
              <a:buAutoNum type="arabicPeriod"/>
            </a:pPr>
            <a:r>
              <a:rPr lang="en-US" dirty="0" smtClean="0"/>
              <a:t>Name your group.</a:t>
            </a:r>
          </a:p>
          <a:p>
            <a:pPr marL="514350" indent="-514350">
              <a:buAutoNum type="arabicPeriod"/>
            </a:pPr>
            <a:endParaRPr lang="en-US" dirty="0"/>
          </a:p>
          <a:p>
            <a:pPr marL="0" indent="0">
              <a:buNone/>
            </a:pPr>
            <a:r>
              <a:rPr lang="en-US" b="1" dirty="0" smtClean="0"/>
              <a:t>5 minutes (20 seconds per symbol, 15 symbol)</a:t>
            </a:r>
          </a:p>
          <a:p>
            <a:pPr marL="514350" indent="-514350">
              <a:buAutoNum type="arabicPeriod"/>
            </a:pPr>
            <a:r>
              <a:rPr lang="en-US" dirty="0"/>
              <a:t>Identify the Plant.</a:t>
            </a:r>
          </a:p>
          <a:p>
            <a:pPr marL="514350" indent="-514350">
              <a:buAutoNum type="arabicPeriod"/>
            </a:pPr>
            <a:r>
              <a:rPr lang="en-US" dirty="0"/>
              <a:t>Identify the Significance </a:t>
            </a:r>
            <a:r>
              <a:rPr lang="en-US" dirty="0" smtClean="0"/>
              <a:t>to religion</a:t>
            </a:r>
            <a:r>
              <a:rPr lang="en-US" dirty="0"/>
              <a:t>, power, economics.</a:t>
            </a:r>
          </a:p>
          <a:p>
            <a:pPr marL="514350" indent="-514350">
              <a:buAutoNum type="arabicPeriod"/>
            </a:pPr>
            <a:r>
              <a:rPr lang="en-US" dirty="0"/>
              <a:t>Identify the target Audience.</a:t>
            </a:r>
          </a:p>
          <a:p>
            <a:pPr marL="0" indent="0">
              <a:buNone/>
            </a:pPr>
            <a:endParaRPr lang="en-US" b="1" dirty="0" smtClean="0"/>
          </a:p>
          <a:p>
            <a:pPr marL="0" indent="0">
              <a:buNone/>
            </a:pPr>
            <a:r>
              <a:rPr lang="en-US" b="1" dirty="0" smtClean="0"/>
              <a:t>2 minutes </a:t>
            </a:r>
          </a:p>
          <a:p>
            <a:pPr marL="0" indent="0">
              <a:buNone/>
            </a:pPr>
            <a:r>
              <a:rPr lang="en-US" dirty="0" smtClean="0"/>
              <a:t>1. As a group discuss the meaning of each slide in the packet as related to religion, power, economics.</a:t>
            </a:r>
          </a:p>
          <a:p>
            <a:pPr marL="0" indent="0">
              <a:buNone/>
            </a:pPr>
            <a:endParaRPr lang="en-US" dirty="0"/>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26</a:t>
            </a:fld>
            <a:endParaRPr lang="en-US"/>
          </a:p>
        </p:txBody>
      </p:sp>
    </p:spTree>
    <p:extLst>
      <p:ext uri="{BB962C8B-B14F-4D97-AF65-F5344CB8AC3E}">
        <p14:creationId xmlns:p14="http://schemas.microsoft.com/office/powerpoint/2010/main" val="2132594341"/>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tokeofthetown.com/2010/02/09/HMM-Logo-LG.jpg"/>
          <p:cNvPicPr/>
          <p:nvPr/>
        </p:nvPicPr>
        <p:blipFill>
          <a:blip r:embed="rId3" cstate="print"/>
          <a:srcRect t="9478" b="19236"/>
          <a:stretch>
            <a:fillRect/>
          </a:stretch>
        </p:blipFill>
        <p:spPr bwMode="auto">
          <a:xfrm>
            <a:off x="1203023" y="533400"/>
            <a:ext cx="6188377" cy="5410200"/>
          </a:xfrm>
          <a:prstGeom prst="rect">
            <a:avLst/>
          </a:prstGeom>
          <a:noFill/>
          <a:ln w="9525">
            <a:noFill/>
            <a:miter lim="800000"/>
            <a:headEnd/>
            <a:tailEnd/>
          </a:ln>
        </p:spPr>
      </p:pic>
    </p:spTree>
    <p:extLst>
      <p:ext uri="{BB962C8B-B14F-4D97-AF65-F5344CB8AC3E}">
        <p14:creationId xmlns:p14="http://schemas.microsoft.com/office/powerpoint/2010/main" val="4018887805"/>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www.tokeofthetown.com/2010/02/09/HMM-Logo-LG.jpg"/>
          <p:cNvPicPr/>
          <p:nvPr/>
        </p:nvPicPr>
        <p:blipFill>
          <a:blip r:embed="rId3" cstate="print"/>
          <a:srcRect/>
          <a:stretch>
            <a:fillRect/>
          </a:stretch>
        </p:blipFill>
        <p:spPr bwMode="auto">
          <a:xfrm>
            <a:off x="76200" y="152400"/>
            <a:ext cx="5257799" cy="6516086"/>
          </a:xfrm>
          <a:prstGeom prst="rect">
            <a:avLst/>
          </a:prstGeom>
          <a:noFill/>
          <a:ln w="9525">
            <a:noFill/>
            <a:miter lim="800000"/>
            <a:headEnd/>
            <a:tailEnd/>
          </a:ln>
        </p:spPr>
      </p:pic>
      <p:sp>
        <p:nvSpPr>
          <p:cNvPr id="5" name="Content Placeholder 4"/>
          <p:cNvSpPr>
            <a:spLocks noGrp="1"/>
          </p:cNvSpPr>
          <p:nvPr>
            <p:ph sz="half" idx="2"/>
          </p:nvPr>
        </p:nvSpPr>
        <p:spPr>
          <a:xfrm>
            <a:off x="5410200" y="1600200"/>
            <a:ext cx="3276600" cy="4525963"/>
          </a:xfrm>
        </p:spPr>
        <p:txBody>
          <a:bodyPr/>
          <a:lstStyle/>
          <a:p>
            <a:pPr marL="571500" indent="-571500">
              <a:buAutoNum type="romanLcParenR"/>
            </a:pPr>
            <a:r>
              <a:rPr lang="en-US" dirty="0" smtClean="0"/>
              <a:t>Marijuana, </a:t>
            </a:r>
            <a:r>
              <a:rPr lang="en-US" i="1" dirty="0" smtClean="0"/>
              <a:t>Cannabis </a:t>
            </a:r>
            <a:r>
              <a:rPr lang="en-US" dirty="0" smtClean="0"/>
              <a:t>sp.</a:t>
            </a:r>
          </a:p>
          <a:p>
            <a:pPr marL="571500" indent="-571500">
              <a:buAutoNum type="romanLcParenR"/>
            </a:pPr>
            <a:r>
              <a:rPr lang="en-US" dirty="0" smtClean="0"/>
              <a:t>Medical use</a:t>
            </a:r>
          </a:p>
          <a:p>
            <a:pPr marL="571500" indent="-571500">
              <a:buAutoNum type="romanLcParenR"/>
            </a:pPr>
            <a:r>
              <a:rPr lang="en-US" dirty="0" smtClean="0"/>
              <a:t>Patient’s in need of Medical Marijuana</a:t>
            </a:r>
            <a:endParaRPr lang="en-US" dirty="0"/>
          </a:p>
        </p:txBody>
      </p:sp>
    </p:spTree>
    <p:extLst>
      <p:ext uri="{BB962C8B-B14F-4D97-AF65-F5344CB8AC3E}">
        <p14:creationId xmlns:p14="http://schemas.microsoft.com/office/powerpoint/2010/main" val="250255915"/>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2.bp.blogspot.com/_de2EDUdr6RY/TQhvA7eTqlI/AAAAAAAAAEM/s6_rCOmSyoU/s1600/1194986592260465101christmas_tree_mo_01.svg.med.png"/>
          <p:cNvPicPr>
            <a:picLocks noChangeAspect="1" noChangeArrowheads="1"/>
          </p:cNvPicPr>
          <p:nvPr/>
        </p:nvPicPr>
        <p:blipFill>
          <a:blip r:embed="rId3" cstate="print"/>
          <a:srcRect/>
          <a:stretch>
            <a:fillRect/>
          </a:stretch>
        </p:blipFill>
        <p:spPr bwMode="auto">
          <a:xfrm>
            <a:off x="1524000" y="304800"/>
            <a:ext cx="6210300" cy="6210300"/>
          </a:xfrm>
          <a:prstGeom prst="rect">
            <a:avLst/>
          </a:prstGeom>
          <a:noFill/>
        </p:spPr>
      </p:pic>
    </p:spTree>
    <p:extLst>
      <p:ext uri="{BB962C8B-B14F-4D97-AF65-F5344CB8AC3E}">
        <p14:creationId xmlns:p14="http://schemas.microsoft.com/office/powerpoint/2010/main" val="3863320499"/>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4800600" y="1600200"/>
            <a:ext cx="4114800" cy="4525963"/>
          </a:xfrm>
        </p:spPr>
        <p:txBody>
          <a:bodyPr>
            <a:normAutofit fontScale="92500" lnSpcReduction="10000"/>
          </a:bodyPr>
          <a:lstStyle/>
          <a:p>
            <a:pPr marL="571500" indent="-571500">
              <a:buAutoNum type="romanLcParenR"/>
            </a:pPr>
            <a:r>
              <a:rPr lang="en-US" dirty="0" smtClean="0"/>
              <a:t>Evergreen coniferous tree</a:t>
            </a:r>
          </a:p>
          <a:p>
            <a:pPr marL="571500" indent="-571500">
              <a:buAutoNum type="romanLcParenR"/>
            </a:pPr>
            <a:r>
              <a:rPr lang="en-US" dirty="0" smtClean="0"/>
              <a:t>Is associated with Christmas time where an angel or star is placed at the top of the tree, representing the host of angels or the Star of Bethlehem from the Nativity</a:t>
            </a:r>
          </a:p>
          <a:p>
            <a:pPr marL="571500" indent="-571500">
              <a:buAutoNum type="romanLcParenR"/>
            </a:pPr>
            <a:r>
              <a:rPr lang="en-US" dirty="0" smtClean="0"/>
              <a:t>Christians</a:t>
            </a:r>
          </a:p>
        </p:txBody>
      </p:sp>
      <p:pic>
        <p:nvPicPr>
          <p:cNvPr id="4" name="Picture 2" descr="http://2.bp.blogspot.com/_de2EDUdr6RY/TQhvA7eTqlI/AAAAAAAAAEM/s6_rCOmSyoU/s1600/1194986592260465101christmas_tree_mo_01.svg.med.png"/>
          <p:cNvPicPr>
            <a:picLocks noChangeAspect="1" noChangeArrowheads="1"/>
          </p:cNvPicPr>
          <p:nvPr/>
        </p:nvPicPr>
        <p:blipFill>
          <a:blip r:embed="rId3" cstate="print"/>
          <a:srcRect/>
          <a:stretch>
            <a:fillRect/>
          </a:stretch>
        </p:blipFill>
        <p:spPr bwMode="auto">
          <a:xfrm>
            <a:off x="228600" y="1371600"/>
            <a:ext cx="4648200" cy="4648200"/>
          </a:xfrm>
          <a:prstGeom prst="rect">
            <a:avLst/>
          </a:prstGeom>
          <a:noFill/>
        </p:spPr>
      </p:pic>
    </p:spTree>
    <p:extLst>
      <p:ext uri="{BB962C8B-B14F-4D97-AF65-F5344CB8AC3E}">
        <p14:creationId xmlns:p14="http://schemas.microsoft.com/office/powerpoint/2010/main" val="2817176451"/>
      </p:ext>
    </p:extLst>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www.goodlogo.com/images/logos/heineken_beer_logo_2924.gif"/>
          <p:cNvPicPr/>
          <p:nvPr/>
        </p:nvPicPr>
        <p:blipFill>
          <a:blip r:embed="rId3" cstate="print"/>
          <a:srcRect/>
          <a:stretch>
            <a:fillRect/>
          </a:stretch>
        </p:blipFill>
        <p:spPr bwMode="auto">
          <a:xfrm>
            <a:off x="1066800" y="609600"/>
            <a:ext cx="7187643" cy="5391530"/>
          </a:xfrm>
          <a:prstGeom prst="rect">
            <a:avLst/>
          </a:prstGeom>
          <a:noFill/>
          <a:ln w="9525">
            <a:noFill/>
            <a:miter lim="800000"/>
            <a:headEnd/>
            <a:tailEnd/>
          </a:ln>
        </p:spPr>
      </p:pic>
      <p:sp>
        <p:nvSpPr>
          <p:cNvPr id="3" name="Rectangle 2"/>
          <p:cNvSpPr/>
          <p:nvPr/>
        </p:nvSpPr>
        <p:spPr>
          <a:xfrm>
            <a:off x="1752600" y="2819400"/>
            <a:ext cx="6096000" cy="12192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2054221"/>
      </p:ext>
    </p:extLst>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304800" y="4343400"/>
            <a:ext cx="8382000" cy="2362200"/>
          </a:xfrm>
        </p:spPr>
        <p:txBody>
          <a:bodyPr>
            <a:normAutofit fontScale="92500" lnSpcReduction="20000"/>
          </a:bodyPr>
          <a:lstStyle/>
          <a:p>
            <a:pPr marL="571500" indent="-571500">
              <a:buAutoNum type="romanLcParenR"/>
            </a:pPr>
            <a:r>
              <a:rPr lang="en-US" dirty="0" smtClean="0"/>
              <a:t>Hops, </a:t>
            </a:r>
            <a:r>
              <a:rPr lang="en-US" i="1" dirty="0" err="1" smtClean="0"/>
              <a:t>Humulus</a:t>
            </a:r>
            <a:r>
              <a:rPr lang="en-US" i="1" dirty="0" smtClean="0"/>
              <a:t> </a:t>
            </a:r>
            <a:r>
              <a:rPr lang="en-US" i="1" dirty="0" err="1" smtClean="0"/>
              <a:t>lupulus</a:t>
            </a:r>
            <a:r>
              <a:rPr lang="en-US" dirty="0" smtClean="0"/>
              <a:t>.</a:t>
            </a:r>
          </a:p>
          <a:p>
            <a:pPr marL="571500" indent="-571500">
              <a:buAutoNum type="romanLcParenR"/>
            </a:pPr>
            <a:r>
              <a:rPr lang="en-US" dirty="0" smtClean="0"/>
              <a:t>Authenticity logo has been specially developed to communicate and reinforce the brand’s brewing quality, heritage and authenticity. Its primary application area is direct beer related items. </a:t>
            </a:r>
          </a:p>
          <a:p>
            <a:pPr marL="571500" indent="-571500">
              <a:buAutoNum type="romanLcParenR"/>
            </a:pPr>
            <a:r>
              <a:rPr lang="en-US" dirty="0" smtClean="0"/>
              <a:t>Beer drinkers</a:t>
            </a:r>
            <a:endParaRPr lang="en-US" dirty="0"/>
          </a:p>
        </p:txBody>
      </p:sp>
      <p:pic>
        <p:nvPicPr>
          <p:cNvPr id="4" name="Picture 3" descr="http://www.goodlogo.com/images/logos/heineken_beer_logo_2924.gif"/>
          <p:cNvPicPr/>
          <p:nvPr/>
        </p:nvPicPr>
        <p:blipFill>
          <a:blip r:embed="rId3" cstate="print"/>
          <a:srcRect/>
          <a:stretch>
            <a:fillRect/>
          </a:stretch>
        </p:blipFill>
        <p:spPr bwMode="auto">
          <a:xfrm>
            <a:off x="1828800" y="304800"/>
            <a:ext cx="5180833" cy="3886200"/>
          </a:xfrm>
          <a:prstGeom prst="rect">
            <a:avLst/>
          </a:prstGeom>
          <a:noFill/>
          <a:ln w="9525">
            <a:noFill/>
            <a:miter lim="800000"/>
            <a:headEnd/>
            <a:tailEnd/>
          </a:ln>
        </p:spPr>
      </p:pic>
    </p:spTree>
    <p:extLst>
      <p:ext uri="{BB962C8B-B14F-4D97-AF65-F5344CB8AC3E}">
        <p14:creationId xmlns:p14="http://schemas.microsoft.com/office/powerpoint/2010/main" val="2066087667"/>
      </p:ext>
    </p:extLst>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encrypted-tbn1.google.com/images?q=tbn:ANd9GcR34HE1f_EaZzR_Zcxsiq6XoVwiU9Nxisp39ZGNy23rDRP4OSpc"/>
          <p:cNvPicPr/>
          <p:nvPr/>
        </p:nvPicPr>
        <p:blipFill>
          <a:blip r:embed="rId3" cstate="print"/>
          <a:srcRect/>
          <a:stretch>
            <a:fillRect/>
          </a:stretch>
        </p:blipFill>
        <p:spPr bwMode="auto">
          <a:xfrm>
            <a:off x="2590800" y="762000"/>
            <a:ext cx="4267200" cy="4922014"/>
          </a:xfrm>
          <a:prstGeom prst="rect">
            <a:avLst/>
          </a:prstGeom>
          <a:noFill/>
          <a:ln w="9525">
            <a:noFill/>
            <a:miter lim="800000"/>
            <a:headEnd/>
            <a:tailEnd/>
          </a:ln>
        </p:spPr>
      </p:pic>
    </p:spTree>
    <p:extLst>
      <p:ext uri="{BB962C8B-B14F-4D97-AF65-F5344CB8AC3E}">
        <p14:creationId xmlns:p14="http://schemas.microsoft.com/office/powerpoint/2010/main" val="766443383"/>
      </p:ext>
    </p:extLst>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4724400" y="533400"/>
            <a:ext cx="4114800" cy="5592763"/>
          </a:xfrm>
        </p:spPr>
        <p:txBody>
          <a:bodyPr>
            <a:normAutofit/>
          </a:bodyPr>
          <a:lstStyle/>
          <a:p>
            <a:pPr marL="571500" indent="-571500">
              <a:buAutoNum type="romanLcParenR"/>
            </a:pPr>
            <a:r>
              <a:rPr lang="en-US" dirty="0" smtClean="0"/>
              <a:t>Apple Computers, </a:t>
            </a:r>
            <a:r>
              <a:rPr lang="en-US" i="1" dirty="0" err="1" smtClean="0"/>
              <a:t>Malus</a:t>
            </a:r>
            <a:r>
              <a:rPr lang="en-US" i="1" dirty="0" smtClean="0"/>
              <a:t> </a:t>
            </a:r>
            <a:r>
              <a:rPr lang="en-US" dirty="0" smtClean="0"/>
              <a:t>sp.</a:t>
            </a:r>
          </a:p>
          <a:p>
            <a:pPr marL="571500" indent="-571500">
              <a:buAutoNum type="romanLcParenR"/>
            </a:pPr>
            <a:r>
              <a:rPr lang="en-US" dirty="0" smtClean="0"/>
              <a:t>The bite symbolized knowledge (in the bible the apple was the fruit of the tree of knowledge) and the bite could also be pronounced "byte", a reference to computer technology. </a:t>
            </a:r>
          </a:p>
          <a:p>
            <a:pPr marL="571500" indent="-571500">
              <a:buAutoNum type="romanLcParenR"/>
            </a:pPr>
            <a:r>
              <a:rPr lang="en-US" dirty="0" smtClean="0"/>
              <a:t>General Techies</a:t>
            </a:r>
          </a:p>
        </p:txBody>
      </p:sp>
      <p:pic>
        <p:nvPicPr>
          <p:cNvPr id="4" name="Picture 3" descr="https://encrypted-tbn1.google.com/images?q=tbn:ANd9GcR34HE1f_EaZzR_Zcxsiq6XoVwiU9Nxisp39ZGNy23rDRP4OSpc"/>
          <p:cNvPicPr/>
          <p:nvPr/>
        </p:nvPicPr>
        <p:blipFill>
          <a:blip r:embed="rId3" cstate="print"/>
          <a:srcRect/>
          <a:stretch>
            <a:fillRect/>
          </a:stretch>
        </p:blipFill>
        <p:spPr bwMode="auto">
          <a:xfrm>
            <a:off x="457200" y="685800"/>
            <a:ext cx="4267200" cy="4922014"/>
          </a:xfrm>
          <a:prstGeom prst="rect">
            <a:avLst/>
          </a:prstGeom>
          <a:noFill/>
          <a:ln w="9525">
            <a:noFill/>
            <a:miter lim="800000"/>
            <a:headEnd/>
            <a:tailEnd/>
          </a:ln>
        </p:spPr>
      </p:pic>
    </p:spTree>
    <p:extLst>
      <p:ext uri="{BB962C8B-B14F-4D97-AF65-F5344CB8AC3E}">
        <p14:creationId xmlns:p14="http://schemas.microsoft.com/office/powerpoint/2010/main" val="3179077649"/>
      </p:ext>
    </p:extLst>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http://pondaray.com/blog/wp-content/uploads/2011/09/buddhism-lotus-flower-symbol-2.jpg"/>
          <p:cNvPicPr>
            <a:picLocks noChangeAspect="1" noChangeArrowheads="1"/>
          </p:cNvPicPr>
          <p:nvPr/>
        </p:nvPicPr>
        <p:blipFill>
          <a:blip r:embed="rId3" cstate="print"/>
          <a:srcRect/>
          <a:stretch>
            <a:fillRect/>
          </a:stretch>
        </p:blipFill>
        <p:spPr bwMode="auto">
          <a:xfrm>
            <a:off x="2819400" y="279118"/>
            <a:ext cx="3762375" cy="5969282"/>
          </a:xfrm>
          <a:prstGeom prst="rect">
            <a:avLst/>
          </a:prstGeom>
          <a:noFill/>
        </p:spPr>
      </p:pic>
    </p:spTree>
    <p:extLst>
      <p:ext uri="{BB962C8B-B14F-4D97-AF65-F5344CB8AC3E}">
        <p14:creationId xmlns:p14="http://schemas.microsoft.com/office/powerpoint/2010/main" val="1884447885"/>
      </p:ext>
    </p:extLst>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5105400" y="2819400"/>
            <a:ext cx="3429000" cy="3810000"/>
          </a:xfrm>
        </p:spPr>
        <p:txBody>
          <a:bodyPr>
            <a:normAutofit fontScale="92500" lnSpcReduction="20000"/>
          </a:bodyPr>
          <a:lstStyle/>
          <a:p>
            <a:pPr marL="571500" indent="-571500">
              <a:buFont typeface="Arial" pitchFamily="34" charset="0"/>
              <a:buAutoNum type="romanLcParenR"/>
            </a:pPr>
            <a:r>
              <a:rPr lang="en-US" dirty="0" smtClean="0"/>
              <a:t>Lotus (</a:t>
            </a:r>
            <a:r>
              <a:rPr lang="en-US" i="1" dirty="0" err="1" smtClean="0"/>
              <a:t>Nelumbo</a:t>
            </a:r>
            <a:r>
              <a:rPr lang="en-US" i="1" dirty="0" smtClean="0"/>
              <a:t> </a:t>
            </a:r>
            <a:r>
              <a:rPr lang="en-US" i="1" dirty="0" err="1" smtClean="0"/>
              <a:t>nucifera</a:t>
            </a:r>
            <a:r>
              <a:rPr lang="en-US" dirty="0" smtClean="0"/>
              <a:t>)</a:t>
            </a:r>
            <a:endParaRPr lang="en-US" dirty="0"/>
          </a:p>
          <a:p>
            <a:pPr marL="571500" indent="-571500">
              <a:buAutoNum type="romanLcParenR"/>
            </a:pPr>
            <a:r>
              <a:rPr lang="en-US" dirty="0" smtClean="0"/>
              <a:t>The lotus flower is a potent symbol that grows strong and beautiful from the murkiest depths, metaphor for enlightenment. </a:t>
            </a:r>
          </a:p>
          <a:p>
            <a:pPr marL="571500" indent="-571500">
              <a:buAutoNum type="romanLcParenR"/>
            </a:pPr>
            <a:r>
              <a:rPr lang="en-US" dirty="0" smtClean="0"/>
              <a:t>Buddhists</a:t>
            </a:r>
            <a:endParaRPr lang="en-US" dirty="0"/>
          </a:p>
        </p:txBody>
      </p:sp>
      <p:pic>
        <p:nvPicPr>
          <p:cNvPr id="6" name="Picture 4" descr="http://pondaray.com/blog/wp-content/uploads/2011/09/buddhism-lotus-flower-symbol-2.jpg"/>
          <p:cNvPicPr>
            <a:picLocks noChangeAspect="1" noChangeArrowheads="1"/>
          </p:cNvPicPr>
          <p:nvPr/>
        </p:nvPicPr>
        <p:blipFill>
          <a:blip r:embed="rId3" cstate="print"/>
          <a:srcRect/>
          <a:stretch>
            <a:fillRect/>
          </a:stretch>
        </p:blipFill>
        <p:spPr bwMode="auto">
          <a:xfrm>
            <a:off x="914400" y="304800"/>
            <a:ext cx="3762375" cy="5969282"/>
          </a:xfrm>
          <a:prstGeom prst="rect">
            <a:avLst/>
          </a:prstGeom>
          <a:noFill/>
        </p:spPr>
      </p:pic>
      <p:pic>
        <p:nvPicPr>
          <p:cNvPr id="38914" name="Picture 2" descr="http://flowerinfo.org/wp-content/gallery/lotus-flowers/lotus-flower-13.jpg"/>
          <p:cNvPicPr>
            <a:picLocks noChangeAspect="1" noChangeArrowheads="1"/>
          </p:cNvPicPr>
          <p:nvPr/>
        </p:nvPicPr>
        <p:blipFill>
          <a:blip r:embed="rId4" cstate="print"/>
          <a:srcRect/>
          <a:stretch>
            <a:fillRect/>
          </a:stretch>
        </p:blipFill>
        <p:spPr bwMode="auto">
          <a:xfrm>
            <a:off x="5105400" y="304800"/>
            <a:ext cx="3366135" cy="2362200"/>
          </a:xfrm>
          <a:prstGeom prst="rect">
            <a:avLst/>
          </a:prstGeom>
          <a:noFill/>
        </p:spPr>
      </p:pic>
    </p:spTree>
    <p:extLst>
      <p:ext uri="{BB962C8B-B14F-4D97-AF65-F5344CB8AC3E}">
        <p14:creationId xmlns:p14="http://schemas.microsoft.com/office/powerpoint/2010/main" val="278681219"/>
      </p:ext>
    </p:extLst>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couponsavingsista.swtstylez.com/wp-content/uploads/2011/06/Fruit-of-the-loom-logo.jpg"/>
          <p:cNvPicPr/>
          <p:nvPr/>
        </p:nvPicPr>
        <p:blipFill>
          <a:blip r:embed="rId3" cstate="print"/>
          <a:srcRect b="25423"/>
          <a:stretch>
            <a:fillRect/>
          </a:stretch>
        </p:blipFill>
        <p:spPr bwMode="auto">
          <a:xfrm>
            <a:off x="838200" y="1371600"/>
            <a:ext cx="7543800" cy="3815183"/>
          </a:xfrm>
          <a:prstGeom prst="rect">
            <a:avLst/>
          </a:prstGeom>
          <a:noFill/>
          <a:ln w="9525">
            <a:noFill/>
            <a:miter lim="800000"/>
            <a:headEnd/>
            <a:tailEnd/>
          </a:ln>
        </p:spPr>
      </p:pic>
    </p:spTree>
    <p:extLst>
      <p:ext uri="{BB962C8B-B14F-4D97-AF65-F5344CB8AC3E}">
        <p14:creationId xmlns:p14="http://schemas.microsoft.com/office/powerpoint/2010/main" val="3601659540"/>
      </p:ext>
    </p:extLst>
  </p:cSld>
  <p:clrMapOvr>
    <a:masterClrMapping/>
  </p:clrMapOvr>
  <p:transition>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228600" y="3581400"/>
            <a:ext cx="8458200" cy="2544763"/>
          </a:xfrm>
        </p:spPr>
        <p:txBody>
          <a:bodyPr>
            <a:normAutofit fontScale="92500" lnSpcReduction="20000"/>
          </a:bodyPr>
          <a:lstStyle/>
          <a:p>
            <a:pPr marL="571500" indent="-571500">
              <a:buAutoNum type="romanLcParenR"/>
            </a:pPr>
            <a:r>
              <a:rPr lang="en-US" dirty="0" smtClean="0"/>
              <a:t>Apple, green grapes, currants and purple grapes</a:t>
            </a:r>
          </a:p>
          <a:p>
            <a:pPr marL="571500" indent="-571500">
              <a:buAutoNum type="romanLcParenR"/>
            </a:pPr>
            <a:r>
              <a:rPr lang="en-US" dirty="0" smtClean="0"/>
              <a:t>Fruit of the Loom— a name that bears resemblance to the phrase “fruit of the womb”, an expression meaning "children", which can be traced back to use in the Bible (Psalm 127:3). </a:t>
            </a:r>
          </a:p>
          <a:p>
            <a:pPr marL="571500" indent="-571500">
              <a:buAutoNum type="romanLcParenR"/>
            </a:pPr>
            <a:r>
              <a:rPr lang="en-US" dirty="0" smtClean="0"/>
              <a:t>Children to senior citizens…one of the most recognizable trademarks in the world</a:t>
            </a:r>
            <a:endParaRPr lang="en-US" dirty="0"/>
          </a:p>
        </p:txBody>
      </p:sp>
      <p:pic>
        <p:nvPicPr>
          <p:cNvPr id="4" name="Picture 3" descr="http://couponsavingsista.swtstylez.com/wp-content/uploads/2011/06/Fruit-of-the-loom-logo.jpg"/>
          <p:cNvPicPr/>
          <p:nvPr/>
        </p:nvPicPr>
        <p:blipFill>
          <a:blip r:embed="rId3" cstate="print"/>
          <a:srcRect/>
          <a:stretch>
            <a:fillRect/>
          </a:stretch>
        </p:blipFill>
        <p:spPr bwMode="auto">
          <a:xfrm>
            <a:off x="2286000" y="457200"/>
            <a:ext cx="4495800" cy="3082102"/>
          </a:xfrm>
          <a:prstGeom prst="rect">
            <a:avLst/>
          </a:prstGeom>
          <a:noFill/>
          <a:ln w="9525">
            <a:noFill/>
            <a:miter lim="800000"/>
            <a:headEnd/>
            <a:tailEnd/>
          </a:ln>
        </p:spPr>
      </p:pic>
    </p:spTree>
    <p:extLst>
      <p:ext uri="{BB962C8B-B14F-4D97-AF65-F5344CB8AC3E}">
        <p14:creationId xmlns:p14="http://schemas.microsoft.com/office/powerpoint/2010/main" val="2912231920"/>
      </p:ext>
    </p:extLst>
  </p:cSld>
  <p:clrMapOvr>
    <a:masterClrMapping/>
  </p:clrMapOvr>
  <p:transition>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un.org/depts/dhl/maplib/images_maplib/unflag.gif"/>
          <p:cNvPicPr>
            <a:picLocks noChangeAspect="1" noChangeArrowheads="1"/>
          </p:cNvPicPr>
          <p:nvPr/>
        </p:nvPicPr>
        <p:blipFill>
          <a:blip r:embed="rId3" cstate="print"/>
          <a:srcRect/>
          <a:stretch>
            <a:fillRect/>
          </a:stretch>
        </p:blipFill>
        <p:spPr bwMode="auto">
          <a:xfrm>
            <a:off x="228600" y="584200"/>
            <a:ext cx="8610600" cy="5740400"/>
          </a:xfrm>
          <a:prstGeom prst="rect">
            <a:avLst/>
          </a:prstGeom>
          <a:noFill/>
        </p:spPr>
      </p:pic>
    </p:spTree>
    <p:extLst>
      <p:ext uri="{BB962C8B-B14F-4D97-AF65-F5344CB8AC3E}">
        <p14:creationId xmlns:p14="http://schemas.microsoft.com/office/powerpoint/2010/main" val="2146005312"/>
      </p:ext>
    </p:extLst>
  </p:cSld>
  <p:clrMapOvr>
    <a:masterClrMapping/>
  </p:clrMapOvr>
  <p:transition>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609600" y="3733800"/>
            <a:ext cx="8153400" cy="2667000"/>
          </a:xfrm>
        </p:spPr>
        <p:txBody>
          <a:bodyPr>
            <a:normAutofit fontScale="85000" lnSpcReduction="10000"/>
          </a:bodyPr>
          <a:lstStyle/>
          <a:p>
            <a:pPr marL="571500" indent="-571500">
              <a:buAutoNum type="romanLcParenR"/>
            </a:pPr>
            <a:r>
              <a:rPr lang="en-US" dirty="0" smtClean="0"/>
              <a:t>Olive,  </a:t>
            </a:r>
            <a:r>
              <a:rPr lang="en-US" i="1" dirty="0" err="1" smtClean="0"/>
              <a:t>Olea</a:t>
            </a:r>
            <a:r>
              <a:rPr lang="en-US" i="1" dirty="0" smtClean="0"/>
              <a:t> </a:t>
            </a:r>
            <a:r>
              <a:rPr lang="en-US" i="1" dirty="0" err="1" smtClean="0"/>
              <a:t>europaea</a:t>
            </a:r>
            <a:endParaRPr lang="en-US" dirty="0" smtClean="0"/>
          </a:p>
          <a:p>
            <a:pPr marL="571500" indent="-571500">
              <a:buAutoNum type="romanLcParenR"/>
            </a:pPr>
            <a:r>
              <a:rPr lang="en-US" dirty="0" smtClean="0"/>
              <a:t>the olive leaf as a symbol of abundance, glory and peace - were used to crown the victors of friendly games and bloody wars. </a:t>
            </a:r>
          </a:p>
          <a:p>
            <a:pPr marL="571500" indent="-571500">
              <a:buAutoNum type="romanLcParenR"/>
            </a:pPr>
            <a:r>
              <a:rPr lang="en-US" dirty="0" smtClean="0"/>
              <a:t>Flag of the United Nations can be used by the personnel and material of UN Peacekeeping  missions as a protective sign prevent attacks during an armed conflict.</a:t>
            </a:r>
          </a:p>
          <a:p>
            <a:pPr marL="571500" indent="-571500">
              <a:buAutoNum type="romanLcParenR"/>
            </a:pPr>
            <a:endParaRPr lang="en-US" dirty="0"/>
          </a:p>
        </p:txBody>
      </p:sp>
      <p:pic>
        <p:nvPicPr>
          <p:cNvPr id="4" name="Picture 2" descr="http://www.un.org/depts/dhl/maplib/images_maplib/unflag.gif"/>
          <p:cNvPicPr>
            <a:picLocks noChangeAspect="1" noChangeArrowheads="1"/>
          </p:cNvPicPr>
          <p:nvPr/>
        </p:nvPicPr>
        <p:blipFill>
          <a:blip r:embed="rId3" cstate="print"/>
          <a:srcRect/>
          <a:stretch>
            <a:fillRect/>
          </a:stretch>
        </p:blipFill>
        <p:spPr bwMode="auto">
          <a:xfrm>
            <a:off x="2514600" y="609600"/>
            <a:ext cx="4343400" cy="2895600"/>
          </a:xfrm>
          <a:prstGeom prst="rect">
            <a:avLst/>
          </a:prstGeom>
          <a:noFill/>
        </p:spPr>
      </p:pic>
    </p:spTree>
    <p:extLst>
      <p:ext uri="{BB962C8B-B14F-4D97-AF65-F5344CB8AC3E}">
        <p14:creationId xmlns:p14="http://schemas.microsoft.com/office/powerpoint/2010/main" val="3895369561"/>
      </p:ext>
    </p:extLst>
  </p:cSld>
  <p:clrMapOvr>
    <a:masterClrMapping/>
  </p:clrMapOvr>
  <p:transition>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encrypted-tbn1.google.com/images?q=tbn:ANd9GcR37EA1WOLFrEpW5I1tnEursjzTN7LIIXKBFWwvfS3E57UTHHYH"/>
          <p:cNvPicPr/>
          <p:nvPr/>
        </p:nvPicPr>
        <p:blipFill>
          <a:blip r:embed="rId3" cstate="print"/>
          <a:srcRect/>
          <a:stretch>
            <a:fillRect/>
          </a:stretch>
        </p:blipFill>
        <p:spPr bwMode="auto">
          <a:xfrm>
            <a:off x="2133600" y="914400"/>
            <a:ext cx="4953000" cy="4953000"/>
          </a:xfrm>
          <a:prstGeom prst="rect">
            <a:avLst/>
          </a:prstGeom>
          <a:noFill/>
          <a:ln w="9525">
            <a:noFill/>
            <a:miter lim="800000"/>
            <a:headEnd/>
            <a:tailEnd/>
          </a:ln>
        </p:spPr>
      </p:pic>
    </p:spTree>
    <p:extLst>
      <p:ext uri="{BB962C8B-B14F-4D97-AF65-F5344CB8AC3E}">
        <p14:creationId xmlns:p14="http://schemas.microsoft.com/office/powerpoint/2010/main" val="29806108"/>
      </p:ext>
    </p:extLst>
  </p:cSld>
  <p:clrMapOvr>
    <a:masterClrMapping/>
  </p:clrMapOvr>
  <p:transition>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3810000" y="990600"/>
            <a:ext cx="5029200" cy="5135563"/>
          </a:xfrm>
        </p:spPr>
        <p:txBody>
          <a:bodyPr>
            <a:normAutofit fontScale="92500" lnSpcReduction="10000"/>
          </a:bodyPr>
          <a:lstStyle/>
          <a:p>
            <a:pPr marL="571500" indent="-571500">
              <a:buAutoNum type="romanLcParenR"/>
            </a:pPr>
            <a:r>
              <a:rPr lang="en-US" dirty="0" smtClean="0"/>
              <a:t>Hibiscus, </a:t>
            </a:r>
            <a:r>
              <a:rPr lang="en-US" i="1" dirty="0" smtClean="0"/>
              <a:t>Hibiscus </a:t>
            </a:r>
            <a:r>
              <a:rPr lang="en-US" dirty="0" smtClean="0"/>
              <a:t>sp.</a:t>
            </a:r>
          </a:p>
          <a:p>
            <a:pPr marL="571500" indent="-571500">
              <a:buAutoNum type="romanLcParenR"/>
            </a:pPr>
            <a:r>
              <a:rPr lang="en-US" dirty="0" smtClean="0"/>
              <a:t> </a:t>
            </a:r>
            <a:r>
              <a:rPr lang="en-US" dirty="0" err="1" smtClean="0"/>
              <a:t>Pualani</a:t>
            </a:r>
            <a:r>
              <a:rPr lang="en-US" dirty="0" smtClean="0"/>
              <a:t> (Flower of the Sky), which profiles an Island girl with a flower in her hair against a red hibiscus. </a:t>
            </a:r>
          </a:p>
          <a:p>
            <a:pPr marL="571500" indent="-571500">
              <a:buAutoNum type="romanLcParenR"/>
            </a:pPr>
            <a:r>
              <a:rPr lang="en-US" dirty="0" smtClean="0"/>
              <a:t>"</a:t>
            </a:r>
            <a:r>
              <a:rPr lang="en-US" dirty="0" err="1" smtClean="0"/>
              <a:t>Pualani</a:t>
            </a:r>
            <a:r>
              <a:rPr lang="en-US" dirty="0" smtClean="0"/>
              <a:t> is more than an abstract image, she's a persona. She's not representative of any one individual. We each identify with her in different ways.“- Hattie Dixon, Senior Director of Advertising and Promotions at Hawaiian</a:t>
            </a:r>
          </a:p>
        </p:txBody>
      </p:sp>
      <p:sp>
        <p:nvSpPr>
          <p:cNvPr id="40964" name="AutoShape 4" descr="http://upload.wikimedia.org/wikipedia/en/archive/8/83/20110919012831!Hawaiian_Airlines_Logo.sv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40966" name="AutoShape 6" descr="http://upload.wikimedia.org/wikipedia/en/archive/8/83/20110919012831!Hawaiian_Airlines_Logo.sv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40968" name="Picture 8" descr="File:Hawaiian Airlines Logo.svg"/>
          <p:cNvPicPr>
            <a:picLocks noChangeAspect="1" noChangeArrowheads="1"/>
          </p:cNvPicPr>
          <p:nvPr/>
        </p:nvPicPr>
        <p:blipFill>
          <a:blip r:embed="rId3" cstate="print"/>
          <a:srcRect/>
          <a:stretch>
            <a:fillRect/>
          </a:stretch>
        </p:blipFill>
        <p:spPr bwMode="auto">
          <a:xfrm>
            <a:off x="609601" y="1143000"/>
            <a:ext cx="2980480" cy="3429000"/>
          </a:xfrm>
          <a:prstGeom prst="rect">
            <a:avLst/>
          </a:prstGeom>
          <a:noFill/>
        </p:spPr>
      </p:pic>
    </p:spTree>
    <p:extLst>
      <p:ext uri="{BB962C8B-B14F-4D97-AF65-F5344CB8AC3E}">
        <p14:creationId xmlns:p14="http://schemas.microsoft.com/office/powerpoint/2010/main" val="1308458091"/>
      </p:ext>
    </p:extLst>
  </p:cSld>
  <p:clrMapOvr>
    <a:masterClrMapping/>
  </p:clrMapOvr>
  <p:transition>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www.parikiaki.com/wp-content/uploads/2010/08/cyprus-flag12.gif"/>
          <p:cNvPicPr/>
          <p:nvPr/>
        </p:nvPicPr>
        <p:blipFill>
          <a:blip r:embed="rId3" cstate="print"/>
          <a:srcRect/>
          <a:stretch>
            <a:fillRect/>
          </a:stretch>
        </p:blipFill>
        <p:spPr bwMode="auto">
          <a:xfrm>
            <a:off x="609600" y="304800"/>
            <a:ext cx="7848600" cy="6221451"/>
          </a:xfrm>
          <a:prstGeom prst="rect">
            <a:avLst/>
          </a:prstGeom>
          <a:noFill/>
          <a:ln w="9525">
            <a:noFill/>
            <a:miter lim="800000"/>
            <a:headEnd/>
            <a:tailEnd/>
          </a:ln>
        </p:spPr>
      </p:pic>
    </p:spTree>
    <p:extLst>
      <p:ext uri="{BB962C8B-B14F-4D97-AF65-F5344CB8AC3E}">
        <p14:creationId xmlns:p14="http://schemas.microsoft.com/office/powerpoint/2010/main" val="1974018672"/>
      </p:ext>
    </p:extLst>
  </p:cSld>
  <p:clrMapOvr>
    <a:masterClrMapping/>
  </p:clrMapOvr>
  <p:transition>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457200" y="3733800"/>
            <a:ext cx="8229600" cy="2819400"/>
          </a:xfrm>
        </p:spPr>
        <p:txBody>
          <a:bodyPr>
            <a:normAutofit fontScale="92500" lnSpcReduction="20000"/>
          </a:bodyPr>
          <a:lstStyle/>
          <a:p>
            <a:pPr marL="571500" indent="-571500">
              <a:buAutoNum type="romanLcParenR"/>
            </a:pPr>
            <a:r>
              <a:rPr lang="en-US" dirty="0" smtClean="0"/>
              <a:t>Olive leaves, </a:t>
            </a:r>
            <a:r>
              <a:rPr lang="en-US" i="1" dirty="0" err="1" smtClean="0"/>
              <a:t>Olea</a:t>
            </a:r>
            <a:r>
              <a:rPr lang="en-US" i="1" dirty="0" smtClean="0"/>
              <a:t> </a:t>
            </a:r>
            <a:r>
              <a:rPr lang="en-US" i="1" dirty="0" err="1" smtClean="0"/>
              <a:t>europaea</a:t>
            </a:r>
            <a:endParaRPr lang="en-US" dirty="0" smtClean="0"/>
          </a:p>
          <a:p>
            <a:pPr marL="571500" indent="-571500">
              <a:buAutoNum type="romanLcParenR"/>
            </a:pPr>
            <a:r>
              <a:rPr lang="en-US" dirty="0" smtClean="0"/>
              <a:t>The olive branches signify peace between the Turks and Greeks. The map on the flag is a copper-orange </a:t>
            </a:r>
            <a:r>
              <a:rPr lang="en-US" dirty="0" err="1" smtClean="0"/>
              <a:t>colour</a:t>
            </a:r>
            <a:r>
              <a:rPr lang="en-US" dirty="0" smtClean="0"/>
              <a:t>, symbolizing the large deposits of copper ore on the island (chiefly in the form of chalcopyrite, which is yellow in color), from which it may have received its name.  </a:t>
            </a:r>
          </a:p>
          <a:p>
            <a:pPr marL="571500" indent="-571500">
              <a:buAutoNum type="romanLcParenR"/>
            </a:pPr>
            <a:r>
              <a:rPr lang="en-US" dirty="0" smtClean="0"/>
              <a:t>Flag of Cyprus</a:t>
            </a:r>
            <a:endParaRPr lang="en-US" dirty="0"/>
          </a:p>
        </p:txBody>
      </p:sp>
      <p:pic>
        <p:nvPicPr>
          <p:cNvPr id="4" name="Picture 3" descr="http://www.parikiaki.com/wp-content/uploads/2010/08/cyprus-flag12.gif"/>
          <p:cNvPicPr/>
          <p:nvPr/>
        </p:nvPicPr>
        <p:blipFill>
          <a:blip r:embed="rId3" cstate="print"/>
          <a:srcRect/>
          <a:stretch>
            <a:fillRect/>
          </a:stretch>
        </p:blipFill>
        <p:spPr bwMode="auto">
          <a:xfrm>
            <a:off x="2667000" y="381000"/>
            <a:ext cx="3941299" cy="3124200"/>
          </a:xfrm>
          <a:prstGeom prst="rect">
            <a:avLst/>
          </a:prstGeom>
          <a:noFill/>
          <a:ln w="9525">
            <a:noFill/>
            <a:miter lim="800000"/>
            <a:headEnd/>
            <a:tailEnd/>
          </a:ln>
        </p:spPr>
      </p:pic>
    </p:spTree>
    <p:extLst>
      <p:ext uri="{BB962C8B-B14F-4D97-AF65-F5344CB8AC3E}">
        <p14:creationId xmlns:p14="http://schemas.microsoft.com/office/powerpoint/2010/main" val="1175835378"/>
      </p:ext>
    </p:extLst>
  </p:cSld>
  <p:clrMapOvr>
    <a:masterClrMapping/>
  </p:clrMapOvr>
  <p:transition>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images.wikia.com/logopedia/images/1/16/Chiquita_Logo_HR.gif"/>
          <p:cNvPicPr/>
          <p:nvPr/>
        </p:nvPicPr>
        <p:blipFill>
          <a:blip r:embed="rId3" cstate="print"/>
          <a:srcRect/>
          <a:stretch>
            <a:fillRect/>
          </a:stretch>
        </p:blipFill>
        <p:spPr bwMode="auto">
          <a:xfrm>
            <a:off x="2200452" y="184180"/>
            <a:ext cx="5114748" cy="6369020"/>
          </a:xfrm>
          <a:prstGeom prst="rect">
            <a:avLst/>
          </a:prstGeom>
          <a:noFill/>
          <a:ln w="9525">
            <a:noFill/>
            <a:miter lim="800000"/>
            <a:headEnd/>
            <a:tailEnd/>
          </a:ln>
        </p:spPr>
      </p:pic>
      <p:sp>
        <p:nvSpPr>
          <p:cNvPr id="3" name="Rectangle 2"/>
          <p:cNvSpPr/>
          <p:nvPr/>
        </p:nvSpPr>
        <p:spPr>
          <a:xfrm>
            <a:off x="2819400" y="3276600"/>
            <a:ext cx="3886200" cy="1371600"/>
          </a:xfrm>
          <a:prstGeom prst="rect">
            <a:avLst/>
          </a:prstGeom>
          <a:solidFill>
            <a:srgbClr val="0070C0"/>
          </a:solidFill>
          <a:ln>
            <a:solidFill>
              <a:srgbClr val="0070C0"/>
            </a:solidFill>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25870515"/>
      </p:ext>
    </p:extLst>
  </p:cSld>
  <p:clrMapOvr>
    <a:masterClrMapping/>
  </p:clrMapOvr>
  <p:transition>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4648200" y="609600"/>
            <a:ext cx="4038600" cy="5516563"/>
          </a:xfrm>
        </p:spPr>
        <p:txBody>
          <a:bodyPr>
            <a:normAutofit/>
          </a:bodyPr>
          <a:lstStyle/>
          <a:p>
            <a:pPr marL="571500" indent="-571500">
              <a:buAutoNum type="romanLcParenR"/>
            </a:pPr>
            <a:r>
              <a:rPr lang="en-US" dirty="0" smtClean="0"/>
              <a:t>Fruit hat, banana, pineapples</a:t>
            </a:r>
          </a:p>
          <a:p>
            <a:pPr marL="571500" indent="-571500">
              <a:buAutoNum type="romanLcParenR"/>
            </a:pPr>
            <a:r>
              <a:rPr lang="en-US" dirty="0" smtClean="0"/>
              <a:t>the first company to brand the banana back in 1944, when we introduced Miss Chiquita. Her catchy jingle taught consumers about Chiquita bananas and how to store them.</a:t>
            </a:r>
          </a:p>
          <a:p>
            <a:pPr marL="571500" indent="-571500">
              <a:buAutoNum type="romanLcParenR"/>
            </a:pPr>
            <a:r>
              <a:rPr lang="en-US" dirty="0" smtClean="0"/>
              <a:t> consumers of banana</a:t>
            </a:r>
          </a:p>
          <a:p>
            <a:pPr marL="571500" indent="-571500">
              <a:buAutoNum type="romanLcParenR"/>
            </a:pPr>
            <a:endParaRPr lang="en-US" dirty="0" smtClean="0"/>
          </a:p>
        </p:txBody>
      </p:sp>
      <p:pic>
        <p:nvPicPr>
          <p:cNvPr id="4" name="Picture 3" descr="http://images.wikia.com/logopedia/images/1/16/Chiquita_Logo_HR.gif"/>
          <p:cNvPicPr/>
          <p:nvPr/>
        </p:nvPicPr>
        <p:blipFill>
          <a:blip r:embed="rId3" cstate="print"/>
          <a:srcRect/>
          <a:stretch>
            <a:fillRect/>
          </a:stretch>
        </p:blipFill>
        <p:spPr bwMode="auto">
          <a:xfrm>
            <a:off x="304800" y="685800"/>
            <a:ext cx="4191000" cy="5218744"/>
          </a:xfrm>
          <a:prstGeom prst="rect">
            <a:avLst/>
          </a:prstGeom>
          <a:noFill/>
          <a:ln w="9525">
            <a:noFill/>
            <a:miter lim="800000"/>
            <a:headEnd/>
            <a:tailEnd/>
          </a:ln>
        </p:spPr>
      </p:pic>
    </p:spTree>
    <p:extLst>
      <p:ext uri="{BB962C8B-B14F-4D97-AF65-F5344CB8AC3E}">
        <p14:creationId xmlns:p14="http://schemas.microsoft.com/office/powerpoint/2010/main" val="3441085621"/>
      </p:ext>
    </p:extLst>
  </p:cSld>
  <p:clrMapOvr>
    <a:masterClrMapping/>
  </p:clrMapOvr>
  <p:transition>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www.wcc.hawaii.edu/hoolaulea/2007/American_Savings_Bank.jpg"/>
          <p:cNvPicPr/>
          <p:nvPr/>
        </p:nvPicPr>
        <p:blipFill>
          <a:blip r:embed="rId3" cstate="print"/>
          <a:srcRect l="57012" r="10266" b="58208"/>
          <a:stretch>
            <a:fillRect/>
          </a:stretch>
        </p:blipFill>
        <p:spPr bwMode="auto">
          <a:xfrm>
            <a:off x="609600" y="990600"/>
            <a:ext cx="7772400" cy="4648200"/>
          </a:xfrm>
          <a:prstGeom prst="rect">
            <a:avLst/>
          </a:prstGeom>
          <a:noFill/>
          <a:ln w="9525">
            <a:noFill/>
            <a:miter lim="800000"/>
            <a:headEnd/>
            <a:tailEnd/>
          </a:ln>
        </p:spPr>
      </p:pic>
    </p:spTree>
    <p:extLst>
      <p:ext uri="{BB962C8B-B14F-4D97-AF65-F5344CB8AC3E}">
        <p14:creationId xmlns:p14="http://schemas.microsoft.com/office/powerpoint/2010/main" val="2395553409"/>
      </p:ext>
    </p:extLst>
  </p:cSld>
  <p:clrMapOvr>
    <a:masterClrMapping/>
  </p:clrMapOvr>
  <p:transition>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533400" y="3352800"/>
            <a:ext cx="8153400" cy="2773363"/>
          </a:xfrm>
        </p:spPr>
        <p:txBody>
          <a:bodyPr>
            <a:normAutofit fontScale="92500" lnSpcReduction="10000"/>
          </a:bodyPr>
          <a:lstStyle/>
          <a:p>
            <a:pPr marL="571500" indent="-571500">
              <a:buAutoNum type="romanLcParenR"/>
            </a:pPr>
            <a:r>
              <a:rPr lang="en-US" dirty="0" smtClean="0"/>
              <a:t>Taro, </a:t>
            </a:r>
            <a:r>
              <a:rPr lang="en-US" i="1" dirty="0" err="1" smtClean="0"/>
              <a:t>Colocasia</a:t>
            </a:r>
            <a:r>
              <a:rPr lang="en-US" i="1" dirty="0" smtClean="0"/>
              <a:t> </a:t>
            </a:r>
            <a:r>
              <a:rPr lang="en-US" i="1" dirty="0" err="1" smtClean="0"/>
              <a:t>esculenta</a:t>
            </a:r>
            <a:endParaRPr lang="en-US" dirty="0" smtClean="0"/>
          </a:p>
          <a:p>
            <a:pPr marL="571500" indent="-571500">
              <a:buAutoNum type="romanLcParenR"/>
            </a:pPr>
            <a:r>
              <a:rPr lang="en-US" dirty="0" smtClean="0"/>
              <a:t>“It’s no accident that American Savings Bank’s symbol is the kalo or taro plant. We chose it to remind us of our dedication to the healthy growth of our communities, and the uniquely beautiful place we all call home.”</a:t>
            </a:r>
          </a:p>
          <a:p>
            <a:pPr marL="571500" indent="-571500">
              <a:buAutoNum type="romanLcParenR"/>
            </a:pPr>
            <a:r>
              <a:rPr lang="en-US" dirty="0" smtClean="0"/>
              <a:t>Residents of Hawaii</a:t>
            </a:r>
          </a:p>
        </p:txBody>
      </p:sp>
      <p:pic>
        <p:nvPicPr>
          <p:cNvPr id="4" name="Picture 3" descr="http://www.wcc.hawaii.edu/hoolaulea/2007/American_Savings_Bank.jpg"/>
          <p:cNvPicPr/>
          <p:nvPr/>
        </p:nvPicPr>
        <p:blipFill>
          <a:blip r:embed="rId3" cstate="print"/>
          <a:srcRect/>
          <a:stretch>
            <a:fillRect/>
          </a:stretch>
        </p:blipFill>
        <p:spPr bwMode="auto">
          <a:xfrm>
            <a:off x="2133600" y="533400"/>
            <a:ext cx="4495800" cy="2560407"/>
          </a:xfrm>
          <a:prstGeom prst="rect">
            <a:avLst/>
          </a:prstGeom>
          <a:noFill/>
          <a:ln w="9525">
            <a:noFill/>
            <a:miter lim="800000"/>
            <a:headEnd/>
            <a:tailEnd/>
          </a:ln>
        </p:spPr>
      </p:pic>
    </p:spTree>
    <p:extLst>
      <p:ext uri="{BB962C8B-B14F-4D97-AF65-F5344CB8AC3E}">
        <p14:creationId xmlns:p14="http://schemas.microsoft.com/office/powerpoint/2010/main" val="109040851"/>
      </p:ext>
    </p:extLst>
  </p:cSld>
  <p:clrMapOvr>
    <a:masterClrMapping/>
  </p:clrMapOvr>
  <p:transition>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inside-mexico.com/images5/banderamexico.jpg"/>
          <p:cNvPicPr>
            <a:picLocks noChangeAspect="1" noChangeArrowheads="1"/>
          </p:cNvPicPr>
          <p:nvPr/>
        </p:nvPicPr>
        <p:blipFill>
          <a:blip r:embed="rId3" cstate="print"/>
          <a:srcRect/>
          <a:stretch>
            <a:fillRect/>
          </a:stretch>
        </p:blipFill>
        <p:spPr bwMode="auto">
          <a:xfrm>
            <a:off x="52180" y="533400"/>
            <a:ext cx="9015620" cy="5334000"/>
          </a:xfrm>
          <a:prstGeom prst="rect">
            <a:avLst/>
          </a:prstGeom>
          <a:noFill/>
        </p:spPr>
      </p:pic>
    </p:spTree>
    <p:extLst>
      <p:ext uri="{BB962C8B-B14F-4D97-AF65-F5344CB8AC3E}">
        <p14:creationId xmlns:p14="http://schemas.microsoft.com/office/powerpoint/2010/main" val="1902964156"/>
      </p:ext>
    </p:extLst>
  </p:cSld>
  <p:clrMapOvr>
    <a:masterClrMapping/>
  </p:clrMapOvr>
  <p:transition>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304800" y="3657600"/>
            <a:ext cx="8382000" cy="3200400"/>
          </a:xfrm>
        </p:spPr>
        <p:txBody>
          <a:bodyPr>
            <a:normAutofit fontScale="70000" lnSpcReduction="20000"/>
          </a:bodyPr>
          <a:lstStyle/>
          <a:p>
            <a:pPr marL="571500" indent="-571500">
              <a:buAutoNum type="romanLcParenR"/>
            </a:pPr>
            <a:r>
              <a:rPr lang="en-US" dirty="0" smtClean="0"/>
              <a:t>Prickly pear cactus</a:t>
            </a:r>
          </a:p>
          <a:p>
            <a:pPr marL="571500" indent="-571500">
              <a:buAutoNum type="romanLcParenR"/>
            </a:pPr>
            <a:r>
              <a:rPr lang="en-US" dirty="0" smtClean="0"/>
              <a:t>The story goes that the Aztecs received a vision or a sign from “Huitzilopochtli” through one of their many “gods” that told them they would know where to build their central city or “</a:t>
            </a:r>
            <a:r>
              <a:rPr lang="en-US" dirty="0" err="1" smtClean="0"/>
              <a:t>zocolo</a:t>
            </a:r>
            <a:r>
              <a:rPr lang="en-US" dirty="0" smtClean="0"/>
              <a:t>”, the empire  of Tenochtitlan” ("Place of the Prickly Pear Cactus") when they saw what is today depicted on the Mexican Flag. They were told that when they saw a [Mexican] Eagle perched on a </a:t>
            </a:r>
            <a:r>
              <a:rPr lang="en-US" dirty="0" err="1" smtClean="0"/>
              <a:t>Nopal</a:t>
            </a:r>
            <a:r>
              <a:rPr lang="en-US" dirty="0" smtClean="0"/>
              <a:t> cactus with a serpent (rattle snake) in its talon, located on an island, this is where they should begin to build their permanent city. They supposedly did encounter this on an island in the middle of a lake (Lake </a:t>
            </a:r>
            <a:r>
              <a:rPr lang="en-US" dirty="0" err="1" smtClean="0"/>
              <a:t>Anáhuac</a:t>
            </a:r>
            <a:r>
              <a:rPr lang="en-US" dirty="0" smtClean="0"/>
              <a:t>) now known today as México City.</a:t>
            </a:r>
          </a:p>
          <a:p>
            <a:pPr marL="571500" indent="-571500">
              <a:buAutoNum type="romanLcParenR"/>
            </a:pPr>
            <a:r>
              <a:rPr lang="en-US" dirty="0" smtClean="0"/>
              <a:t>Flag of Mexico</a:t>
            </a:r>
            <a:endParaRPr lang="en-US" dirty="0"/>
          </a:p>
        </p:txBody>
      </p:sp>
      <p:pic>
        <p:nvPicPr>
          <p:cNvPr id="4" name="Picture 2" descr="http://www.inside-mexico.com/images5/banderamexico.jpg"/>
          <p:cNvPicPr>
            <a:picLocks noChangeAspect="1" noChangeArrowheads="1"/>
          </p:cNvPicPr>
          <p:nvPr/>
        </p:nvPicPr>
        <p:blipFill>
          <a:blip r:embed="rId3" cstate="print"/>
          <a:srcRect/>
          <a:stretch>
            <a:fillRect/>
          </a:stretch>
        </p:blipFill>
        <p:spPr bwMode="auto">
          <a:xfrm>
            <a:off x="1828800" y="381000"/>
            <a:ext cx="5281820" cy="3124935"/>
          </a:xfrm>
          <a:prstGeom prst="rect">
            <a:avLst/>
          </a:prstGeom>
          <a:noFill/>
        </p:spPr>
      </p:pic>
    </p:spTree>
    <p:extLst>
      <p:ext uri="{BB962C8B-B14F-4D97-AF65-F5344CB8AC3E}">
        <p14:creationId xmlns:p14="http://schemas.microsoft.com/office/powerpoint/2010/main" val="326299097"/>
      </p:ext>
    </p:extLst>
  </p:cSld>
  <p:clrMapOvr>
    <a:masterClrMapping/>
  </p:clrMapOvr>
  <p:transition>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Group Discussion</a:t>
            </a:r>
            <a:endParaRPr lang="en-US" dirty="0"/>
          </a:p>
        </p:txBody>
      </p:sp>
      <p:sp>
        <p:nvSpPr>
          <p:cNvPr id="3" name="Content Placeholder 2"/>
          <p:cNvSpPr>
            <a:spLocks noGrp="1"/>
          </p:cNvSpPr>
          <p:nvPr>
            <p:ph sz="half" idx="1"/>
          </p:nvPr>
        </p:nvSpPr>
        <p:spPr/>
        <p:txBody>
          <a:bodyPr/>
          <a:lstStyle/>
          <a:p>
            <a:r>
              <a:rPr lang="en-US" dirty="0" smtClean="0"/>
              <a:t>Group Experiment</a:t>
            </a:r>
          </a:p>
          <a:p>
            <a:endParaRPr lang="en-US" dirty="0"/>
          </a:p>
        </p:txBody>
      </p:sp>
      <p:sp>
        <p:nvSpPr>
          <p:cNvPr id="4" name="Content Placeholder 3"/>
          <p:cNvSpPr>
            <a:spLocks noGrp="1"/>
          </p:cNvSpPr>
          <p:nvPr>
            <p:ph sz="half" idx="2"/>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OSN Fall Invitational Meeting 2012: Student Ethnobotany Experiments</a:t>
            </a:r>
            <a:endParaRPr lang="en-US"/>
          </a:p>
        </p:txBody>
      </p:sp>
      <p:sp>
        <p:nvSpPr>
          <p:cNvPr id="6" name="Slide Number Placeholder 5"/>
          <p:cNvSpPr>
            <a:spLocks noGrp="1"/>
          </p:cNvSpPr>
          <p:nvPr>
            <p:ph type="sldNum" sz="quarter" idx="12"/>
          </p:nvPr>
        </p:nvSpPr>
        <p:spPr/>
        <p:txBody>
          <a:bodyPr/>
          <a:lstStyle/>
          <a:p>
            <a:fld id="{92A52E57-FE25-4664-A114-610F8D552059}" type="slidenum">
              <a:rPr lang="en-US" smtClean="0"/>
              <a:pPr/>
              <a:t>51</a:t>
            </a:fld>
            <a:endParaRPr lang="en-US"/>
          </a:p>
        </p:txBody>
      </p:sp>
    </p:spTree>
    <p:extLst>
      <p:ext uri="{BB962C8B-B14F-4D97-AF65-F5344CB8AC3E}">
        <p14:creationId xmlns:p14="http://schemas.microsoft.com/office/powerpoint/2010/main" val="223468288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Revisit Individual experiment</a:t>
            </a:r>
            <a:endParaRPr lang="en-US" sz="3600" dirty="0"/>
          </a:p>
        </p:txBody>
      </p:sp>
      <p:sp>
        <p:nvSpPr>
          <p:cNvPr id="3" name="Content Placeholder 2"/>
          <p:cNvSpPr>
            <a:spLocks noGrp="1"/>
          </p:cNvSpPr>
          <p:nvPr>
            <p:ph idx="1"/>
          </p:nvPr>
        </p:nvSpPr>
        <p:spPr/>
        <p:txBody>
          <a:bodyPr/>
          <a:lstStyle/>
          <a:p>
            <a:pPr marL="457200" lvl="1" indent="0">
              <a:buNone/>
            </a:pPr>
            <a:r>
              <a:rPr lang="en-US" b="1" dirty="0"/>
              <a:t>Record on paper a plant you identify with:</a:t>
            </a:r>
            <a:endParaRPr lang="en-US" dirty="0" smtClean="0"/>
          </a:p>
          <a:p>
            <a:pPr lvl="1">
              <a:buFont typeface="Arial" pitchFamily="34" charset="0"/>
              <a:buChar char="•"/>
            </a:pPr>
            <a:r>
              <a:rPr lang="en-US" dirty="0" smtClean="0"/>
              <a:t>Common/local/native</a:t>
            </a:r>
            <a:r>
              <a:rPr lang="en-US" dirty="0"/>
              <a:t>, scientific name</a:t>
            </a:r>
          </a:p>
          <a:p>
            <a:pPr lvl="1">
              <a:buFont typeface="Arial" pitchFamily="34" charset="0"/>
              <a:buChar char="•"/>
            </a:pPr>
            <a:r>
              <a:rPr lang="en-US" dirty="0"/>
              <a:t>What is the </a:t>
            </a:r>
            <a:r>
              <a:rPr lang="en-US" b="1" dirty="0"/>
              <a:t>name of the plant</a:t>
            </a:r>
            <a:r>
              <a:rPr lang="en-US" dirty="0"/>
              <a:t>.</a:t>
            </a:r>
          </a:p>
          <a:p>
            <a:pPr lvl="1">
              <a:buFont typeface="Arial" pitchFamily="34" charset="0"/>
              <a:buChar char="•"/>
            </a:pPr>
            <a:r>
              <a:rPr lang="en-US" b="1" dirty="0"/>
              <a:t>What</a:t>
            </a:r>
            <a:r>
              <a:rPr lang="en-US" dirty="0"/>
              <a:t> is important about this plant.</a:t>
            </a:r>
          </a:p>
          <a:p>
            <a:pPr lvl="1">
              <a:buFont typeface="Arial" pitchFamily="34" charset="0"/>
              <a:buChar char="•"/>
            </a:pPr>
            <a:r>
              <a:rPr lang="en-US" b="1" dirty="0"/>
              <a:t>Why</a:t>
            </a:r>
            <a:r>
              <a:rPr lang="en-US" dirty="0"/>
              <a:t> is this plant important.</a:t>
            </a:r>
          </a:p>
          <a:p>
            <a:pPr lvl="1">
              <a:buFont typeface="Arial" pitchFamily="34" charset="0"/>
              <a:buChar char="•"/>
            </a:pPr>
            <a:r>
              <a:rPr lang="en-US" b="1" dirty="0"/>
              <a:t>Why</a:t>
            </a:r>
            <a:r>
              <a:rPr lang="en-US" dirty="0"/>
              <a:t> do you </a:t>
            </a:r>
            <a:r>
              <a:rPr lang="en-US" b="1" dirty="0"/>
              <a:t>identify</a:t>
            </a:r>
            <a:r>
              <a:rPr lang="en-US" dirty="0"/>
              <a:t> with this plant</a:t>
            </a:r>
            <a:r>
              <a:rPr lang="en-US" dirty="0" smtClean="0"/>
              <a:t>.</a:t>
            </a:r>
          </a:p>
          <a:p>
            <a:pPr lvl="1">
              <a:buFont typeface="Arial" pitchFamily="34" charset="0"/>
              <a:buChar char="•"/>
            </a:pPr>
            <a:endParaRPr lang="en-US" dirty="0"/>
          </a:p>
          <a:p>
            <a:pPr lvl="1">
              <a:buFont typeface="Arial" pitchFamily="34" charset="0"/>
              <a:buChar char="•"/>
            </a:pPr>
            <a:r>
              <a:rPr lang="en-US" dirty="0" smtClean="0"/>
              <a:t>1 minute</a:t>
            </a:r>
          </a:p>
          <a:p>
            <a:pPr marL="457200" lvl="1" indent="0">
              <a:buNone/>
            </a:pPr>
            <a:endParaRPr lang="en-US" dirty="0" smtClean="0"/>
          </a:p>
          <a:p>
            <a:pPr marL="457200" lvl="1" indent="0">
              <a:buNone/>
            </a:pPr>
            <a:endParaRPr lang="en-US" dirty="0"/>
          </a:p>
          <a:p>
            <a:endParaRPr lang="en-US" dirty="0"/>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52</a:t>
            </a:fld>
            <a:endParaRPr lang="en-US"/>
          </a:p>
        </p:txBody>
      </p:sp>
    </p:spTree>
    <p:extLst>
      <p:ext uri="{BB962C8B-B14F-4D97-AF65-F5344CB8AC3E}">
        <p14:creationId xmlns:p14="http://schemas.microsoft.com/office/powerpoint/2010/main" val="122144536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Group Discussion</a:t>
            </a:r>
            <a:endParaRPr lang="en-US" dirty="0"/>
          </a:p>
        </p:txBody>
      </p:sp>
      <p:sp>
        <p:nvSpPr>
          <p:cNvPr id="3" name="Content Placeholder 2"/>
          <p:cNvSpPr>
            <a:spLocks noGrp="1"/>
          </p:cNvSpPr>
          <p:nvPr>
            <p:ph idx="1"/>
          </p:nvPr>
        </p:nvSpPr>
        <p:spPr/>
        <p:txBody>
          <a:bodyPr/>
          <a:lstStyle/>
          <a:p>
            <a:r>
              <a:rPr lang="en-US" dirty="0" smtClean="0"/>
              <a:t>Individual experiment</a:t>
            </a:r>
            <a:endParaRPr lang="en-US" dirty="0"/>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53</a:t>
            </a:fld>
            <a:endParaRPr lang="en-US"/>
          </a:p>
        </p:txBody>
      </p:sp>
    </p:spTree>
    <p:extLst>
      <p:ext uri="{BB962C8B-B14F-4D97-AF65-F5344CB8AC3E}">
        <p14:creationId xmlns:p14="http://schemas.microsoft.com/office/powerpoint/2010/main" val="1758540776"/>
      </p:ext>
    </p:extLst>
  </p:cSld>
  <p:clrMapOvr>
    <a:masterClrMapping/>
  </p:clrMapOvr>
  <p:transition>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10:15am-11:00am</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10:15-10:17am</a:t>
            </a:r>
          </a:p>
          <a:p>
            <a:pPr lvl="1"/>
            <a:r>
              <a:rPr lang="en-US" dirty="0" smtClean="0"/>
              <a:t>Expanse of student </a:t>
            </a:r>
            <a:r>
              <a:rPr lang="en-US" dirty="0" err="1" smtClean="0"/>
              <a:t>ethnobotany</a:t>
            </a:r>
            <a:r>
              <a:rPr lang="en-US" dirty="0" smtClean="0"/>
              <a:t> experiments</a:t>
            </a:r>
          </a:p>
          <a:p>
            <a:r>
              <a:rPr lang="en-US" dirty="0" smtClean="0"/>
              <a:t>10:18-10:20am</a:t>
            </a:r>
          </a:p>
          <a:p>
            <a:pPr lvl="1"/>
            <a:r>
              <a:rPr lang="en-US" dirty="0" smtClean="0"/>
              <a:t>Value of Individual experiments</a:t>
            </a:r>
          </a:p>
          <a:p>
            <a:pPr lvl="2"/>
            <a:r>
              <a:rPr lang="en-US" dirty="0" smtClean="0"/>
              <a:t>hands-on activity</a:t>
            </a:r>
          </a:p>
          <a:p>
            <a:r>
              <a:rPr lang="en-US" dirty="0" smtClean="0"/>
              <a:t>10:20-10:50am</a:t>
            </a:r>
            <a:endParaRPr lang="en-US" dirty="0"/>
          </a:p>
          <a:p>
            <a:pPr lvl="1"/>
            <a:r>
              <a:rPr lang="en-US" dirty="0"/>
              <a:t>Value of Group experiments</a:t>
            </a:r>
          </a:p>
          <a:p>
            <a:pPr lvl="2"/>
            <a:r>
              <a:rPr lang="en-US" dirty="0"/>
              <a:t>Hand-on activity</a:t>
            </a:r>
          </a:p>
          <a:p>
            <a:r>
              <a:rPr lang="en-US" dirty="0" smtClean="0"/>
              <a:t>10:51-11:00am</a:t>
            </a:r>
          </a:p>
          <a:p>
            <a:pPr lvl="1"/>
            <a:r>
              <a:rPr lang="en-US" dirty="0" smtClean="0"/>
              <a:t>Group discussion</a:t>
            </a:r>
          </a:p>
          <a:p>
            <a:pPr marL="914400" lvl="2" indent="0">
              <a:buNone/>
            </a:pPr>
            <a:endParaRPr lang="en-US" dirty="0"/>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54</a:t>
            </a:fld>
            <a:endParaRPr lang="en-US"/>
          </a:p>
        </p:txBody>
      </p:sp>
    </p:spTree>
    <p:extLst>
      <p:ext uri="{BB962C8B-B14F-4D97-AF65-F5344CB8AC3E}">
        <p14:creationId xmlns:p14="http://schemas.microsoft.com/office/powerpoint/2010/main" val="1998077059"/>
      </p:ext>
    </p:extLst>
  </p:cSld>
  <p:clrMapOvr>
    <a:masterClrMapping/>
  </p:clrMapOvr>
  <p:transition>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Classroom Planning</a:t>
            </a:r>
            <a:endParaRPr lang="en-US" dirty="0"/>
          </a:p>
        </p:txBody>
      </p:sp>
      <p:graphicFrame>
        <p:nvGraphicFramePr>
          <p:cNvPr id="6" name="Content Placeholder 5"/>
          <p:cNvGraphicFramePr>
            <a:graphicFrameLocks noGrp="1"/>
          </p:cNvGraphicFramePr>
          <p:nvPr>
            <p:ph idx="1"/>
          </p:nvPr>
        </p:nvGraphicFramePr>
        <p:xfrm>
          <a:off x="457200" y="1600200"/>
          <a:ext cx="8229600" cy="4719320"/>
        </p:xfrm>
        <a:graphic>
          <a:graphicData uri="http://schemas.openxmlformats.org/drawingml/2006/table">
            <a:tbl>
              <a:tblPr firstRow="1" bandRow="1">
                <a:tableStyleId>{5C22544A-7EE6-4342-B048-85BDC9FD1C3A}</a:tableStyleId>
              </a:tblPr>
              <a:tblGrid>
                <a:gridCol w="1066800"/>
                <a:gridCol w="5257800"/>
                <a:gridCol w="762000"/>
                <a:gridCol w="1143000"/>
              </a:tblGrid>
              <a:tr h="370840">
                <a:tc>
                  <a:txBody>
                    <a:bodyPr/>
                    <a:lstStyle/>
                    <a:p>
                      <a:r>
                        <a:rPr lang="en-US" dirty="0" smtClean="0"/>
                        <a:t>Slide number</a:t>
                      </a:r>
                      <a:endParaRPr lang="en-US" dirty="0"/>
                    </a:p>
                  </a:txBody>
                  <a:tcPr/>
                </a:tc>
                <a:tc>
                  <a:txBody>
                    <a:bodyPr/>
                    <a:lstStyle/>
                    <a:p>
                      <a:r>
                        <a:rPr lang="en-US" dirty="0" smtClean="0"/>
                        <a:t>Activity</a:t>
                      </a:r>
                      <a:endParaRPr lang="en-US" dirty="0"/>
                    </a:p>
                  </a:txBody>
                  <a:tcPr/>
                </a:tc>
                <a:tc>
                  <a:txBody>
                    <a:bodyPr/>
                    <a:lstStyle/>
                    <a:p>
                      <a:r>
                        <a:rPr lang="en-US" dirty="0" smtClean="0"/>
                        <a:t>Time (min)</a:t>
                      </a:r>
                      <a:endParaRPr lang="en-US" dirty="0"/>
                    </a:p>
                  </a:txBody>
                  <a:tcPr/>
                </a:tc>
                <a:tc>
                  <a:txBody>
                    <a:bodyPr/>
                    <a:lstStyle/>
                    <a:p>
                      <a:r>
                        <a:rPr lang="en-US" dirty="0" smtClean="0"/>
                        <a:t> (am/pm)</a:t>
                      </a:r>
                      <a:endParaRPr lang="en-US" dirty="0"/>
                    </a:p>
                  </a:txBody>
                  <a:tcPr/>
                </a:tc>
              </a:tr>
              <a:tr h="370840">
                <a:tc>
                  <a:txBody>
                    <a:bodyPr/>
                    <a:lstStyle/>
                    <a:p>
                      <a:r>
                        <a:rPr lang="en-US" dirty="0" smtClean="0"/>
                        <a:t>1-5</a:t>
                      </a:r>
                      <a:endParaRPr lang="en-US" dirty="0"/>
                    </a:p>
                  </a:txBody>
                  <a:tcPr/>
                </a:tc>
                <a:tc>
                  <a:txBody>
                    <a:bodyPr/>
                    <a:lstStyle/>
                    <a:p>
                      <a:r>
                        <a:rPr lang="en-US" dirty="0" smtClean="0"/>
                        <a:t>Introduction</a:t>
                      </a:r>
                      <a:endParaRPr lang="en-US" dirty="0"/>
                    </a:p>
                  </a:txBody>
                  <a:tcPr/>
                </a:tc>
                <a:tc>
                  <a:txBody>
                    <a:bodyPr/>
                    <a:lstStyle/>
                    <a:p>
                      <a:r>
                        <a:rPr lang="en-US" dirty="0" smtClean="0"/>
                        <a:t>3</a:t>
                      </a:r>
                      <a:endParaRPr lang="en-US" dirty="0"/>
                    </a:p>
                  </a:txBody>
                  <a:tcPr/>
                </a:tc>
                <a:tc>
                  <a:txBody>
                    <a:bodyPr/>
                    <a:lstStyle/>
                    <a:p>
                      <a:r>
                        <a:rPr lang="en-US" dirty="0" smtClean="0"/>
                        <a:t>10:18am</a:t>
                      </a:r>
                      <a:endParaRPr lang="en-US" dirty="0"/>
                    </a:p>
                  </a:txBody>
                  <a:tcPr/>
                </a:tc>
              </a:tr>
              <a:tr h="370840">
                <a:tc>
                  <a:txBody>
                    <a:bodyPr/>
                    <a:lstStyle/>
                    <a:p>
                      <a:r>
                        <a:rPr lang="en-US" dirty="0" smtClean="0"/>
                        <a:t>6-7</a:t>
                      </a:r>
                      <a:endParaRPr lang="en-US" dirty="0"/>
                    </a:p>
                  </a:txBody>
                  <a:tcPr/>
                </a:tc>
                <a:tc>
                  <a:txBody>
                    <a:bodyPr/>
                    <a:lstStyle/>
                    <a:p>
                      <a:r>
                        <a:rPr lang="en-US" dirty="0" smtClean="0"/>
                        <a:t>Individual experiment</a:t>
                      </a:r>
                      <a:endParaRPr lang="en-US" dirty="0"/>
                    </a:p>
                  </a:txBody>
                  <a:tcPr/>
                </a:tc>
                <a:tc>
                  <a:txBody>
                    <a:bodyPr/>
                    <a:lstStyle/>
                    <a:p>
                      <a:r>
                        <a:rPr lang="en-US" dirty="0" smtClean="0"/>
                        <a:t>2</a:t>
                      </a:r>
                      <a:endParaRPr lang="en-US" dirty="0"/>
                    </a:p>
                  </a:txBody>
                  <a:tcPr/>
                </a:tc>
                <a:tc>
                  <a:txBody>
                    <a:bodyPr/>
                    <a:lstStyle/>
                    <a:p>
                      <a:r>
                        <a:rPr lang="en-US" dirty="0" smtClean="0"/>
                        <a:t>10:20am</a:t>
                      </a:r>
                      <a:endParaRPr lang="en-US" dirty="0"/>
                    </a:p>
                  </a:txBody>
                  <a:tcPr/>
                </a:tc>
              </a:tr>
              <a:tr h="370840">
                <a:tc>
                  <a:txBody>
                    <a:bodyPr/>
                    <a:lstStyle/>
                    <a:p>
                      <a:r>
                        <a:rPr lang="en-US" dirty="0" smtClean="0"/>
                        <a:t>8-10</a:t>
                      </a:r>
                      <a:endParaRPr lang="en-US" dirty="0"/>
                    </a:p>
                  </a:txBody>
                  <a:tcPr/>
                </a:tc>
                <a:tc>
                  <a:txBody>
                    <a:bodyPr/>
                    <a:lstStyle/>
                    <a:p>
                      <a:r>
                        <a:rPr lang="en-US" dirty="0" smtClean="0"/>
                        <a:t>Group experiment introduction</a:t>
                      </a:r>
                      <a:endParaRPr lang="en-US" dirty="0"/>
                    </a:p>
                  </a:txBody>
                  <a:tcPr/>
                </a:tc>
                <a:tc>
                  <a:txBody>
                    <a:bodyPr/>
                    <a:lstStyle/>
                    <a:p>
                      <a:r>
                        <a:rPr lang="en-US" dirty="0" smtClean="0"/>
                        <a:t>1</a:t>
                      </a:r>
                      <a:endParaRPr lang="en-US" dirty="0"/>
                    </a:p>
                  </a:txBody>
                  <a:tcPr/>
                </a:tc>
                <a:tc>
                  <a:txBody>
                    <a:bodyPr/>
                    <a:lstStyle/>
                    <a:p>
                      <a:r>
                        <a:rPr lang="en-US" dirty="0" smtClean="0"/>
                        <a:t>10:21am</a:t>
                      </a:r>
                      <a:endParaRPr lang="en-US" dirty="0"/>
                    </a:p>
                  </a:txBody>
                  <a:tcPr/>
                </a:tc>
              </a:tr>
              <a:tr h="370840">
                <a:tc>
                  <a:txBody>
                    <a:bodyPr/>
                    <a:lstStyle/>
                    <a:p>
                      <a:r>
                        <a:rPr lang="en-US" dirty="0" smtClean="0"/>
                        <a:t>11</a:t>
                      </a:r>
                      <a:endParaRPr lang="en-US" dirty="0"/>
                    </a:p>
                  </a:txBody>
                  <a:tcPr/>
                </a:tc>
                <a:tc>
                  <a:txBody>
                    <a:bodyPr/>
                    <a:lstStyle/>
                    <a:p>
                      <a:r>
                        <a:rPr lang="en-US" dirty="0" smtClean="0"/>
                        <a:t>Group break out</a:t>
                      </a:r>
                      <a:endParaRPr lang="en-US" dirty="0"/>
                    </a:p>
                  </a:txBody>
                  <a:tcPr/>
                </a:tc>
                <a:tc>
                  <a:txBody>
                    <a:bodyPr/>
                    <a:lstStyle/>
                    <a:p>
                      <a:r>
                        <a:rPr lang="en-US" dirty="0" smtClean="0"/>
                        <a:t>1</a:t>
                      </a:r>
                      <a:endParaRPr lang="en-US" dirty="0"/>
                    </a:p>
                  </a:txBody>
                  <a:tcPr/>
                </a:tc>
                <a:tc>
                  <a:txBody>
                    <a:bodyPr/>
                    <a:lstStyle/>
                    <a:p>
                      <a:r>
                        <a:rPr lang="en-US" dirty="0" smtClean="0"/>
                        <a:t>10:22am</a:t>
                      </a:r>
                      <a:endParaRPr lang="en-US" dirty="0"/>
                    </a:p>
                  </a:txBody>
                  <a:tcPr/>
                </a:tc>
              </a:tr>
              <a:tr h="370840">
                <a:tc>
                  <a:txBody>
                    <a:bodyPr/>
                    <a:lstStyle/>
                    <a:p>
                      <a:r>
                        <a:rPr lang="en-US" dirty="0" smtClean="0"/>
                        <a:t>12</a:t>
                      </a:r>
                      <a:endParaRPr lang="en-US" dirty="0"/>
                    </a:p>
                  </a:txBody>
                  <a:tcPr/>
                </a:tc>
                <a:tc>
                  <a:txBody>
                    <a:bodyPr/>
                    <a:lstStyle/>
                    <a:p>
                      <a:r>
                        <a:rPr lang="en-US" dirty="0" smtClean="0"/>
                        <a:t>Group introductions</a:t>
                      </a:r>
                      <a:endParaRPr lang="en-US" dirty="0"/>
                    </a:p>
                  </a:txBody>
                  <a:tcPr/>
                </a:tc>
                <a:tc>
                  <a:txBody>
                    <a:bodyPr/>
                    <a:lstStyle/>
                    <a:p>
                      <a:r>
                        <a:rPr lang="en-US" dirty="0" smtClean="0"/>
                        <a:t>2</a:t>
                      </a:r>
                      <a:endParaRPr lang="en-US" dirty="0"/>
                    </a:p>
                  </a:txBody>
                  <a:tcPr/>
                </a:tc>
                <a:tc>
                  <a:txBody>
                    <a:bodyPr/>
                    <a:lstStyle/>
                    <a:p>
                      <a:r>
                        <a:rPr lang="en-US" dirty="0" smtClean="0"/>
                        <a:t>10:24am</a:t>
                      </a:r>
                      <a:endParaRPr lang="en-US" dirty="0"/>
                    </a:p>
                  </a:txBody>
                  <a:tcPr/>
                </a:tc>
              </a:tr>
              <a:tr h="370840">
                <a:tc>
                  <a:txBody>
                    <a:bodyPr/>
                    <a:lstStyle/>
                    <a:p>
                      <a:r>
                        <a:rPr lang="en-US" dirty="0" smtClean="0"/>
                        <a:t>13-25</a:t>
                      </a:r>
                      <a:endParaRPr lang="en-US" dirty="0"/>
                    </a:p>
                  </a:txBody>
                  <a:tcPr/>
                </a:tc>
                <a:tc>
                  <a:txBody>
                    <a:bodyPr/>
                    <a:lstStyle/>
                    <a:p>
                      <a:r>
                        <a:rPr lang="en-US" dirty="0" smtClean="0"/>
                        <a:t>Symbols</a:t>
                      </a:r>
                      <a:r>
                        <a:rPr lang="en-US" baseline="0" dirty="0" smtClean="0"/>
                        <a:t> of plants: religion, power, economics</a:t>
                      </a:r>
                      <a:endParaRPr lang="en-US" dirty="0"/>
                    </a:p>
                  </a:txBody>
                  <a:tcPr/>
                </a:tc>
                <a:tc>
                  <a:txBody>
                    <a:bodyPr/>
                    <a:lstStyle/>
                    <a:p>
                      <a:r>
                        <a:rPr lang="en-US" dirty="0" smtClean="0"/>
                        <a:t>5</a:t>
                      </a:r>
                      <a:endParaRPr lang="en-US" dirty="0"/>
                    </a:p>
                  </a:txBody>
                  <a:tcPr/>
                </a:tc>
                <a:tc>
                  <a:txBody>
                    <a:bodyPr/>
                    <a:lstStyle/>
                    <a:p>
                      <a:r>
                        <a:rPr lang="en-US" dirty="0" smtClean="0"/>
                        <a:t>10:29am</a:t>
                      </a:r>
                      <a:endParaRPr lang="en-US" dirty="0"/>
                    </a:p>
                  </a:txBody>
                  <a:tcPr/>
                </a:tc>
              </a:tr>
              <a:tr h="370840">
                <a:tc>
                  <a:txBody>
                    <a:bodyPr/>
                    <a:lstStyle/>
                    <a:p>
                      <a:r>
                        <a:rPr lang="en-US" dirty="0" smtClean="0"/>
                        <a:t>26</a:t>
                      </a:r>
                      <a:endParaRPr lang="en-US" dirty="0"/>
                    </a:p>
                  </a:txBody>
                  <a:tcPr/>
                </a:tc>
                <a:tc>
                  <a:txBody>
                    <a:bodyPr/>
                    <a:lstStyle/>
                    <a:p>
                      <a:r>
                        <a:rPr lang="en-US" dirty="0" smtClean="0"/>
                        <a:t>Group breakout discussion</a:t>
                      </a:r>
                      <a:endParaRPr lang="en-US" dirty="0"/>
                    </a:p>
                  </a:txBody>
                  <a:tcPr/>
                </a:tc>
                <a:tc>
                  <a:txBody>
                    <a:bodyPr/>
                    <a:lstStyle/>
                    <a:p>
                      <a:r>
                        <a:rPr lang="en-US" dirty="0" smtClean="0"/>
                        <a:t>2</a:t>
                      </a:r>
                      <a:endParaRPr lang="en-US" dirty="0"/>
                    </a:p>
                  </a:txBody>
                  <a:tcPr/>
                </a:tc>
                <a:tc>
                  <a:txBody>
                    <a:bodyPr/>
                    <a:lstStyle/>
                    <a:p>
                      <a:r>
                        <a:rPr lang="en-US" dirty="0" smtClean="0"/>
                        <a:t>10:31am</a:t>
                      </a:r>
                      <a:endParaRPr lang="en-US" dirty="0"/>
                    </a:p>
                  </a:txBody>
                  <a:tcPr/>
                </a:tc>
              </a:tr>
              <a:tr h="370840">
                <a:tc>
                  <a:txBody>
                    <a:bodyPr/>
                    <a:lstStyle/>
                    <a:p>
                      <a:r>
                        <a:rPr lang="en-US" dirty="0" smtClean="0"/>
                        <a:t>27-50</a:t>
                      </a:r>
                      <a:endParaRPr lang="en-US" dirty="0"/>
                    </a:p>
                  </a:txBody>
                  <a:tcPr/>
                </a:tc>
                <a:tc>
                  <a:txBody>
                    <a:bodyPr/>
                    <a:lstStyle/>
                    <a:p>
                      <a:r>
                        <a:rPr lang="en-US" dirty="0" smtClean="0"/>
                        <a:t>Symbols of plants:</a:t>
                      </a:r>
                      <a:r>
                        <a:rPr lang="en-US" baseline="0" dirty="0" smtClean="0"/>
                        <a:t> answers</a:t>
                      </a:r>
                      <a:endParaRPr lang="en-US" dirty="0"/>
                    </a:p>
                  </a:txBody>
                  <a:tcPr/>
                </a:tc>
                <a:tc>
                  <a:txBody>
                    <a:bodyPr/>
                    <a:lstStyle/>
                    <a:p>
                      <a:r>
                        <a:rPr lang="en-US" dirty="0" smtClean="0"/>
                        <a:t>10</a:t>
                      </a:r>
                      <a:endParaRPr lang="en-US" dirty="0"/>
                    </a:p>
                  </a:txBody>
                  <a:tcPr/>
                </a:tc>
                <a:tc>
                  <a:txBody>
                    <a:bodyPr/>
                    <a:lstStyle/>
                    <a:p>
                      <a:r>
                        <a:rPr lang="en-US" dirty="0" smtClean="0"/>
                        <a:t>10:41am</a:t>
                      </a:r>
                      <a:endParaRPr lang="en-US" dirty="0"/>
                    </a:p>
                  </a:txBody>
                  <a:tcPr/>
                </a:tc>
              </a:tr>
              <a:tr h="370840">
                <a:tc>
                  <a:txBody>
                    <a:bodyPr/>
                    <a:lstStyle/>
                    <a:p>
                      <a:r>
                        <a:rPr lang="en-US" dirty="0" smtClean="0"/>
                        <a:t>51</a:t>
                      </a:r>
                      <a:endParaRPr lang="en-US" dirty="0"/>
                    </a:p>
                  </a:txBody>
                  <a:tcPr/>
                </a:tc>
                <a:tc>
                  <a:txBody>
                    <a:bodyPr/>
                    <a:lstStyle/>
                    <a:p>
                      <a:r>
                        <a:rPr lang="en-US" dirty="0" smtClean="0"/>
                        <a:t>Larger</a:t>
                      </a:r>
                      <a:r>
                        <a:rPr lang="en-US" baseline="0" dirty="0" smtClean="0"/>
                        <a:t> group discussion</a:t>
                      </a:r>
                      <a:endParaRPr lang="en-US" dirty="0"/>
                    </a:p>
                  </a:txBody>
                  <a:tcPr/>
                </a:tc>
                <a:tc>
                  <a:txBody>
                    <a:bodyPr/>
                    <a:lstStyle/>
                    <a:p>
                      <a:r>
                        <a:rPr lang="en-US" dirty="0" smtClean="0"/>
                        <a:t>5</a:t>
                      </a:r>
                      <a:endParaRPr lang="en-US" dirty="0"/>
                    </a:p>
                  </a:txBody>
                  <a:tcPr/>
                </a:tc>
                <a:tc>
                  <a:txBody>
                    <a:bodyPr/>
                    <a:lstStyle/>
                    <a:p>
                      <a:r>
                        <a:rPr lang="en-US" dirty="0" smtClean="0"/>
                        <a:t>10:46am</a:t>
                      </a:r>
                      <a:endParaRPr lang="en-US" dirty="0"/>
                    </a:p>
                  </a:txBody>
                  <a:tcPr/>
                </a:tc>
              </a:tr>
              <a:tr h="370840">
                <a:tc>
                  <a:txBody>
                    <a:bodyPr/>
                    <a:lstStyle/>
                    <a:p>
                      <a:r>
                        <a:rPr lang="en-US" dirty="0" smtClean="0"/>
                        <a:t>52</a:t>
                      </a:r>
                      <a:endParaRPr lang="en-US" dirty="0"/>
                    </a:p>
                  </a:txBody>
                  <a:tcPr/>
                </a:tc>
                <a:tc>
                  <a:txBody>
                    <a:bodyPr/>
                    <a:lstStyle/>
                    <a:p>
                      <a:r>
                        <a:rPr lang="en-US" dirty="0" smtClean="0"/>
                        <a:t>Revisit</a:t>
                      </a:r>
                      <a:r>
                        <a:rPr lang="en-US" baseline="0" dirty="0" smtClean="0"/>
                        <a:t> individual experiment</a:t>
                      </a:r>
                      <a:endParaRPr lang="en-US" dirty="0"/>
                    </a:p>
                  </a:txBody>
                  <a:tcPr/>
                </a:tc>
                <a:tc>
                  <a:txBody>
                    <a:bodyPr/>
                    <a:lstStyle/>
                    <a:p>
                      <a:r>
                        <a:rPr lang="en-US" dirty="0" smtClean="0"/>
                        <a:t>2</a:t>
                      </a:r>
                      <a:endParaRPr lang="en-US" dirty="0"/>
                    </a:p>
                  </a:txBody>
                  <a:tcPr/>
                </a:tc>
                <a:tc>
                  <a:txBody>
                    <a:bodyPr/>
                    <a:lstStyle/>
                    <a:p>
                      <a:r>
                        <a:rPr lang="en-US" dirty="0" smtClean="0"/>
                        <a:t>10:48am</a:t>
                      </a:r>
                      <a:endParaRPr lang="en-US" dirty="0"/>
                    </a:p>
                  </a:txBody>
                  <a:tcPr/>
                </a:tc>
              </a:tr>
              <a:tr h="370840">
                <a:tc>
                  <a:txBody>
                    <a:bodyPr/>
                    <a:lstStyle/>
                    <a:p>
                      <a:r>
                        <a:rPr lang="en-US" dirty="0" smtClean="0"/>
                        <a:t>53</a:t>
                      </a:r>
                      <a:endParaRPr lang="en-US" dirty="0"/>
                    </a:p>
                  </a:txBody>
                  <a:tcPr/>
                </a:tc>
                <a:tc>
                  <a:txBody>
                    <a:bodyPr/>
                    <a:lstStyle/>
                    <a:p>
                      <a:r>
                        <a:rPr lang="en-US" dirty="0" smtClean="0"/>
                        <a:t>Final</a:t>
                      </a:r>
                      <a:r>
                        <a:rPr lang="en-US" baseline="0" dirty="0" smtClean="0"/>
                        <a:t> group discussion</a:t>
                      </a:r>
                      <a:endParaRPr lang="en-US" dirty="0"/>
                    </a:p>
                  </a:txBody>
                  <a:tcPr/>
                </a:tc>
                <a:tc>
                  <a:txBody>
                    <a:bodyPr/>
                    <a:lstStyle/>
                    <a:p>
                      <a:r>
                        <a:rPr lang="en-US" dirty="0" smtClean="0"/>
                        <a:t>10</a:t>
                      </a:r>
                      <a:endParaRPr lang="en-US" dirty="0"/>
                    </a:p>
                  </a:txBody>
                  <a:tcPr/>
                </a:tc>
                <a:tc>
                  <a:txBody>
                    <a:bodyPr/>
                    <a:lstStyle/>
                    <a:p>
                      <a:r>
                        <a:rPr lang="en-US" dirty="0" smtClean="0"/>
                        <a:t>10:58am</a:t>
                      </a:r>
                      <a:endParaRPr lang="en-US" dirty="0"/>
                    </a:p>
                  </a:txBody>
                  <a:tcPr/>
                </a:tc>
              </a:tr>
            </a:tbl>
          </a:graphicData>
        </a:graphic>
      </p:graphicFrame>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55</a:t>
            </a:fld>
            <a:endParaRPr lang="en-US"/>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MAHALO</a:t>
            </a:r>
            <a:endParaRPr lang="en-US" dirty="0"/>
          </a:p>
        </p:txBody>
      </p:sp>
      <p:sp>
        <p:nvSpPr>
          <p:cNvPr id="3" name="Content Placeholder 2"/>
          <p:cNvSpPr>
            <a:spLocks noGrp="1"/>
          </p:cNvSpPr>
          <p:nvPr>
            <p:ph idx="1"/>
          </p:nvPr>
        </p:nvSpPr>
        <p:spPr/>
        <p:txBody>
          <a:bodyPr/>
          <a:lstStyle/>
          <a:p>
            <a:r>
              <a:rPr lang="en-US" dirty="0" smtClean="0"/>
              <a:t>Open Science Network for </a:t>
            </a:r>
            <a:r>
              <a:rPr lang="en-US" dirty="0" err="1" smtClean="0"/>
              <a:t>Ethnobiology</a:t>
            </a:r>
            <a:endParaRPr lang="en-US" dirty="0" smtClean="0"/>
          </a:p>
          <a:p>
            <a:r>
              <a:rPr lang="en-US" dirty="0" smtClean="0"/>
              <a:t>National Science Foundation</a:t>
            </a:r>
          </a:p>
          <a:p>
            <a:r>
              <a:rPr lang="en-US" dirty="0" smtClean="0"/>
              <a:t>Botanical Research Institute of Texas</a:t>
            </a:r>
          </a:p>
          <a:p>
            <a:r>
              <a:rPr lang="en-US" dirty="0" smtClean="0"/>
              <a:t>University of Hawaii at </a:t>
            </a:r>
            <a:r>
              <a:rPr lang="en-US" dirty="0" err="1" smtClean="0"/>
              <a:t>Manoa</a:t>
            </a:r>
            <a:r>
              <a:rPr lang="en-US" dirty="0" smtClean="0"/>
              <a:t>, Botany Department, </a:t>
            </a:r>
            <a:r>
              <a:rPr lang="en-US" dirty="0" err="1" smtClean="0"/>
              <a:t>Ethnobotany</a:t>
            </a:r>
            <a:r>
              <a:rPr lang="en-US" dirty="0" smtClean="0"/>
              <a:t> Track</a:t>
            </a:r>
          </a:p>
          <a:p>
            <a:r>
              <a:rPr lang="en-US" dirty="0" smtClean="0"/>
              <a:t>Kamehameha Schools- </a:t>
            </a:r>
            <a:r>
              <a:rPr lang="en-US" dirty="0" err="1" smtClean="0"/>
              <a:t>Imi</a:t>
            </a:r>
            <a:r>
              <a:rPr lang="en-US" dirty="0" smtClean="0"/>
              <a:t> </a:t>
            </a:r>
            <a:r>
              <a:rPr lang="en-US" dirty="0" err="1" smtClean="0"/>
              <a:t>Naauao</a:t>
            </a:r>
            <a:endParaRPr lang="en-US" dirty="0" smtClean="0"/>
          </a:p>
          <a:p>
            <a:r>
              <a:rPr lang="en-US" dirty="0" smtClean="0"/>
              <a:t>Native Hawaiian Science Engineering Mentorship Program</a:t>
            </a:r>
            <a:endParaRPr lang="en-US" dirty="0"/>
          </a:p>
        </p:txBody>
      </p:sp>
      <p:sp>
        <p:nvSpPr>
          <p:cNvPr id="4" name="Footer Placeholder 3"/>
          <p:cNvSpPr>
            <a:spLocks noGrp="1"/>
          </p:cNvSpPr>
          <p:nvPr>
            <p:ph type="ftr" sz="quarter" idx="11"/>
          </p:nvPr>
        </p:nvSpPr>
        <p:spPr/>
        <p:txBody>
          <a:bodyPr/>
          <a:lstStyle/>
          <a:p>
            <a:r>
              <a:rPr lang="en-US" smtClean="0"/>
              <a:t>OSN Fall Invitational Meeting 2012: Student Ethnobotany Experiments</a:t>
            </a:r>
            <a:endParaRPr lang="en-US"/>
          </a:p>
        </p:txBody>
      </p:sp>
      <p:sp>
        <p:nvSpPr>
          <p:cNvPr id="5" name="Slide Number Placeholder 4"/>
          <p:cNvSpPr>
            <a:spLocks noGrp="1"/>
          </p:cNvSpPr>
          <p:nvPr>
            <p:ph type="sldNum" sz="quarter" idx="12"/>
          </p:nvPr>
        </p:nvSpPr>
        <p:spPr/>
        <p:txBody>
          <a:bodyPr/>
          <a:lstStyle/>
          <a:p>
            <a:fld id="{92A52E57-FE25-4664-A114-610F8D552059}" type="slidenum">
              <a:rPr lang="en-US" smtClean="0"/>
              <a:pPr/>
              <a:t>56</a:t>
            </a:fld>
            <a:endParaRPr lang="en-US"/>
          </a:p>
        </p:txBody>
      </p:sp>
    </p:spTree>
    <p:extLst>
      <p:ext uri="{BB962C8B-B14F-4D97-AF65-F5344CB8AC3E}">
        <p14:creationId xmlns:p14="http://schemas.microsoft.com/office/powerpoint/2010/main" val="1229139820"/>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3242</TotalTime>
  <Words>1265</Words>
  <Application>Microsoft Office PowerPoint</Application>
  <PresentationFormat>On-screen Show (4:3)</PresentationFormat>
  <Paragraphs>288</Paragraphs>
  <Slides>56</Slides>
  <Notes>25</Notes>
  <HiddenSlides>0</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Office Theme</vt:lpstr>
      <vt:lpstr>OSN Fall Invitational Conference 2012                        Kaua‘i Community College Student Ethnobotany Experiments</vt:lpstr>
      <vt:lpstr>10:15am-11:00am</vt:lpstr>
      <vt:lpstr>There can always be more time with    all experiments</vt:lpstr>
      <vt:lpstr>Supplies</vt:lpstr>
      <vt:lpstr>Expanse of                                              Student Ethnobotany Experiments</vt:lpstr>
      <vt:lpstr>Individual experiment</vt:lpstr>
      <vt:lpstr>Record on paper a plant you identify with:</vt:lpstr>
      <vt:lpstr>Hold that thought…please </vt:lpstr>
      <vt:lpstr>Group experiment</vt:lpstr>
      <vt:lpstr>Group experiment</vt:lpstr>
      <vt:lpstr>Task: Break into Groups 3-5</vt:lpstr>
      <vt:lpstr>Group Task</vt:lpstr>
      <vt:lpstr>BOT105: Plants as Symbols of Religion, Power and Economics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Group Task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Group Discussion</vt:lpstr>
      <vt:lpstr>Revisit Individual experiment</vt:lpstr>
      <vt:lpstr>Group Discussion</vt:lpstr>
      <vt:lpstr>10:15am-11:00am</vt:lpstr>
      <vt:lpstr>Classroom Planning</vt:lpstr>
      <vt:lpstr>MAHALO</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Plants &amp; Flags</dc:title>
  <dc:creator>Mark Merlin</dc:creator>
  <cp:lastModifiedBy>Katie Kamelamela</cp:lastModifiedBy>
  <cp:revision>19</cp:revision>
  <dcterms:created xsi:type="dcterms:W3CDTF">2011-11-22T08:18:52Z</dcterms:created>
  <dcterms:modified xsi:type="dcterms:W3CDTF">2013-04-28T04:41:09Z</dcterms:modified>
</cp:coreProperties>
</file>