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Open Sans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OpenSans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OpenSans-italic.fntdata"/><Relationship Id="rId30" Type="http://schemas.openxmlformats.org/officeDocument/2006/relationships/font" Target="fonts/OpenSans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32" Type="http://schemas.openxmlformats.org/officeDocument/2006/relationships/font" Target="fonts/OpenSans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7b761a5ac9_0_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7b761a5ac9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b761a5ac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b761a5ac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737ab81b2c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737ab81b2c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737ab81b2c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737ab81b2c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b761a5ac9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7b761a5ac9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7b761a5ac9_0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7b761a5ac9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8278c2de4a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8278c2de4a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8278c2de4a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8278c2de4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737ab81b2c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737ab81b2c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8278c2de4a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8278c2de4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37ab81b2c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37ab81b2c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7b761a5ac9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7b761a5ac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737ab81b2c_0_1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737ab81b2c_0_1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7b761a5ac9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8" name="Google Shape;268;g7b761a5ac9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737ab81b2c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737ab81b2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8278c2de4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8278c2de4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8278c2de4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8278c2de4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737ab81b2c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737ab81b2c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7b761a5ac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7b761a5ac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7b761a5ac9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7b761a5ac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7b761a5ac9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7b761a5ac9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7b761a5ac9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7b761a5ac9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jpg"/><Relationship Id="rId4" Type="http://schemas.openxmlformats.org/officeDocument/2006/relationships/image" Target="../media/image20.jpg"/><Relationship Id="rId5" Type="http://schemas.openxmlformats.org/officeDocument/2006/relationships/image" Target="../media/image1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1.png"/><Relationship Id="rId4" Type="http://schemas.openxmlformats.org/officeDocument/2006/relationships/image" Target="../media/image18.png"/><Relationship Id="rId5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9.png"/><Relationship Id="rId4" Type="http://schemas.openxmlformats.org/officeDocument/2006/relationships/image" Target="../media/image3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5.png"/><Relationship Id="rId4" Type="http://schemas.openxmlformats.org/officeDocument/2006/relationships/image" Target="../media/image3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31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6.png"/><Relationship Id="rId4" Type="http://schemas.openxmlformats.org/officeDocument/2006/relationships/image" Target="../media/image3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8.png"/><Relationship Id="rId4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9.png"/><Relationship Id="rId4" Type="http://schemas.openxmlformats.org/officeDocument/2006/relationships/image" Target="../media/image24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gif"/><Relationship Id="rId4" Type="http://schemas.openxmlformats.org/officeDocument/2006/relationships/image" Target="../media/image28.png"/><Relationship Id="rId5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unsplash.com/photos/Pe1Ol9oLc4o" TargetMode="External"/><Relationship Id="rId4" Type="http://schemas.openxmlformats.org/officeDocument/2006/relationships/hyperlink" Target="https://www.clipart.email/download/9124822.html" TargetMode="External"/><Relationship Id="rId10" Type="http://schemas.openxmlformats.org/officeDocument/2006/relationships/hyperlink" Target="https://www.reddit.com/r/drones/comments/az9w6j/keawaula_beach_hawaii/" TargetMode="External"/><Relationship Id="rId9" Type="http://schemas.openxmlformats.org/officeDocument/2006/relationships/hyperlink" Target="https://manoa.hawaii.edu/wasc/aloha-aina/" TargetMode="External"/><Relationship Id="rId5" Type="http://schemas.openxmlformats.org/officeDocument/2006/relationships/hyperlink" Target="https://doi.org/10.1177/117718011876" TargetMode="External"/><Relationship Id="rId6" Type="http://schemas.openxmlformats.org/officeDocument/2006/relationships/hyperlink" Target="https://www.flickr.com/photos/20connectedbreaths/7946950374/in/photostream/" TargetMode="External"/><Relationship Id="rId7" Type="http://schemas.openxmlformats.org/officeDocument/2006/relationships/hyperlink" Target="https://www.facebook.com/hshkuhm/photos/a.499935306753160/499935310086493/?type=1&amp;theater" TargetMode="External"/><Relationship Id="rId8" Type="http://schemas.openxmlformats.org/officeDocument/2006/relationships/hyperlink" Target="https://unsplash.com/photos/8Y-aaZ8fYmk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png"/><Relationship Id="rId4" Type="http://schemas.openxmlformats.org/officeDocument/2006/relationships/image" Target="../media/image16.jpg"/><Relationship Id="rId5" Type="http://schemas.openxmlformats.org/officeDocument/2006/relationships/image" Target="../media/image20.jpg"/><Relationship Id="rId6" Type="http://schemas.openxmlformats.org/officeDocument/2006/relationships/image" Target="../media/image1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Relationship Id="rId4" Type="http://schemas.openxmlformats.org/officeDocument/2006/relationships/image" Target="../media/image8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image" Target="../media/image6.jpg"/><Relationship Id="rId5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110850" y="273300"/>
            <a:ext cx="8922300" cy="1330200"/>
          </a:xfrm>
          <a:prstGeom prst="rect">
            <a:avLst/>
          </a:prstGeom>
          <a:effectLst>
            <a:outerShdw blurRad="57150" rotWithShape="0" algn="bl" dir="5400000" dist="19050">
              <a:srgbClr val="000000">
                <a:alpha val="38000"/>
              </a:srgbClr>
            </a:outerShdw>
          </a:effectLst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(Re) Learning Waihoʻoluʻu</a:t>
            </a:r>
            <a:endParaRPr b="1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An Online Module on Hawaiian Color Theory</a:t>
            </a:r>
            <a:endParaRPr b="1" sz="26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3484200"/>
            <a:ext cx="8520600" cy="148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Kūʻiʻolani Cotchay</a:t>
            </a:r>
            <a:endParaRPr sz="2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University of Hawaiʻi at Mānoa</a:t>
            </a:r>
            <a:endParaRPr sz="2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Learning Design &amp; Technology </a:t>
            </a:r>
            <a:endParaRPr sz="2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Spring 2020</a:t>
            </a:r>
            <a:endParaRPr/>
          </a:p>
        </p:txBody>
      </p:sp>
      <p:sp>
        <p:nvSpPr>
          <p:cNvPr id="56" name="Google Shape;5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grpSp>
        <p:nvGrpSpPr>
          <p:cNvPr id="57" name="Google Shape;57;p13"/>
          <p:cNvGrpSpPr/>
          <p:nvPr/>
        </p:nvGrpSpPr>
        <p:grpSpPr>
          <a:xfrm>
            <a:off x="946200" y="1603500"/>
            <a:ext cx="7251600" cy="1880700"/>
            <a:chOff x="918750" y="1382850"/>
            <a:chExt cx="7251600" cy="1880700"/>
          </a:xfrm>
        </p:grpSpPr>
        <p:sp>
          <p:nvSpPr>
            <p:cNvPr id="58" name="Google Shape;58;p13"/>
            <p:cNvSpPr/>
            <p:nvPr/>
          </p:nvSpPr>
          <p:spPr>
            <a:xfrm>
              <a:off x="918750" y="1382850"/>
              <a:ext cx="7251600" cy="1880700"/>
            </a:xfrm>
            <a:prstGeom prst="rect">
              <a:avLst/>
            </a:prstGeom>
            <a:solidFill>
              <a:srgbClr val="234F4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59" name="Google Shape;59;p13"/>
            <p:cNvGrpSpPr/>
            <p:nvPr/>
          </p:nvGrpSpPr>
          <p:grpSpPr>
            <a:xfrm>
              <a:off x="979088" y="1450494"/>
              <a:ext cx="7130924" cy="1745412"/>
              <a:chOff x="446100" y="1569525"/>
              <a:chExt cx="6851387" cy="1622130"/>
            </a:xfrm>
          </p:grpSpPr>
          <p:pic>
            <p:nvPicPr>
              <p:cNvPr id="60" name="Google Shape;60;p13"/>
              <p:cNvPicPr preferRelativeResize="0"/>
              <p:nvPr/>
            </p:nvPicPr>
            <p:blipFill rotWithShape="1">
              <a:blip r:embed="rId3">
                <a:alphaModFix/>
              </a:blip>
              <a:srcRect b="9336" l="0" r="0" t="41419"/>
              <a:stretch/>
            </p:blipFill>
            <p:spPr>
              <a:xfrm>
                <a:off x="446100" y="1569525"/>
                <a:ext cx="2189370" cy="16215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1" name="Google Shape;61;p13"/>
              <p:cNvPicPr preferRelativeResize="0"/>
              <p:nvPr/>
            </p:nvPicPr>
            <p:blipFill rotWithShape="1">
              <a:blip r:embed="rId4">
                <a:alphaModFix/>
              </a:blip>
              <a:srcRect b="0" l="0" r="0" t="52226"/>
              <a:stretch/>
            </p:blipFill>
            <p:spPr>
              <a:xfrm>
                <a:off x="4662200" y="1569525"/>
                <a:ext cx="2635287" cy="162149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2" name="Google Shape;62;p13"/>
              <p:cNvPicPr preferRelativeResize="0"/>
              <p:nvPr/>
            </p:nvPicPr>
            <p:blipFill rotWithShape="1">
              <a:blip r:embed="rId5">
                <a:alphaModFix/>
              </a:blip>
              <a:srcRect b="27025" l="0" r="0" t="34027"/>
              <a:stretch/>
            </p:blipFill>
            <p:spPr>
              <a:xfrm>
                <a:off x="2635475" y="1570152"/>
                <a:ext cx="2341631" cy="162150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310896" y="100584"/>
            <a:ext cx="3978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Design: Homepage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153" name="Google Shape;153;p22"/>
          <p:cNvPicPr preferRelativeResize="0"/>
          <p:nvPr/>
        </p:nvPicPr>
        <p:blipFill rotWithShape="1">
          <a:blip r:embed="rId3">
            <a:alphaModFix/>
          </a:blip>
          <a:srcRect b="0" l="0" r="0" t="15973"/>
          <a:stretch/>
        </p:blipFill>
        <p:spPr>
          <a:xfrm>
            <a:off x="430425" y="728475"/>
            <a:ext cx="6260125" cy="39820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54" name="Google Shape;154;p22"/>
          <p:cNvPicPr preferRelativeResize="0"/>
          <p:nvPr/>
        </p:nvPicPr>
        <p:blipFill rotWithShape="1">
          <a:blip r:embed="rId4">
            <a:alphaModFix/>
          </a:blip>
          <a:srcRect b="0" l="0" r="0" t="15782"/>
          <a:stretch/>
        </p:blipFill>
        <p:spPr>
          <a:xfrm>
            <a:off x="5988425" y="2940700"/>
            <a:ext cx="2717026" cy="15338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55" name="Google Shape;155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56" name="Google Shape;156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717625" y="954625"/>
            <a:ext cx="5987825" cy="7928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3"/>
          <p:cNvSpPr txBox="1"/>
          <p:nvPr>
            <p:ph type="title"/>
          </p:nvPr>
        </p:nvSpPr>
        <p:spPr>
          <a:xfrm>
            <a:off x="310896" y="100584"/>
            <a:ext cx="586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Design: Lessons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62" name="Google Shape;16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63" name="Google Shape;16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200" y="673275"/>
            <a:ext cx="4718701" cy="230130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64" name="Google Shape;164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3675" y="1934825"/>
            <a:ext cx="4195150" cy="29027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/>
          <p:nvPr/>
        </p:nvSpPr>
        <p:spPr>
          <a:xfrm>
            <a:off x="526050" y="757975"/>
            <a:ext cx="8091900" cy="4109700"/>
          </a:xfrm>
          <a:prstGeom prst="rect">
            <a:avLst/>
          </a:prstGeom>
          <a:solidFill>
            <a:srgbClr val="234F49">
              <a:alpha val="9050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4"/>
          <p:cNvSpPr txBox="1"/>
          <p:nvPr>
            <p:ph type="title"/>
          </p:nvPr>
        </p:nvSpPr>
        <p:spPr>
          <a:xfrm>
            <a:off x="310896" y="100584"/>
            <a:ext cx="586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Design: Learner Support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71" name="Google Shape;17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7263" y="2571725"/>
            <a:ext cx="7668900" cy="21888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73" name="Google Shape;17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5948" y="961202"/>
            <a:ext cx="3160200" cy="14092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4" name="Google Shape;174;p24"/>
          <p:cNvSpPr txBox="1"/>
          <p:nvPr/>
        </p:nvSpPr>
        <p:spPr>
          <a:xfrm>
            <a:off x="727838" y="757975"/>
            <a:ext cx="4109400" cy="171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rabicPeriod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Glossary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lphaLcPeriod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Printable Worksheets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lphaLcPeriod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Quizlet Flashcards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AutoNum type="arabicPeriod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Embedded Hawaiian Dictionaries Website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75" name="Google Shape;175;p24"/>
          <p:cNvGrpSpPr/>
          <p:nvPr/>
        </p:nvGrpSpPr>
        <p:grpSpPr>
          <a:xfrm>
            <a:off x="3779776" y="1575672"/>
            <a:ext cx="1732928" cy="1486411"/>
            <a:chOff x="3848787" y="1221150"/>
            <a:chExt cx="1465850" cy="1251925"/>
          </a:xfrm>
        </p:grpSpPr>
        <p:pic>
          <p:nvPicPr>
            <p:cNvPr id="176" name="Google Shape;176;p24"/>
            <p:cNvPicPr preferRelativeResize="0"/>
            <p:nvPr/>
          </p:nvPicPr>
          <p:blipFill rotWithShape="1">
            <a:blip r:embed="rId5">
              <a:alphaModFix/>
            </a:blip>
            <a:srcRect b="23279" l="18542" r="21274" t="25319"/>
            <a:stretch/>
          </p:blipFill>
          <p:spPr>
            <a:xfrm>
              <a:off x="3848787" y="1221150"/>
              <a:ext cx="1465850" cy="12519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7" name="Google Shape;177;p24"/>
            <p:cNvSpPr txBox="1"/>
            <p:nvPr/>
          </p:nvSpPr>
          <p:spPr>
            <a:xfrm>
              <a:off x="4362743" y="1628905"/>
              <a:ext cx="788700" cy="363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rgbClr val="A4C2F4"/>
                  </a:solidFill>
                </a:rPr>
                <a:t>ULI</a:t>
              </a:r>
              <a:endParaRPr sz="1800">
                <a:solidFill>
                  <a:srgbClr val="A4C2F4"/>
                </a:solidFill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25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Design: 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Assessment 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83" name="Google Shape;18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sp>
        <p:nvSpPr>
          <p:cNvPr id="184" name="Google Shape;184;p25"/>
          <p:cNvSpPr/>
          <p:nvPr/>
        </p:nvSpPr>
        <p:spPr>
          <a:xfrm>
            <a:off x="393575" y="1114250"/>
            <a:ext cx="8520600" cy="3634800"/>
          </a:xfrm>
          <a:prstGeom prst="rect">
            <a:avLst/>
          </a:prstGeom>
          <a:solidFill>
            <a:srgbClr val="234F49">
              <a:alpha val="9050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5" name="Google Shape;185;p25"/>
          <p:cNvGrpSpPr/>
          <p:nvPr/>
        </p:nvGrpSpPr>
        <p:grpSpPr>
          <a:xfrm>
            <a:off x="533612" y="1099700"/>
            <a:ext cx="3179874" cy="3544949"/>
            <a:chOff x="457412" y="1099700"/>
            <a:chExt cx="3179874" cy="3544949"/>
          </a:xfrm>
        </p:grpSpPr>
        <p:pic>
          <p:nvPicPr>
            <p:cNvPr id="186" name="Google Shape;186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457412" y="1552100"/>
              <a:ext cx="3179874" cy="3092549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87" name="Google Shape;187;p25"/>
            <p:cNvSpPr txBox="1"/>
            <p:nvPr/>
          </p:nvSpPr>
          <p:spPr>
            <a:xfrm>
              <a:off x="739649" y="1099700"/>
              <a:ext cx="2615400" cy="452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000">
                  <a:latin typeface="Open Sans"/>
                  <a:ea typeface="Open Sans"/>
                  <a:cs typeface="Open Sans"/>
                  <a:sym typeface="Open Sans"/>
                </a:rPr>
                <a:t>Part 1: Standardized</a:t>
              </a:r>
              <a:endParaRPr sz="2000"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pic>
        <p:nvPicPr>
          <p:cNvPr id="188" name="Google Shape;18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0977" y="1579127"/>
            <a:ext cx="4716102" cy="281478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89" name="Google Shape;189;p25"/>
          <p:cNvSpPr txBox="1"/>
          <p:nvPr/>
        </p:nvSpPr>
        <p:spPr>
          <a:xfrm>
            <a:off x="5012678" y="1160942"/>
            <a:ext cx="2615400" cy="45443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Part 2: Concept Map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6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Implementation: Participants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5" name="Google Shape;195;p26"/>
          <p:cNvSpPr txBox="1"/>
          <p:nvPr>
            <p:ph idx="1" type="body"/>
          </p:nvPr>
        </p:nvSpPr>
        <p:spPr>
          <a:xfrm>
            <a:off x="423050" y="863550"/>
            <a:ext cx="6007500" cy="35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rabicPeriod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Round 1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2 non-students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Usability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rabicPeriod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Round 2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 Hawaiian Language Tutor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 Hawaiian Studies Instructor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rabicPeriod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Round 3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10 Undergraduate Hawaiian Studies Majors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8 Native Hawaiians, 2 Non-Hawaiians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Most have 2+ years of Hawaiian Language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Online and face to face sessions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AutoNum type="alphaLcPeriod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1-on-1 and group sessions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96" name="Google Shape;196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97" name="Google Shape;197;p26"/>
          <p:cNvPicPr preferRelativeResize="0"/>
          <p:nvPr/>
        </p:nvPicPr>
        <p:blipFill rotWithShape="1">
          <a:blip r:embed="rId3">
            <a:alphaModFix/>
          </a:blip>
          <a:srcRect b="0" l="29770" r="31992" t="0"/>
          <a:stretch/>
        </p:blipFill>
        <p:spPr>
          <a:xfrm>
            <a:off x="6430575" y="863538"/>
            <a:ext cx="2408925" cy="3517475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5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7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Results: Standardized Assessment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03" name="Google Shape;203;p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204" name="Google Shape;20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550" y="787275"/>
            <a:ext cx="4022951" cy="4107599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7"/>
          <p:cNvSpPr txBox="1"/>
          <p:nvPr/>
        </p:nvSpPr>
        <p:spPr>
          <a:xfrm>
            <a:off x="4631275" y="787275"/>
            <a:ext cx="4200300" cy="39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Open Sans"/>
                <a:ea typeface="Open Sans"/>
                <a:cs typeface="Open Sans"/>
                <a:sym typeface="Open Sans"/>
              </a:rPr>
              <a:t>Higher Scores</a:t>
            </a:r>
            <a:endParaRPr sz="2000" u="sng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Glossary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Took Notes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Online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Open Sans"/>
                <a:ea typeface="Open Sans"/>
                <a:cs typeface="Open Sans"/>
                <a:sym typeface="Open Sans"/>
              </a:rPr>
              <a:t>Lower Scores</a:t>
            </a:r>
            <a:endParaRPr sz="2000" u="sng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Face to face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○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Casual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Advanced Hawaiian Language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8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Results: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 Concept Map Assessment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11" name="Google Shape;211;p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212" name="Google Shape;21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150" y="673275"/>
            <a:ext cx="4988124" cy="3506327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3" name="Google Shape;213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94097" y="2571675"/>
            <a:ext cx="5988352" cy="2217499"/>
          </a:xfrm>
          <a:prstGeom prst="rect">
            <a:avLst/>
          </a:prstGeom>
          <a:noFill/>
          <a:ln>
            <a:noFill/>
          </a:ln>
          <a:effectLst>
            <a:outerShdw blurRad="314325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14" name="Google Shape;214;p28"/>
          <p:cNvSpPr txBox="1"/>
          <p:nvPr/>
        </p:nvSpPr>
        <p:spPr>
          <a:xfrm>
            <a:off x="5396275" y="673275"/>
            <a:ext cx="3236700" cy="18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85750" lvl="0" marL="28575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KEY:</a:t>
            </a:r>
            <a:endParaRPr/>
          </a:p>
          <a:p>
            <a:pPr indent="-285750" lvl="0" marL="28575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</a:t>
            </a:r>
            <a:r>
              <a:rPr lang="en" sz="400"/>
              <a:t> </a:t>
            </a:r>
            <a:r>
              <a:rPr lang="en"/>
              <a:t>= Clone (repeat from pre-test)</a:t>
            </a:r>
            <a:endParaRPr/>
          </a:p>
          <a:p>
            <a:pPr indent="-285750" lvl="0" marL="28575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</a:t>
            </a:r>
            <a:r>
              <a:rPr lang="en" sz="1500"/>
              <a:t> </a:t>
            </a:r>
            <a:r>
              <a:rPr lang="en"/>
              <a:t>= Adjusted post-test total</a:t>
            </a:r>
            <a:endParaRPr/>
          </a:p>
          <a:p>
            <a:pPr indent="-285750" lvl="0" marL="28575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</a:t>
            </a:r>
            <a:r>
              <a:rPr lang="en" sz="1100"/>
              <a:t> </a:t>
            </a:r>
            <a:r>
              <a:rPr lang="en"/>
              <a:t>= Likely from lesson</a:t>
            </a:r>
            <a:endParaRPr/>
          </a:p>
          <a:p>
            <a:pPr indent="-285750" lvl="0" marL="28575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</a:t>
            </a:r>
            <a:r>
              <a:rPr lang="en" sz="400"/>
              <a:t> </a:t>
            </a:r>
            <a:r>
              <a:rPr lang="en"/>
              <a:t>= New connections, connecting to external knowledge, or </a:t>
            </a:r>
            <a:r>
              <a:rPr lang="en" u="sng"/>
              <a:t>taught me something new</a:t>
            </a:r>
            <a:endParaRPr u="sng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9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Results: Post Survey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20" name="Google Shape;220;p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grpSp>
        <p:nvGrpSpPr>
          <p:cNvPr id="221" name="Google Shape;221;p29"/>
          <p:cNvGrpSpPr/>
          <p:nvPr/>
        </p:nvGrpSpPr>
        <p:grpSpPr>
          <a:xfrm>
            <a:off x="4702275" y="749025"/>
            <a:ext cx="4011600" cy="4041000"/>
            <a:chOff x="4702275" y="749025"/>
            <a:chExt cx="4011600" cy="4041000"/>
          </a:xfrm>
        </p:grpSpPr>
        <p:sp>
          <p:nvSpPr>
            <p:cNvPr id="222" name="Google Shape;222;p29"/>
            <p:cNvSpPr/>
            <p:nvPr/>
          </p:nvSpPr>
          <p:spPr>
            <a:xfrm>
              <a:off x="4702275" y="749025"/>
              <a:ext cx="4011600" cy="4041000"/>
            </a:xfrm>
            <a:prstGeom prst="rect">
              <a:avLst/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23" name="Google Shape;223;p29"/>
            <p:cNvPicPr preferRelativeResize="0"/>
            <p:nvPr/>
          </p:nvPicPr>
          <p:blipFill rotWithShape="1">
            <a:blip r:embed="rId3">
              <a:alphaModFix/>
            </a:blip>
            <a:srcRect b="4870" l="14337" r="13214" t="0"/>
            <a:stretch/>
          </p:blipFill>
          <p:spPr>
            <a:xfrm>
              <a:off x="4702275" y="822025"/>
              <a:ext cx="4011599" cy="3895018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24" name="Google Shape;224;p29"/>
          <p:cNvGrpSpPr/>
          <p:nvPr/>
        </p:nvGrpSpPr>
        <p:grpSpPr>
          <a:xfrm>
            <a:off x="430138" y="749025"/>
            <a:ext cx="4011600" cy="4041000"/>
            <a:chOff x="430138" y="777625"/>
            <a:chExt cx="4011600" cy="4041000"/>
          </a:xfrm>
        </p:grpSpPr>
        <p:sp>
          <p:nvSpPr>
            <p:cNvPr id="225" name="Google Shape;225;p29"/>
            <p:cNvSpPr/>
            <p:nvPr/>
          </p:nvSpPr>
          <p:spPr>
            <a:xfrm>
              <a:off x="430138" y="777625"/>
              <a:ext cx="4011600" cy="4041000"/>
            </a:xfrm>
            <a:prstGeom prst="rect">
              <a:avLst/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26" name="Google Shape;226;p29"/>
            <p:cNvPicPr preferRelativeResize="0"/>
            <p:nvPr/>
          </p:nvPicPr>
          <p:blipFill rotWithShape="1">
            <a:blip r:embed="rId4">
              <a:alphaModFix/>
            </a:blip>
            <a:srcRect b="4297" l="12523" r="15002" t="0"/>
            <a:stretch/>
          </p:blipFill>
          <p:spPr>
            <a:xfrm>
              <a:off x="439962" y="874975"/>
              <a:ext cx="3853850" cy="3816499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0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Results: Post Survey (continued) 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32" name="Google Shape;232;p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grpSp>
        <p:nvGrpSpPr>
          <p:cNvPr id="233" name="Google Shape;233;p30"/>
          <p:cNvGrpSpPr/>
          <p:nvPr/>
        </p:nvGrpSpPr>
        <p:grpSpPr>
          <a:xfrm>
            <a:off x="4685466" y="878820"/>
            <a:ext cx="4087441" cy="3570185"/>
            <a:chOff x="4582406" y="878797"/>
            <a:chExt cx="4190528" cy="3669632"/>
          </a:xfrm>
        </p:grpSpPr>
        <p:sp>
          <p:nvSpPr>
            <p:cNvPr id="234" name="Google Shape;234;p30"/>
            <p:cNvSpPr/>
            <p:nvPr/>
          </p:nvSpPr>
          <p:spPr>
            <a:xfrm>
              <a:off x="4582406" y="878797"/>
              <a:ext cx="4190528" cy="3669632"/>
            </a:xfrm>
            <a:prstGeom prst="rect">
              <a:avLst/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5" name="Google Shape;235;p30"/>
            <p:cNvPicPr preferRelativeResize="0"/>
            <p:nvPr/>
          </p:nvPicPr>
          <p:blipFill rotWithShape="1">
            <a:blip r:embed="rId3">
              <a:alphaModFix/>
            </a:blip>
            <a:srcRect b="0" l="10092" r="11971" t="0"/>
            <a:stretch/>
          </p:blipFill>
          <p:spPr>
            <a:xfrm>
              <a:off x="4891715" y="878797"/>
              <a:ext cx="3726737" cy="343106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36" name="Google Shape;236;p30"/>
          <p:cNvGrpSpPr/>
          <p:nvPr/>
        </p:nvGrpSpPr>
        <p:grpSpPr>
          <a:xfrm>
            <a:off x="398508" y="889877"/>
            <a:ext cx="3992832" cy="3570087"/>
            <a:chOff x="398500" y="889850"/>
            <a:chExt cx="4115049" cy="3668023"/>
          </a:xfrm>
        </p:grpSpPr>
        <p:sp>
          <p:nvSpPr>
            <p:cNvPr id="237" name="Google Shape;237;p30"/>
            <p:cNvSpPr/>
            <p:nvPr/>
          </p:nvSpPr>
          <p:spPr>
            <a:xfrm>
              <a:off x="398504" y="889857"/>
              <a:ext cx="4115035" cy="3668016"/>
            </a:xfrm>
            <a:prstGeom prst="rect">
              <a:avLst/>
            </a:prstGeom>
            <a:solidFill>
              <a:srgbClr val="D0E0E3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38" name="Google Shape;238;p30"/>
            <p:cNvPicPr preferRelativeResize="0"/>
            <p:nvPr/>
          </p:nvPicPr>
          <p:blipFill rotWithShape="1">
            <a:blip r:embed="rId4">
              <a:alphaModFix/>
            </a:blip>
            <a:srcRect b="6279" l="6298" r="5735" t="0"/>
            <a:stretch/>
          </p:blipFill>
          <p:spPr>
            <a:xfrm>
              <a:off x="398500" y="889850"/>
              <a:ext cx="4115049" cy="335155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31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Results: Summary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4" name="Google Shape;244;p31"/>
          <p:cNvSpPr txBox="1"/>
          <p:nvPr>
            <p:ph idx="1" type="body"/>
          </p:nvPr>
        </p:nvSpPr>
        <p:spPr>
          <a:xfrm>
            <a:off x="423050" y="1019175"/>
            <a:ext cx="7931100" cy="38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Confirmed demand for: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Further development of Hawaiian Color Theory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More sources on Hawaiian Color Theory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Online learning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■"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Change in attitudes!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 online module on Hawaiian color theory: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changes</a:t>
            </a: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perception and interpretation of color and 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centers </a:t>
            </a: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understandings of color in traditional perspectives.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45" name="Google Shape;245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246" name="Google Shape;246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90025" y="2789525"/>
            <a:ext cx="2353975" cy="235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100575"/>
            <a:ext cx="5968800" cy="57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Agenda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8" name="Google Shape;68;p14"/>
          <p:cNvSpPr txBox="1"/>
          <p:nvPr>
            <p:ph idx="1" type="body"/>
          </p:nvPr>
        </p:nvSpPr>
        <p:spPr>
          <a:xfrm>
            <a:off x="393575" y="846375"/>
            <a:ext cx="4178400" cy="383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Development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Design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Implementation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Results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064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Open Sans"/>
              <a:buAutoNum type="arabicPeriod"/>
            </a:pPr>
            <a:r>
              <a:rPr lang="en" sz="2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Discussion</a:t>
            </a:r>
            <a:endParaRPr sz="2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69" name="Google Shape;69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70" name="Google Shape;7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846363"/>
            <a:ext cx="4101776" cy="3836425"/>
          </a:xfrm>
          <a:prstGeom prst="rect">
            <a:avLst/>
          </a:prstGeom>
          <a:noFill/>
          <a:ln cap="flat" cmpd="sng" w="38100">
            <a:solidFill>
              <a:srgbClr val="234F4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2"/>
          <p:cNvSpPr/>
          <p:nvPr/>
        </p:nvSpPr>
        <p:spPr>
          <a:xfrm flipH="1">
            <a:off x="506075" y="673275"/>
            <a:ext cx="6280800" cy="3551400"/>
          </a:xfrm>
          <a:prstGeom prst="wedgeRectCallout">
            <a:avLst>
              <a:gd fmla="val -49998" name="adj1"/>
              <a:gd fmla="val 63454" name="adj2"/>
            </a:avLst>
          </a:prstGeom>
          <a:solidFill>
            <a:srgbClr val="76A5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32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Discussion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53" name="Google Shape;253;p32"/>
          <p:cNvSpPr txBox="1"/>
          <p:nvPr>
            <p:ph idx="1" type="body"/>
          </p:nvPr>
        </p:nvSpPr>
        <p:spPr>
          <a:xfrm>
            <a:off x="506075" y="1014500"/>
            <a:ext cx="6280800" cy="317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Challenges: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Underdeveloped Hawaiian Color Theory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Authentic Assessment in short time period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Diverse range in learners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Makawalu (honoring multiplicity)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Strengths</a:t>
            </a: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: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Relationships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</a:pPr>
            <a:r>
              <a:rPr lang="en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Aʻo aku, aʻo mai (Learning, 2 way direction)</a:t>
            </a:r>
            <a:endParaRPr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54" name="Google Shape;254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3272" y="1900847"/>
            <a:ext cx="3114850" cy="3114850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3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3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33"/>
          <p:cNvSpPr/>
          <p:nvPr/>
        </p:nvSpPr>
        <p:spPr>
          <a:xfrm>
            <a:off x="2550700" y="673275"/>
            <a:ext cx="6280800" cy="3551400"/>
          </a:xfrm>
          <a:prstGeom prst="wedgeRectCallout">
            <a:avLst>
              <a:gd fmla="val -49998" name="adj1"/>
              <a:gd fmla="val 63454" name="adj2"/>
            </a:avLst>
          </a:prstGeom>
          <a:solidFill>
            <a:srgbClr val="76A5A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1" name="Google Shape;261;p33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Discussion (continued)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62" name="Google Shape;262;p33"/>
          <p:cNvSpPr txBox="1"/>
          <p:nvPr>
            <p:ph idx="1" type="body"/>
          </p:nvPr>
        </p:nvSpPr>
        <p:spPr>
          <a:xfrm flipH="1">
            <a:off x="2592700" y="673275"/>
            <a:ext cx="6238800" cy="34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Share results</a:t>
            </a: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with Hawaiian Studies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Share with indigenous instructional designers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Continue developing Hawaiian Color Theory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Semester class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Workshop series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Expand audience (K-12)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●"/>
            </a:pPr>
            <a:r>
              <a:rPr lang="en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Mahalo to:</a:t>
            </a:r>
            <a:endParaRPr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My family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LTEC, </a:t>
            </a: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Critical Friends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Hawaiʻinuiākea</a:t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1" marL="9144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○"/>
            </a:pPr>
            <a:r>
              <a:rPr lang="en"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My dog, Rosie</a:t>
            </a:r>
            <a:endParaRPr sz="18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9144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263" name="Google Shape;263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-74028" y="1941972"/>
            <a:ext cx="3114850" cy="311485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265" name="Google Shape;265;p33"/>
          <p:cNvPicPr preferRelativeResize="0"/>
          <p:nvPr/>
        </p:nvPicPr>
        <p:blipFill rotWithShape="1">
          <a:blip r:embed="rId4">
            <a:alphaModFix/>
          </a:blip>
          <a:srcRect b="6694" l="0" r="0" t="12057"/>
          <a:stretch/>
        </p:blipFill>
        <p:spPr>
          <a:xfrm>
            <a:off x="6690700" y="2065650"/>
            <a:ext cx="1925376" cy="1927124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42875" rotWithShape="0" algn="bl" dir="5400000" dist="1905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>
                                            <p:txEl>
                                              <p:pRg end="11" st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grpSp>
        <p:nvGrpSpPr>
          <p:cNvPr id="271" name="Google Shape;271;p34"/>
          <p:cNvGrpSpPr/>
          <p:nvPr/>
        </p:nvGrpSpPr>
        <p:grpSpPr>
          <a:xfrm>
            <a:off x="1576369" y="669700"/>
            <a:ext cx="5991300" cy="3829200"/>
            <a:chOff x="1576369" y="669700"/>
            <a:chExt cx="5991300" cy="3829200"/>
          </a:xfrm>
        </p:grpSpPr>
        <p:sp>
          <p:nvSpPr>
            <p:cNvPr id="272" name="Google Shape;272;p34"/>
            <p:cNvSpPr txBox="1"/>
            <p:nvPr/>
          </p:nvSpPr>
          <p:spPr>
            <a:xfrm>
              <a:off x="4683800" y="2261575"/>
              <a:ext cx="81000" cy="1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273" name="Google Shape;273;p34"/>
            <p:cNvPicPr preferRelativeResize="0"/>
            <p:nvPr/>
          </p:nvPicPr>
          <p:blipFill rotWithShape="1">
            <a:blip r:embed="rId3">
              <a:alphaModFix/>
            </a:blip>
            <a:srcRect b="0" l="5744" r="5744" t="0"/>
            <a:stretch/>
          </p:blipFill>
          <p:spPr>
            <a:xfrm>
              <a:off x="1576381" y="682250"/>
              <a:ext cx="5991275" cy="3804100"/>
            </a:xfrm>
            <a:prstGeom prst="rect">
              <a:avLst/>
            </a:prstGeom>
            <a:noFill/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274" name="Google Shape;274;p34"/>
            <p:cNvSpPr/>
            <p:nvPr/>
          </p:nvSpPr>
          <p:spPr>
            <a:xfrm>
              <a:off x="1576369" y="669700"/>
              <a:ext cx="5991300" cy="3829200"/>
            </a:xfrm>
            <a:prstGeom prst="rect">
              <a:avLst/>
            </a:prstGeom>
            <a:solidFill>
              <a:srgbClr val="234F49">
                <a:alpha val="40780"/>
              </a:srgbClr>
            </a:solidFill>
            <a:ln cap="flat" cmpd="sng" w="2857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97000"/>
                </a:srgbClr>
              </a:outerShdw>
            </a:effectLst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highlight>
                  <a:srgbClr val="234F49"/>
                </a:highlight>
              </a:endParaRPr>
            </a:p>
          </p:txBody>
        </p:sp>
        <p:pic>
          <p:nvPicPr>
            <p:cNvPr id="275" name="Google Shape;275;p34"/>
            <p:cNvPicPr preferRelativeResize="0"/>
            <p:nvPr/>
          </p:nvPicPr>
          <p:blipFill rotWithShape="1">
            <a:blip r:embed="rId4">
              <a:alphaModFix/>
            </a:blip>
            <a:srcRect b="23573" l="0" r="0" t="23583"/>
            <a:stretch/>
          </p:blipFill>
          <p:spPr>
            <a:xfrm>
              <a:off x="1898513" y="1034875"/>
              <a:ext cx="5346975" cy="30737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76" name="Google Shape;276;p34"/>
          <p:cNvPicPr preferRelativeResize="0"/>
          <p:nvPr/>
        </p:nvPicPr>
        <p:blipFill rotWithShape="1">
          <a:blip r:embed="rId5">
            <a:alphaModFix/>
          </a:blip>
          <a:srcRect b="30931" l="-890" r="890" t="2662"/>
          <a:stretch/>
        </p:blipFill>
        <p:spPr>
          <a:xfrm>
            <a:off x="2992300" y="2782600"/>
            <a:ext cx="2584575" cy="171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5"/>
          <p:cNvSpPr txBox="1"/>
          <p:nvPr>
            <p:ph type="title"/>
          </p:nvPr>
        </p:nvSpPr>
        <p:spPr>
          <a:xfrm>
            <a:off x="311700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References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282" name="Google Shape;282;p35"/>
          <p:cNvSpPr txBox="1"/>
          <p:nvPr>
            <p:ph idx="1" type="body"/>
          </p:nvPr>
        </p:nvSpPr>
        <p:spPr>
          <a:xfrm>
            <a:off x="311700" y="613525"/>
            <a:ext cx="8520600" cy="422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Aissa, D. (n.d.).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White Tiger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Retrieved from 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3"/>
              </a:rPr>
              <a:t>https://unsplash.com/photos/Pe1Ol9oLc4o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Coleman, J. (2018).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Ocean Background Underwater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[graphic interchange format]. Retrieved from http://www.lowgif.com/view.html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Computer Laptop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(clipart). (n.d.).  Retrieved from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4"/>
              </a:rPr>
              <a:t>https://www.clipart.email/download/9124822.html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Delorme, C. M. (2018).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Quilting a journey: decolonizing instructional design.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AlterNative, 14(2),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164-172.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5"/>
              </a:rPr>
              <a:t>https://doi.org/10.1177/117718011876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Dick, W. O., Carey, L. O., &amp; Carey, J. O. (2009). The systematic design of instruction (7th ed.). Boston: Pearson.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Dukes, W. (2012). Double Rainbow Sunset [photograph]. Retrieved from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6"/>
              </a:rPr>
              <a:t>https://www.flickr.com/photos/20connectedbreaths/7946950374/in/photostream/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Hawaiʻinuiākea School of Hawaiian Knowledge (n.d.).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Unti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tled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Retrieved from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7"/>
              </a:rPr>
              <a:t>https://www.facebook.com/hshkuhm/photos/a.499935306753160/499935310086493/?type=1&amp;theater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Mayer, R. (2014). Cognitive Theory of Multimedia Learning. In R. Mayer (Ed.), The Cambridge Handbook of Multimedia Learning (Cambridge Handbooks in Psychology, pp. 43-71). Cambridge: Cambridge University Press. doi:10.1017/CBO9781139547369.005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Perrine, D. (n.d).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Hawaiian Bobtail Squid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Retrieved November from https://oceanconservancy.org/blog/2019/07/02/bobtail-squid-might-cutest-thing-ocean/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Pozzi, G. (n.d).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Mother + Calf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Retrieved from https://unsplash.com/photos/PO0UHx-5mHo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Silvestre, R. (n.d.).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Taro plant - Folha de Inhame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[photograph]. Retrieved from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8"/>
              </a:rPr>
              <a:t>https://unsplash.com/photos/8Y-aaZ8fYmk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University of Hawaiʻi at Mānoa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(n.d).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Untitled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Retrieved from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9"/>
              </a:rPr>
              <a:t>https://manoa.hawaii.edu/wasc/aloha-aina/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457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Wingman Projex (n.d). </a:t>
            </a:r>
            <a:r>
              <a:rPr i="1"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Keawaula </a:t>
            </a:r>
            <a:r>
              <a:rPr lang="en" sz="95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[photograph]. Retrieved from  </a:t>
            </a:r>
            <a:r>
              <a:rPr lang="en" sz="950">
                <a:solidFill>
                  <a:srgbClr val="000000"/>
                </a:solidFill>
                <a:uFill>
                  <a:noFill/>
                </a:uFill>
                <a:latin typeface="Open Sans"/>
                <a:ea typeface="Open Sans"/>
                <a:cs typeface="Open Sans"/>
                <a:sym typeface="Open Sans"/>
                <a:hlinkClick r:id="rId10"/>
              </a:rPr>
              <a:t>https://www.reddit.com/r/drones/comments/az9w6j/keawaula_beach_hawaii/</a:t>
            </a:r>
            <a:endParaRPr sz="95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50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3" name="Google Shape;283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/>
        </p:nvSpPr>
        <p:spPr>
          <a:xfrm>
            <a:off x="310896" y="100575"/>
            <a:ext cx="6382500" cy="67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Introduction</a:t>
            </a:r>
            <a:endParaRPr b="1" sz="3000" u="sng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76" name="Google Shape;76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  <a:endParaRPr>
              <a:solidFill>
                <a:schemeClr val="lt1"/>
              </a:solidFill>
            </a:endParaRPr>
          </a:p>
        </p:txBody>
      </p:sp>
      <p:sp>
        <p:nvSpPr>
          <p:cNvPr id="77" name="Google Shape;77;p15"/>
          <p:cNvSpPr/>
          <p:nvPr/>
        </p:nvSpPr>
        <p:spPr>
          <a:xfrm>
            <a:off x="1764300" y="989250"/>
            <a:ext cx="5615400" cy="3413400"/>
          </a:xfrm>
          <a:prstGeom prst="rect">
            <a:avLst/>
          </a:prstGeom>
          <a:solidFill>
            <a:srgbClr val="234F49">
              <a:alpha val="9050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8" name="Google Shape;7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1078" y="1085547"/>
            <a:ext cx="2403105" cy="3207533"/>
          </a:xfrm>
          <a:prstGeom prst="rect">
            <a:avLst/>
          </a:prstGeom>
          <a:noFill/>
          <a:ln cap="flat" cmpd="sng" w="28575">
            <a:solidFill>
              <a:srgbClr val="234F49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79" name="Google Shape;79;p15"/>
          <p:cNvSpPr txBox="1"/>
          <p:nvPr/>
        </p:nvSpPr>
        <p:spPr>
          <a:xfrm>
            <a:off x="4384100" y="1314151"/>
            <a:ext cx="2915100" cy="272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latin typeface="Open Sans"/>
                <a:ea typeface="Open Sans"/>
                <a:cs typeface="Open Sans"/>
                <a:sym typeface="Open Sans"/>
              </a:rPr>
              <a:t>Kūʻiʻolani Cotchay</a:t>
            </a:r>
            <a:endParaRPr sz="2000" u="sng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Mākaha, Oʻahu, Hawaiʻi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BA Hawaiian Studies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M Ed Learning Design &amp; Technology Candidate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Favorite Waihoʻoluʻu: </a:t>
            </a:r>
            <a:r>
              <a:rPr b="1" lang="en" sz="1800">
                <a:latin typeface="Open Sans"/>
                <a:ea typeface="Open Sans"/>
                <a:cs typeface="Open Sans"/>
                <a:sym typeface="Open Sans"/>
              </a:rPr>
              <a:t>Uli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/>
          </a:p>
        </p:txBody>
      </p:sp>
      <p:grpSp>
        <p:nvGrpSpPr>
          <p:cNvPr id="80" name="Google Shape;80;p15"/>
          <p:cNvGrpSpPr/>
          <p:nvPr/>
        </p:nvGrpSpPr>
        <p:grpSpPr>
          <a:xfrm>
            <a:off x="4529104" y="3936313"/>
            <a:ext cx="2625079" cy="356769"/>
            <a:chOff x="918750" y="1382850"/>
            <a:chExt cx="7251600" cy="1880700"/>
          </a:xfrm>
        </p:grpSpPr>
        <p:sp>
          <p:nvSpPr>
            <p:cNvPr id="81" name="Google Shape;81;p15"/>
            <p:cNvSpPr/>
            <p:nvPr/>
          </p:nvSpPr>
          <p:spPr>
            <a:xfrm>
              <a:off x="918750" y="1382850"/>
              <a:ext cx="7251600" cy="1880700"/>
            </a:xfrm>
            <a:prstGeom prst="rect">
              <a:avLst/>
            </a:prstGeom>
            <a:solidFill>
              <a:srgbClr val="234F49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grpSp>
          <p:nvGrpSpPr>
            <p:cNvPr id="82" name="Google Shape;82;p15"/>
            <p:cNvGrpSpPr/>
            <p:nvPr/>
          </p:nvGrpSpPr>
          <p:grpSpPr>
            <a:xfrm>
              <a:off x="979088" y="1450494"/>
              <a:ext cx="7130924" cy="1745412"/>
              <a:chOff x="446100" y="1569525"/>
              <a:chExt cx="6851387" cy="1622130"/>
            </a:xfrm>
          </p:grpSpPr>
          <p:pic>
            <p:nvPicPr>
              <p:cNvPr id="83" name="Google Shape;83;p15"/>
              <p:cNvPicPr preferRelativeResize="0"/>
              <p:nvPr/>
            </p:nvPicPr>
            <p:blipFill rotWithShape="1">
              <a:blip r:embed="rId4">
                <a:alphaModFix/>
              </a:blip>
              <a:srcRect b="9336" l="0" r="0" t="41419"/>
              <a:stretch/>
            </p:blipFill>
            <p:spPr>
              <a:xfrm>
                <a:off x="446100" y="1569525"/>
                <a:ext cx="2189370" cy="162150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4" name="Google Shape;84;p15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52226"/>
              <a:stretch/>
            </p:blipFill>
            <p:spPr>
              <a:xfrm>
                <a:off x="4662200" y="1569525"/>
                <a:ext cx="2635287" cy="162149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85" name="Google Shape;85;p15"/>
              <p:cNvPicPr preferRelativeResize="0"/>
              <p:nvPr/>
            </p:nvPicPr>
            <p:blipFill rotWithShape="1">
              <a:blip r:embed="rId6">
                <a:alphaModFix/>
              </a:blip>
              <a:srcRect b="27025" l="0" r="0" t="34027"/>
              <a:stretch/>
            </p:blipFill>
            <p:spPr>
              <a:xfrm>
                <a:off x="2635475" y="1570152"/>
                <a:ext cx="2341631" cy="1621503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310899" y="100575"/>
            <a:ext cx="7919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Introduction: 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Yokohama’s/Yok’s (Beach)</a:t>
            </a:r>
            <a:endParaRPr b="1" sz="3000" u="sng"/>
          </a:p>
        </p:txBody>
      </p:sp>
      <p:sp>
        <p:nvSpPr>
          <p:cNvPr id="91" name="Google Shape;9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grpSp>
        <p:nvGrpSpPr>
          <p:cNvPr id="92" name="Google Shape;92;p16"/>
          <p:cNvGrpSpPr/>
          <p:nvPr/>
        </p:nvGrpSpPr>
        <p:grpSpPr>
          <a:xfrm>
            <a:off x="427878" y="673284"/>
            <a:ext cx="8475600" cy="4021200"/>
            <a:chOff x="427878" y="673284"/>
            <a:chExt cx="8475600" cy="4021200"/>
          </a:xfrm>
        </p:grpSpPr>
        <p:sp>
          <p:nvSpPr>
            <p:cNvPr id="93" name="Google Shape;93;p16"/>
            <p:cNvSpPr/>
            <p:nvPr/>
          </p:nvSpPr>
          <p:spPr>
            <a:xfrm>
              <a:off x="427878" y="673284"/>
              <a:ext cx="8475600" cy="4021200"/>
            </a:xfrm>
            <a:prstGeom prst="rect">
              <a:avLst/>
            </a:prstGeom>
            <a:solidFill>
              <a:srgbClr val="234F49">
                <a:alpha val="90500"/>
              </a:srgbClr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94" name="Google Shape;94;p16"/>
            <p:cNvPicPr preferRelativeResize="0"/>
            <p:nvPr/>
          </p:nvPicPr>
          <p:blipFill rotWithShape="1">
            <a:blip r:embed="rId3">
              <a:alphaModFix/>
            </a:blip>
            <a:srcRect b="26182" l="6112" r="0" t="0"/>
            <a:stretch/>
          </p:blipFill>
          <p:spPr>
            <a:xfrm>
              <a:off x="1553880" y="1049530"/>
              <a:ext cx="7158220" cy="3442011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95" name="Google Shape;95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28604" y="763624"/>
              <a:ext cx="7532297" cy="563594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142875" rotWithShape="0" algn="bl" dir="5400000" dist="19050">
                <a:srgbClr val="000000">
                  <a:alpha val="50000"/>
                </a:srgbClr>
              </a:outerShdw>
            </a:effectLst>
          </p:spPr>
        </p:pic>
        <p:pic>
          <p:nvPicPr>
            <p:cNvPr id="96" name="Google Shape;96;p16"/>
            <p:cNvPicPr preferRelativeResize="0"/>
            <p:nvPr/>
          </p:nvPicPr>
          <p:blipFill rotWithShape="1">
            <a:blip r:embed="rId5">
              <a:alphaModFix/>
            </a:blip>
            <a:srcRect b="3816" l="0" r="18850" t="57828"/>
            <a:stretch/>
          </p:blipFill>
          <p:spPr>
            <a:xfrm>
              <a:off x="528592" y="1475620"/>
              <a:ext cx="4380804" cy="62702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142875" rotWithShape="0" algn="bl" dir="5400000" dist="19050">
                <a:srgbClr val="000000">
                  <a:alpha val="50000"/>
                </a:srgbClr>
              </a:outerShdw>
            </a:effectLst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/>
          <p:nvPr/>
        </p:nvSpPr>
        <p:spPr>
          <a:xfrm>
            <a:off x="344400" y="866125"/>
            <a:ext cx="8613000" cy="3765600"/>
          </a:xfrm>
          <a:prstGeom prst="rect">
            <a:avLst/>
          </a:prstGeom>
          <a:solidFill>
            <a:srgbClr val="234F49">
              <a:alpha val="90500"/>
            </a:srgbClr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Place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Communication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2" name="Google Shape;102;p17"/>
          <p:cNvSpPr txBox="1"/>
          <p:nvPr>
            <p:ph type="title"/>
          </p:nvPr>
        </p:nvSpPr>
        <p:spPr>
          <a:xfrm>
            <a:off x="310902" y="100575"/>
            <a:ext cx="61884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Introduction: 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Keawaʻula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000" u="sng" strike="sngStrike"/>
          </a:p>
        </p:txBody>
      </p:sp>
      <p:pic>
        <p:nvPicPr>
          <p:cNvPr id="103" name="Google Shape;103;p17"/>
          <p:cNvPicPr preferRelativeResize="0"/>
          <p:nvPr/>
        </p:nvPicPr>
        <p:blipFill rotWithShape="1">
          <a:blip r:embed="rId3">
            <a:alphaModFix/>
          </a:blip>
          <a:srcRect b="26182" l="6112" r="0" t="0"/>
          <a:stretch/>
        </p:blipFill>
        <p:spPr>
          <a:xfrm>
            <a:off x="423025" y="994851"/>
            <a:ext cx="5543200" cy="271805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5400" y="2311475"/>
            <a:ext cx="1566275" cy="2202201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157163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105" name="Google Shape;105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5875500" y="1325850"/>
            <a:ext cx="3268500" cy="12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“Awa” = “Bay”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Open Sans"/>
              <a:buChar char="●"/>
            </a:pPr>
            <a:r>
              <a:rPr lang="en" sz="2000">
                <a:latin typeface="Open Sans"/>
                <a:ea typeface="Open Sans"/>
                <a:cs typeface="Open Sans"/>
                <a:sym typeface="Open Sans"/>
              </a:rPr>
              <a:t>Hawaiian Bobtail Squid</a:t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5875500" y="2456450"/>
            <a:ext cx="3081900" cy="14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Color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Place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Time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Communication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7"/>
          <p:cNvSpPr txBox="1"/>
          <p:nvPr/>
        </p:nvSpPr>
        <p:spPr>
          <a:xfrm>
            <a:off x="5875500" y="1003300"/>
            <a:ext cx="29295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“ʻUla” = “Red”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09" name="Google Shape;109;p17"/>
          <p:cNvGrpSpPr/>
          <p:nvPr/>
        </p:nvGrpSpPr>
        <p:grpSpPr>
          <a:xfrm>
            <a:off x="423025" y="2744125"/>
            <a:ext cx="2143900" cy="1836750"/>
            <a:chOff x="423025" y="2744125"/>
            <a:chExt cx="2143900" cy="1836750"/>
          </a:xfrm>
        </p:grpSpPr>
        <p:pic>
          <p:nvPicPr>
            <p:cNvPr id="110" name="Google Shape;110;p17"/>
            <p:cNvPicPr preferRelativeResize="0"/>
            <p:nvPr/>
          </p:nvPicPr>
          <p:blipFill rotWithShape="1">
            <a:blip r:embed="rId5">
              <a:alphaModFix/>
            </a:blip>
            <a:srcRect b="24664" l="24406" r="21621" t="29094"/>
            <a:stretch/>
          </p:blipFill>
          <p:spPr>
            <a:xfrm>
              <a:off x="423025" y="2744125"/>
              <a:ext cx="2143900" cy="18367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111;p17"/>
            <p:cNvSpPr txBox="1"/>
            <p:nvPr/>
          </p:nvSpPr>
          <p:spPr>
            <a:xfrm>
              <a:off x="950250" y="3414675"/>
              <a:ext cx="1026300" cy="444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400">
                  <a:solidFill>
                    <a:srgbClr val="5B0F00"/>
                  </a:solidFill>
                  <a:latin typeface="Open Sans"/>
                  <a:ea typeface="Open Sans"/>
                  <a:cs typeface="Open Sans"/>
                  <a:sym typeface="Open Sans"/>
                </a:rPr>
                <a:t>ʻULA</a:t>
              </a:r>
              <a:endParaRPr sz="2400">
                <a:solidFill>
                  <a:srgbClr val="5B0F00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Introduction: Background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246075" y="747800"/>
            <a:ext cx="5762100" cy="383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University of Hawaiʻi at Mānoa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Undergraduate Hawaiian Studies 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majors struggle to </a:t>
            </a: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perceive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and </a:t>
            </a: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interpret</a:t>
            </a: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 color in traditional ways.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Current challenges: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Limited instruction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Centers on Western color perspectives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Lack of accessible resources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Literature </a:t>
            </a:r>
            <a:r>
              <a:rPr lang="en" sz="2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and</a:t>
            </a: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 technology</a:t>
            </a:r>
            <a:endParaRPr sz="20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Minimal technology use</a:t>
            </a:r>
            <a:endParaRPr sz="2000">
              <a:solidFill>
                <a:srgbClr val="434343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grpSp>
        <p:nvGrpSpPr>
          <p:cNvPr id="118" name="Google Shape;118;p18"/>
          <p:cNvGrpSpPr/>
          <p:nvPr/>
        </p:nvGrpSpPr>
        <p:grpSpPr>
          <a:xfrm>
            <a:off x="5842600" y="770994"/>
            <a:ext cx="2988900" cy="3834998"/>
            <a:chOff x="5919300" y="649825"/>
            <a:chExt cx="2988900" cy="3837300"/>
          </a:xfrm>
        </p:grpSpPr>
        <p:sp>
          <p:nvSpPr>
            <p:cNvPr id="119" name="Google Shape;119;p18"/>
            <p:cNvSpPr/>
            <p:nvPr/>
          </p:nvSpPr>
          <p:spPr>
            <a:xfrm>
              <a:off x="5919300" y="649825"/>
              <a:ext cx="2988900" cy="3837300"/>
            </a:xfrm>
            <a:prstGeom prst="rect">
              <a:avLst/>
            </a:prstGeom>
            <a:solidFill>
              <a:srgbClr val="234F49">
                <a:alpha val="90500"/>
              </a:srgbClr>
            </a:solidFill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20" name="Google Shape;120;p18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076125" y="770925"/>
              <a:ext cx="2675250" cy="3595100"/>
            </a:xfrm>
            <a:prstGeom prst="rect">
              <a:avLst/>
            </a:prstGeom>
            <a:noFill/>
            <a:ln cap="flat" cmpd="sng" w="19050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</p:pic>
      </p:grpSp>
      <p:sp>
        <p:nvSpPr>
          <p:cNvPr id="121" name="Google Shape;121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Development: 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Intervention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369875" y="738300"/>
            <a:ext cx="7663200" cy="393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Online module on Hawaiian color theory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One-hour lesson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Asynchronous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Engaging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Colorful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○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Multimedia 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Center Hawaiian education practices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Char char="●"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Learning Assessment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28" name="Google Shape;12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29" name="Google Shape;129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13864" y="876775"/>
            <a:ext cx="4122309" cy="3933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 txBox="1"/>
          <p:nvPr>
            <p:ph type="title"/>
          </p:nvPr>
        </p:nvSpPr>
        <p:spPr>
          <a:xfrm>
            <a:off x="310896" y="100584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Development: </a:t>
            </a: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Research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35" name="Google Shape;135;p20"/>
          <p:cNvSpPr txBox="1"/>
          <p:nvPr>
            <p:ph idx="1" type="body"/>
          </p:nvPr>
        </p:nvSpPr>
        <p:spPr>
          <a:xfrm>
            <a:off x="413225" y="863550"/>
            <a:ext cx="7004700" cy="170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rPr>
              <a:t>Purpose Statement: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The purpose of this project is to evaluate the impact of an online Hawaiian color theory module on undergraduate Hawaiian studies majors' perceptions and interpretation of color from a traditional perspective.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434343"/>
              </a:solidFill>
            </a:endParaRPr>
          </a:p>
        </p:txBody>
      </p:sp>
      <p:sp>
        <p:nvSpPr>
          <p:cNvPr id="136" name="Google Shape;136;p20"/>
          <p:cNvSpPr txBox="1"/>
          <p:nvPr>
            <p:ph idx="1" type="body"/>
          </p:nvPr>
        </p:nvSpPr>
        <p:spPr>
          <a:xfrm>
            <a:off x="413225" y="2713725"/>
            <a:ext cx="7004700" cy="225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Research Questions: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How does an online module about Hawaiian color theory impact undergraduate Hawaiian studies majors':</a:t>
            </a:r>
            <a:endParaRPr sz="2000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AutoNum type="arabicPeriod"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Perception?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-355600" lvl="0" marL="1371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Open Sans"/>
              <a:buAutoNum type="arabicPeriod"/>
            </a:pPr>
            <a:r>
              <a:rPr lang="en" sz="2000" u="sng">
                <a:solidFill>
                  <a:srgbClr val="000000"/>
                </a:solidFill>
                <a:latin typeface="Open Sans"/>
                <a:ea typeface="Open Sans"/>
                <a:cs typeface="Open Sans"/>
                <a:sym typeface="Open Sans"/>
              </a:rPr>
              <a:t>Interpretation?</a:t>
            </a:r>
            <a:endParaRPr sz="2000" u="sng">
              <a:solidFill>
                <a:srgbClr val="000000"/>
              </a:solidFill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rgbClr val="434343"/>
              </a:solidFill>
            </a:endParaRPr>
          </a:p>
        </p:txBody>
      </p:sp>
      <p:sp>
        <p:nvSpPr>
          <p:cNvPr id="137" name="Google Shape;137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38" name="Google Shape;13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6880887" y="1106250"/>
            <a:ext cx="2223263" cy="22232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234F49">
            <a:alpha val="90500"/>
          </a:srgbClr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775" y="789925"/>
            <a:ext cx="6385526" cy="374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1"/>
          <p:cNvSpPr txBox="1"/>
          <p:nvPr>
            <p:ph type="title"/>
          </p:nvPr>
        </p:nvSpPr>
        <p:spPr>
          <a:xfrm>
            <a:off x="310896" y="100584"/>
            <a:ext cx="8652600" cy="48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 u="sng">
                <a:latin typeface="Open Sans"/>
                <a:ea typeface="Open Sans"/>
                <a:cs typeface="Open Sans"/>
                <a:sym typeface="Open Sans"/>
              </a:rPr>
              <a:t>Design: Instruction</a:t>
            </a:r>
            <a:endParaRPr b="1" sz="3000" u="sng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5" name="Google Shape;145;p21"/>
          <p:cNvSpPr txBox="1"/>
          <p:nvPr/>
        </p:nvSpPr>
        <p:spPr>
          <a:xfrm>
            <a:off x="6185900" y="789925"/>
            <a:ext cx="2915100" cy="38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Open Sans"/>
                <a:ea typeface="Open Sans"/>
                <a:cs typeface="Open Sans"/>
                <a:sym typeface="Open Sans"/>
              </a:rPr>
              <a:t>Hierarchy</a:t>
            </a:r>
            <a:r>
              <a:rPr lang="en" sz="1800" u="sng">
                <a:latin typeface="Open Sans"/>
                <a:ea typeface="Open Sans"/>
                <a:cs typeface="Open Sans"/>
                <a:sym typeface="Open Sans"/>
              </a:rPr>
              <a:t> Chart</a:t>
            </a:r>
            <a:endParaRPr sz="1800" u="sng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Literature Review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Performance Objectives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4 Clusters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latin typeface="Open Sans"/>
                <a:ea typeface="Open Sans"/>
                <a:cs typeface="Open Sans"/>
                <a:sym typeface="Open Sans"/>
              </a:rPr>
              <a:t>Understandings of </a:t>
            </a:r>
            <a:r>
              <a:rPr lang="en" sz="1800" u="sng">
                <a:latin typeface="Open Sans"/>
                <a:ea typeface="Open Sans"/>
                <a:cs typeface="Open Sans"/>
                <a:sym typeface="Open Sans"/>
              </a:rPr>
              <a:t>Color:</a:t>
            </a: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 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Environment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Language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Open Sans"/>
              <a:buChar char="●"/>
            </a:pPr>
            <a:r>
              <a:rPr lang="en" sz="1800">
                <a:latin typeface="Open Sans"/>
                <a:ea typeface="Open Sans"/>
                <a:cs typeface="Open Sans"/>
                <a:sym typeface="Open Sans"/>
              </a:rPr>
              <a:t>Culture</a:t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146" name="Google Shape;14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>
                <a:solidFill>
                  <a:srgbClr val="EFEFEF"/>
                </a:solidFill>
              </a:rPr>
              <a:t>‹#›</a:t>
            </a:fld>
            <a:endParaRPr>
              <a:solidFill>
                <a:srgbClr val="EFEFEF"/>
              </a:solidFill>
            </a:endParaRPr>
          </a:p>
        </p:txBody>
      </p:sp>
      <p:pic>
        <p:nvPicPr>
          <p:cNvPr id="147" name="Google Shape;147;p21"/>
          <p:cNvPicPr preferRelativeResize="0"/>
          <p:nvPr/>
        </p:nvPicPr>
        <p:blipFill rotWithShape="1">
          <a:blip r:embed="rId4">
            <a:alphaModFix/>
          </a:blip>
          <a:srcRect b="0" l="0" r="21500" t="0"/>
          <a:stretch/>
        </p:blipFill>
        <p:spPr>
          <a:xfrm>
            <a:off x="7302375" y="2735300"/>
            <a:ext cx="1718775" cy="218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>
                                            <p:txEl>
                                              <p:pRg end="10" st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