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6" r:id="rId14"/>
    <p:sldId id="275" r:id="rId15"/>
    <p:sldId id="278" r:id="rId16"/>
    <p:sldId id="279" r:id="rId17"/>
    <p:sldId id="280" r:id="rId18"/>
    <p:sldId id="281" r:id="rId19"/>
    <p:sldId id="282" r:id="rId20"/>
    <p:sldId id="283" r:id="rId21"/>
    <p:sldId id="284" r:id="rId22"/>
    <p:sldId id="285" r:id="rId23"/>
    <p:sldId id="286" r:id="rId24"/>
    <p:sldId id="268" r:id="rId25"/>
    <p:sldId id="269" r:id="rId26"/>
    <p:sldId id="270" r:id="rId27"/>
    <p:sldId id="271" r:id="rId28"/>
    <p:sldId id="272" r:id="rId29"/>
    <p:sldId id="273" r:id="rId30"/>
    <p:sldId id="274" r:id="rId31"/>
  </p:sldIdLst>
  <p:sldSz cx="9753600" cy="7315200"/>
  <p:notesSz cx="6858000" cy="9144000"/>
  <p:embeddedFontLst>
    <p:embeddedFont>
      <p:font typeface="Glacial Indifference Bold" panose="020B0604020202020204" charset="0"/>
      <p:regular r:id="rId33"/>
    </p:embeddedFont>
    <p:embeddedFont>
      <p:font typeface="Canva Sans" panose="020B0604020202020204" charset="0"/>
      <p:regular r:id="rId34"/>
    </p:embeddedFont>
    <p:embeddedFont>
      <p:font typeface="Playfair Display Black Italics" panose="020B0604020202020204" charset="0"/>
      <p:regular r:id="rId35"/>
    </p:embeddedFont>
    <p:embeddedFont>
      <p:font typeface="Calibri" panose="020F0502020204030204" pitchFamily="34" charset="0"/>
      <p:regular r:id="rId36"/>
      <p:bold r:id="rId37"/>
      <p:italic r:id="rId38"/>
      <p:boldItalic r:id="rId39"/>
    </p:embeddedFont>
    <p:embeddedFont>
      <p:font typeface="Glacial Indifference" panose="020B0604020202020204" charset="0"/>
      <p:regular r:id="rId40"/>
    </p:embeddedFont>
    <p:embeddedFont>
      <p:font typeface="Arimo" panose="020B0604020202020204" charset="0"/>
      <p:regular r:id="rId41"/>
    </p:embeddedFont>
    <p:embeddedFont>
      <p:font typeface="Playfair Display Black" panose="020B0604020202020204" charset="0"/>
      <p:regular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103" d="100"/>
          <a:sy n="103" d="100"/>
        </p:scale>
        <p:origin x="166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EF7075-64E2-4561-AC6D-06FE590204A9}" type="datetimeFigureOut">
              <a:rPr lang="en-US" smtClean="0"/>
              <a:t>10/3/2022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AA0AF6-3490-4633-9DD8-6AA4559A03E8}" type="slidenum">
              <a:rPr lang="en-US" smtClean="0"/>
              <a:t>‹#›</a:t>
            </a:fld>
            <a:endParaRPr lang="en-US"/>
          </a:p>
        </p:txBody>
      </p:sp>
    </p:spTree>
    <p:extLst>
      <p:ext uri="{BB962C8B-B14F-4D97-AF65-F5344CB8AC3E}">
        <p14:creationId xmlns:p14="http://schemas.microsoft.com/office/powerpoint/2010/main" val="578655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03.10.2022</a:t>
            </a:fld>
            <a:endParaRPr lang="cs-CZ"/>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1. My history with UofL and the state of record keeping and the depository when I arrived.</a:t>
            </a:r>
          </a:p>
          <a:p>
            <a:pPr lvl="0"/>
            <a:endParaRPr lang="en-US"/>
          </a:p>
          <a:p>
            <a:pPr lvl="0"/>
            <a:r>
              <a:rPr lang="en-US"/>
              <a:t>2. No one knew where any of the records of the depository were. Everything had to be recreated</a:t>
            </a:r>
          </a:p>
          <a:p>
            <a:pPr lvl="0"/>
            <a:endParaRPr lang="en-US"/>
          </a:p>
          <a:p>
            <a:pPr lvl="0"/>
            <a:r>
              <a:rPr lang="en-US"/>
              <a:t>3. there was no "succession planning" when I arrived.</a:t>
            </a:r>
          </a:p>
          <a:p>
            <a:pPr lvl="0"/>
            <a:r>
              <a:rPr lang="en-US"/>
              <a:t>written procedures were sparse and out of date</a:t>
            </a:r>
          </a:p>
          <a:p>
            <a:pPr lvl="0"/>
            <a:r>
              <a:rPr lang="en-US"/>
              <a:t> </a:t>
            </a:r>
          </a:p>
          <a:p>
            <a:pPr lvl="0"/>
            <a:r>
              <a:rPr lang="en-US"/>
              <a:t>4. things not done to depository standards. the catalogers were wiping the 086 field</a:t>
            </a:r>
          </a:p>
          <a:p>
            <a:pPr lvl="0"/>
            <a:endParaRPr lang="en-US"/>
          </a:p>
          <a:p>
            <a:pPr lvl="0"/>
            <a:r>
              <a:rPr lang="en-US"/>
              <a:t>So my first steps when I took over the depository-</a:t>
            </a:r>
          </a:p>
          <a:p>
            <a:pPr lvl="0"/>
            <a:endParaRPr lang="en-US"/>
          </a:p>
          <a:p>
            <a:pPr lvl="0"/>
            <a:r>
              <a:rPr lang="en-US"/>
              <a:t>*. Get procedures in order</a:t>
            </a:r>
          </a:p>
          <a:p>
            <a:pPr lvl="0"/>
            <a:endParaRPr lang="en-US"/>
          </a:p>
          <a:p>
            <a:pPr lvl="0"/>
            <a:r>
              <a:rPr lang="en-US"/>
              <a:t>*. create a Written collection development policy</a:t>
            </a:r>
          </a:p>
          <a:p>
            <a:pPr lvl="0"/>
            <a:endParaRPr lang="en-US"/>
          </a:p>
          <a:p>
            <a:pPr lvl="0"/>
            <a:r>
              <a:rPr lang="en-US"/>
              <a:t>*. create disaster plan</a:t>
            </a:r>
          </a:p>
          <a:p>
            <a:pPr lvl="0"/>
            <a:endParaRPr lang="en-US"/>
          </a:p>
          <a:p>
            <a:pPr lvl="0"/>
            <a:r>
              <a:rPr lang="en-US"/>
              <a:t>*** I  Visited the regional librarian and invited her to visit- to learn of procedures in the state and to have her review our depository</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13</a:t>
            </a:fld>
            <a:endParaRPr lang="cs-CZ"/>
          </a:p>
        </p:txBody>
      </p:sp>
    </p:spTree>
    <p:extLst>
      <p:ext uri="{BB962C8B-B14F-4D97-AF65-F5344CB8AC3E}">
        <p14:creationId xmlns:p14="http://schemas.microsoft.com/office/powerpoint/2010/main" val="1198482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03.10.2022</a:t>
            </a:fld>
            <a:endParaRPr lang="cs-CZ"/>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2. Implementation and use of SharePoint.</a:t>
            </a:r>
          </a:p>
          <a:p>
            <a:pPr lvl="0"/>
            <a:endParaRPr lang="en-US"/>
          </a:p>
          <a:p>
            <a:pPr lvl="0"/>
            <a:r>
              <a:rPr lang="en-US"/>
              <a:t>The government documents duties are shared between Collection Management and Technical Services.</a:t>
            </a:r>
          </a:p>
          <a:p>
            <a:pPr lvl="0"/>
            <a:endParaRPr lang="en-US"/>
          </a:p>
          <a:p>
            <a:pPr lvl="0"/>
            <a:r>
              <a:rPr lang="en-US"/>
              <a:t>As the depository librarian, I am in charge of documents, but Tech Services does the cataloging. </a:t>
            </a:r>
          </a:p>
          <a:p>
            <a:pPr lvl="0"/>
            <a:endParaRPr lang="en-US"/>
          </a:p>
          <a:p>
            <a:pPr lvl="0"/>
            <a:r>
              <a:rPr lang="en-US"/>
              <a:t>I wanted to move policies and procedures to a neutral location that would allow broad access</a:t>
            </a:r>
          </a:p>
          <a:p>
            <a:pPr lvl="0"/>
            <a:r>
              <a:rPr lang="en-US"/>
              <a:t>\</a:t>
            </a:r>
          </a:p>
          <a:p>
            <a:pPr lvl="0"/>
            <a:r>
              <a:rPr lang="en-US"/>
              <a:t>Several options for this, such as wikis and libguides, but SharePoint is free to us and we already have access.  Some of this material was originally in shared drives, but we were encouraged to move to SharePoint.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14</a:t>
            </a:fld>
            <a:endParaRPr lang="cs-CZ"/>
          </a:p>
        </p:txBody>
      </p:sp>
    </p:spTree>
    <p:extLst>
      <p:ext uri="{BB962C8B-B14F-4D97-AF65-F5344CB8AC3E}">
        <p14:creationId xmlns:p14="http://schemas.microsoft.com/office/powerpoint/2010/main" val="289674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03.10.2022</a:t>
            </a:fld>
            <a:endParaRPr lang="cs-CZ"/>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All current policies and procedures in one place. Come here for most up-to-date procedure</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16</a:t>
            </a:fld>
            <a:endParaRPr lang="cs-CZ"/>
          </a:p>
        </p:txBody>
      </p:sp>
    </p:spTree>
    <p:extLst>
      <p:ext uri="{BB962C8B-B14F-4D97-AF65-F5344CB8AC3E}">
        <p14:creationId xmlns:p14="http://schemas.microsoft.com/office/powerpoint/2010/main" val="3234750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03.10.2022</a:t>
            </a:fld>
            <a:endParaRPr lang="cs-CZ"/>
          </a:p>
        </p:txBody>
      </p:sp>
      <p:sp>
        <p:nvSpPr>
          <p:cNvPr id="4" name="Slide Image Placeholder 3"/>
          <p:cNvSpPr>
            <a:spLocks noGrp="1" noRot="1" noChangeAspect="1"/>
          </p:cNvSpPr>
          <p:nvPr>
            <p:ph type="sldImg" idx="2"/>
          </p:nvPr>
        </p:nvSpPr>
        <p:spPr>
          <a:xfrm>
            <a:off x="2860675" y="512763"/>
            <a:ext cx="342265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Importance of State Professional Organizations</a:t>
            </a:r>
          </a:p>
          <a:p>
            <a:pPr lvl="0"/>
            <a:endParaRPr lang="en-US"/>
          </a:p>
          <a:p>
            <a:pPr lvl="0"/>
            <a:r>
              <a:rPr lang="en-US"/>
              <a:t>*educational opportunities</a:t>
            </a:r>
          </a:p>
          <a:p>
            <a:pPr lvl="0"/>
            <a:endParaRPr lang="en-US"/>
          </a:p>
          <a:p>
            <a:pPr lvl="0"/>
            <a:r>
              <a:rPr lang="en-US"/>
              <a:t>*networking- group of colleagues to call on for advice</a:t>
            </a:r>
          </a:p>
          <a:p>
            <a:pPr lvl="0"/>
            <a:endParaRPr lang="en-US"/>
          </a:p>
          <a:p>
            <a:pPr lvl="0"/>
            <a:r>
              <a:rPr lang="en-US"/>
              <a:t>*advocacy- stronger voice on a state level</a:t>
            </a:r>
          </a:p>
          <a:p>
            <a:pPr lvl="0"/>
            <a:endParaRPr lang="en-US"/>
          </a:p>
          <a:p>
            <a:pPr lvl="0"/>
            <a:r>
              <a:rPr lang="en-US"/>
              <a:t>*develop leadership skills</a:t>
            </a:r>
          </a:p>
          <a:p>
            <a:pPr lvl="0"/>
            <a:endParaRPr lang="en-US"/>
          </a:p>
          <a:p>
            <a:pPr lvl="0"/>
            <a:r>
              <a:rPr lang="en-US"/>
              <a:t>*mentoring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18</a:t>
            </a:fld>
            <a:endParaRPr lang="cs-CZ"/>
          </a:p>
        </p:txBody>
      </p:sp>
    </p:spTree>
    <p:extLst>
      <p:ext uri="{BB962C8B-B14F-4D97-AF65-F5344CB8AC3E}">
        <p14:creationId xmlns:p14="http://schemas.microsoft.com/office/powerpoint/2010/main" val="4081570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4.sv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2556627" y="-136176"/>
            <a:ext cx="4640346" cy="1582992"/>
          </a:xfrm>
          <a:prstGeom prst="rect">
            <a:avLst/>
          </a:prstGeom>
          <a:solidFill>
            <a:srgbClr val="FFCECE"/>
          </a:solidFill>
        </p:spPr>
      </p:sp>
      <p:sp>
        <p:nvSpPr>
          <p:cNvPr id="3" name="AutoShape 3"/>
          <p:cNvSpPr/>
          <p:nvPr/>
        </p:nvSpPr>
        <p:spPr>
          <a:xfrm>
            <a:off x="-146042" y="5886701"/>
            <a:ext cx="10045685" cy="1606299"/>
          </a:xfrm>
          <a:prstGeom prst="rect">
            <a:avLst/>
          </a:prstGeom>
          <a:solidFill>
            <a:srgbClr val="2F665C"/>
          </a:solidFill>
        </p:spPr>
      </p:sp>
      <p:sp>
        <p:nvSpPr>
          <p:cNvPr id="4" name="TextBox 4"/>
          <p:cNvSpPr txBox="1"/>
          <p:nvPr/>
        </p:nvSpPr>
        <p:spPr>
          <a:xfrm>
            <a:off x="957234" y="2638781"/>
            <a:ext cx="8064846" cy="1346835"/>
          </a:xfrm>
          <a:prstGeom prst="rect">
            <a:avLst/>
          </a:prstGeom>
        </p:spPr>
        <p:txBody>
          <a:bodyPr lIns="0" tIns="0" rIns="0" bIns="0" rtlCol="0" anchor="t">
            <a:spAutoFit/>
          </a:bodyPr>
          <a:lstStyle/>
          <a:p>
            <a:pPr algn="ctr">
              <a:lnSpc>
                <a:spcPts val="5280"/>
              </a:lnSpc>
            </a:pPr>
            <a:r>
              <a:rPr lang="en-US" sz="4800" spc="-48">
                <a:solidFill>
                  <a:srgbClr val="2F665C"/>
                </a:solidFill>
                <a:latin typeface="Playfair Display Black Italics"/>
              </a:rPr>
              <a:t>What Does the Green Dot Mean? </a:t>
            </a:r>
          </a:p>
        </p:txBody>
      </p:sp>
      <p:pic>
        <p:nvPicPr>
          <p:cNvPr id="5" name="Picture 5"/>
          <p:cNvPicPr>
            <a:picLocks noChangeAspect="1"/>
          </p:cNvPicPr>
          <p:nvPr/>
        </p:nvPicPr>
        <p:blipFill>
          <a:blip r:embed="rId2"/>
          <a:srcRect/>
          <a:stretch>
            <a:fillRect/>
          </a:stretch>
        </p:blipFill>
        <p:spPr>
          <a:xfrm>
            <a:off x="9022080" y="6674047"/>
            <a:ext cx="696273" cy="620591"/>
          </a:xfrm>
          <a:prstGeom prst="rect">
            <a:avLst/>
          </a:prstGeom>
        </p:spPr>
      </p:pic>
      <p:sp>
        <p:nvSpPr>
          <p:cNvPr id="6" name="TextBox 6"/>
          <p:cNvSpPr txBox="1"/>
          <p:nvPr/>
        </p:nvSpPr>
        <p:spPr>
          <a:xfrm>
            <a:off x="3086917" y="361950"/>
            <a:ext cx="3805480" cy="596265"/>
          </a:xfrm>
          <a:prstGeom prst="rect">
            <a:avLst/>
          </a:prstGeom>
        </p:spPr>
        <p:txBody>
          <a:bodyPr lIns="0" tIns="0" rIns="0" bIns="0" rtlCol="0" anchor="t">
            <a:spAutoFit/>
          </a:bodyPr>
          <a:lstStyle/>
          <a:p>
            <a:pPr algn="ctr">
              <a:lnSpc>
                <a:spcPts val="2310"/>
              </a:lnSpc>
            </a:pPr>
            <a:r>
              <a:rPr lang="en-US" sz="2100" spc="210">
                <a:solidFill>
                  <a:srgbClr val="FFF9F9"/>
                </a:solidFill>
                <a:latin typeface="Glacial Indifference Bold"/>
              </a:rPr>
              <a:t>DEPOSITORY LIBRARY CONFERENCE 2022</a:t>
            </a:r>
          </a:p>
        </p:txBody>
      </p:sp>
      <p:sp>
        <p:nvSpPr>
          <p:cNvPr id="7" name="TextBox 7"/>
          <p:cNvSpPr txBox="1"/>
          <p:nvPr/>
        </p:nvSpPr>
        <p:spPr>
          <a:xfrm>
            <a:off x="1424401" y="4384237"/>
            <a:ext cx="7130511" cy="344805"/>
          </a:xfrm>
          <a:prstGeom prst="rect">
            <a:avLst/>
          </a:prstGeom>
        </p:spPr>
        <p:txBody>
          <a:bodyPr lIns="0" tIns="0" rIns="0" bIns="0" rtlCol="0" anchor="t">
            <a:spAutoFit/>
          </a:bodyPr>
          <a:lstStyle/>
          <a:p>
            <a:pPr algn="ctr">
              <a:lnSpc>
                <a:spcPts val="2730"/>
              </a:lnSpc>
            </a:pPr>
            <a:r>
              <a:rPr lang="en-US" sz="2100" spc="147">
                <a:solidFill>
                  <a:srgbClr val="000000"/>
                </a:solidFill>
                <a:latin typeface="Glacial Indifference"/>
              </a:rPr>
              <a:t>Documenting Your Collection’s History</a:t>
            </a:r>
          </a:p>
        </p:txBody>
      </p:sp>
      <p:sp>
        <p:nvSpPr>
          <p:cNvPr id="8" name="TextBox 8"/>
          <p:cNvSpPr txBox="1"/>
          <p:nvPr/>
        </p:nvSpPr>
        <p:spPr>
          <a:xfrm>
            <a:off x="1591820" y="6329242"/>
            <a:ext cx="7130511" cy="344805"/>
          </a:xfrm>
          <a:prstGeom prst="rect">
            <a:avLst/>
          </a:prstGeom>
        </p:spPr>
        <p:txBody>
          <a:bodyPr lIns="0" tIns="0" rIns="0" bIns="0" rtlCol="0" anchor="t">
            <a:spAutoFit/>
          </a:bodyPr>
          <a:lstStyle/>
          <a:p>
            <a:pPr algn="ctr">
              <a:lnSpc>
                <a:spcPts val="2730"/>
              </a:lnSpc>
            </a:pPr>
            <a:r>
              <a:rPr lang="en-US" sz="2100" spc="147">
                <a:solidFill>
                  <a:srgbClr val="FFFFFF"/>
                </a:solidFill>
                <a:latin typeface="Glacial Indifference"/>
              </a:rPr>
              <a:t>Gwen Sinclair, Claudene Sproles, Angela Kent</a:t>
            </a:r>
          </a:p>
        </p:txBody>
      </p:sp>
      <p:grpSp>
        <p:nvGrpSpPr>
          <p:cNvPr id="9" name="Group 9"/>
          <p:cNvGrpSpPr/>
          <p:nvPr/>
        </p:nvGrpSpPr>
        <p:grpSpPr>
          <a:xfrm>
            <a:off x="6253368" y="3347244"/>
            <a:ext cx="639029" cy="639029"/>
            <a:chOff x="0" y="0"/>
            <a:chExt cx="812800" cy="812800"/>
          </a:xfrm>
        </p:grpSpPr>
        <p:sp>
          <p:nvSpPr>
            <p:cNvPr id="10" name="Freeform 10"/>
            <p:cNvSpPr/>
            <p:nvPr/>
          </p:nvSpPr>
          <p:spPr>
            <a:xfrm>
              <a:off x="1813" y="0"/>
              <a:ext cx="809173" cy="812800"/>
            </a:xfrm>
            <a:custGeom>
              <a:avLst/>
              <a:gdLst/>
              <a:ahLst/>
              <a:cxnLst/>
              <a:rect l="l" t="t" r="r" b="b"/>
              <a:pathLst>
                <a:path w="809173" h="812800">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7ED957"/>
            </a:solidFill>
          </p:spPr>
        </p:sp>
        <p:sp>
          <p:nvSpPr>
            <p:cNvPr id="11" name="TextBox 11"/>
            <p:cNvSpPr txBox="1"/>
            <p:nvPr/>
          </p:nvSpPr>
          <p:spPr>
            <a:xfrm>
              <a:off x="76200" y="47625"/>
              <a:ext cx="660400" cy="688975"/>
            </a:xfrm>
            <a:prstGeom prst="rect">
              <a:avLst/>
            </a:prstGeom>
          </p:spPr>
          <p:txBody>
            <a:bodyPr lIns="50800" tIns="50800" rIns="50800" bIns="50800" rtlCol="0" anchor="ctr"/>
            <a:lstStyle/>
            <a:p>
              <a:pPr algn="ctr">
                <a:lnSpc>
                  <a:spcPts val="1960"/>
                </a:lnSpc>
              </a:pPr>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208433" y="731520"/>
            <a:ext cx="5711046" cy="2367250"/>
          </a:xfrm>
          <a:prstGeom prst="rect">
            <a:avLst/>
          </a:prstGeom>
          <a:solidFill>
            <a:srgbClr val="FFF9F9"/>
          </a:solidFill>
        </p:spPr>
      </p:sp>
      <p:pic>
        <p:nvPicPr>
          <p:cNvPr id="3" name="Picture 3"/>
          <p:cNvPicPr>
            <a:picLocks noChangeAspect="1"/>
          </p:cNvPicPr>
          <p:nvPr/>
        </p:nvPicPr>
        <p:blipFill>
          <a:blip r:embed="rId2"/>
          <a:srcRect/>
          <a:stretch>
            <a:fillRect/>
          </a:stretch>
        </p:blipFill>
        <p:spPr>
          <a:xfrm>
            <a:off x="9057327" y="6694609"/>
            <a:ext cx="696273" cy="620591"/>
          </a:xfrm>
          <a:prstGeom prst="rect">
            <a:avLst/>
          </a:prstGeom>
        </p:spPr>
      </p:pic>
      <p:pic>
        <p:nvPicPr>
          <p:cNvPr id="4" name="Picture 4"/>
          <p:cNvPicPr>
            <a:picLocks noChangeAspect="1"/>
          </p:cNvPicPr>
          <p:nvPr/>
        </p:nvPicPr>
        <p:blipFill>
          <a:blip r:embed="rId3"/>
          <a:srcRect/>
          <a:stretch>
            <a:fillRect/>
          </a:stretch>
        </p:blipFill>
        <p:spPr>
          <a:xfrm>
            <a:off x="5870693" y="2502946"/>
            <a:ext cx="3299135" cy="3481937"/>
          </a:xfrm>
          <a:prstGeom prst="rect">
            <a:avLst/>
          </a:prstGeom>
        </p:spPr>
      </p:pic>
      <p:sp>
        <p:nvSpPr>
          <p:cNvPr id="5" name="TextBox 5"/>
          <p:cNvSpPr txBox="1"/>
          <p:nvPr/>
        </p:nvSpPr>
        <p:spPr>
          <a:xfrm>
            <a:off x="926011" y="1569017"/>
            <a:ext cx="4021622" cy="67564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Circulation</a:t>
            </a:r>
          </a:p>
        </p:txBody>
      </p:sp>
      <p:sp>
        <p:nvSpPr>
          <p:cNvPr id="6" name="TextBox 6"/>
          <p:cNvSpPr txBox="1"/>
          <p:nvPr/>
        </p:nvSpPr>
        <p:spPr>
          <a:xfrm>
            <a:off x="1181132" y="3755030"/>
            <a:ext cx="3511381" cy="240220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Circulating or Library Use Only</a:t>
            </a:r>
          </a:p>
          <a:p>
            <a:pPr marL="453390" lvl="1" indent="-226695">
              <a:lnSpc>
                <a:spcPts val="2730"/>
              </a:lnSpc>
              <a:buFont typeface="Arial"/>
              <a:buChar char="•"/>
            </a:pPr>
            <a:r>
              <a:rPr lang="en-US" sz="2100" spc="21">
                <a:solidFill>
                  <a:srgbClr val="FFF9F9"/>
                </a:solidFill>
                <a:latin typeface="Glacial Indifference"/>
              </a:rPr>
              <a:t>Loan period for gov docs</a:t>
            </a:r>
          </a:p>
          <a:p>
            <a:pPr marL="453390" lvl="1" indent="-226695">
              <a:lnSpc>
                <a:spcPts val="2730"/>
              </a:lnSpc>
              <a:buFont typeface="Arial"/>
              <a:buChar char="•"/>
            </a:pPr>
            <a:r>
              <a:rPr lang="en-US" sz="2100" spc="21">
                <a:solidFill>
                  <a:srgbClr val="FFF9F9"/>
                </a:solidFill>
                <a:latin typeface="Glacial Indifference"/>
              </a:rPr>
              <a:t>Pamphlets</a:t>
            </a:r>
          </a:p>
          <a:p>
            <a:pPr marL="453390" lvl="1" indent="-226695">
              <a:lnSpc>
                <a:spcPts val="2730"/>
              </a:lnSpc>
              <a:buFont typeface="Arial"/>
              <a:buChar char="•"/>
            </a:pPr>
            <a:r>
              <a:rPr lang="en-US" sz="2100" spc="21">
                <a:solidFill>
                  <a:srgbClr val="FFF9F9"/>
                </a:solidFill>
                <a:latin typeface="Glacial Indifference"/>
              </a:rPr>
              <a:t>Maps</a:t>
            </a:r>
          </a:p>
          <a:p>
            <a:pPr marL="453390" lvl="1" indent="-226695">
              <a:lnSpc>
                <a:spcPts val="2730"/>
              </a:lnSpc>
              <a:buFont typeface="Arial"/>
              <a:buChar char="•"/>
            </a:pPr>
            <a:r>
              <a:rPr lang="en-US" sz="2100" spc="21">
                <a:solidFill>
                  <a:srgbClr val="FFF9F9"/>
                </a:solidFill>
                <a:latin typeface="Glacial Indifference"/>
              </a:rPr>
              <a:t>Diskettes/CDs/DVDs</a:t>
            </a:r>
          </a:p>
          <a:p>
            <a:pPr>
              <a:lnSpc>
                <a:spcPts val="2730"/>
              </a:lnSpc>
            </a:pPr>
            <a:endParaRPr lang="en-US" sz="2100" spc="21">
              <a:solidFill>
                <a:srgbClr val="FFF9F9"/>
              </a:solidFill>
              <a:latin typeface="Glacial Indifference"/>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4876800" y="-119200"/>
            <a:ext cx="5022947" cy="7553600"/>
          </a:xfrm>
          <a:prstGeom prst="rect">
            <a:avLst/>
          </a:prstGeom>
          <a:solidFill>
            <a:srgbClr val="2F665C"/>
          </a:solidFill>
        </p:spPr>
      </p:sp>
      <p:pic>
        <p:nvPicPr>
          <p:cNvPr id="3" name="Picture 3"/>
          <p:cNvPicPr>
            <a:picLocks noChangeAspect="1"/>
          </p:cNvPicPr>
          <p:nvPr/>
        </p:nvPicPr>
        <p:blipFill>
          <a:blip r:embed="rId2"/>
          <a:srcRect/>
          <a:stretch>
            <a:fillRect/>
          </a:stretch>
        </p:blipFill>
        <p:spPr>
          <a:xfrm>
            <a:off x="9022080" y="6694609"/>
            <a:ext cx="696273" cy="620591"/>
          </a:xfrm>
          <a:prstGeom prst="rect">
            <a:avLst/>
          </a:prstGeom>
        </p:spPr>
      </p:pic>
      <p:pic>
        <p:nvPicPr>
          <p:cNvPr id="4" name="Picture 4"/>
          <p:cNvPicPr>
            <a:picLocks noChangeAspect="1"/>
          </p:cNvPicPr>
          <p:nvPr/>
        </p:nvPicPr>
        <p:blipFill>
          <a:blip r:embed="rId3"/>
          <a:srcRect/>
          <a:stretch>
            <a:fillRect/>
          </a:stretch>
        </p:blipFill>
        <p:spPr>
          <a:xfrm>
            <a:off x="0" y="0"/>
            <a:ext cx="4880610" cy="7315200"/>
          </a:xfrm>
          <a:prstGeom prst="rect">
            <a:avLst/>
          </a:prstGeom>
        </p:spPr>
      </p:pic>
      <p:sp>
        <p:nvSpPr>
          <p:cNvPr id="5" name="TextBox 5"/>
          <p:cNvSpPr txBox="1"/>
          <p:nvPr/>
        </p:nvSpPr>
        <p:spPr>
          <a:xfrm>
            <a:off x="426944" y="-640201"/>
            <a:ext cx="4018447" cy="675640"/>
          </a:xfrm>
          <a:prstGeom prst="rect">
            <a:avLst/>
          </a:prstGeom>
        </p:spPr>
        <p:txBody>
          <a:bodyPr lIns="0" tIns="0" rIns="0" bIns="0" rtlCol="0" anchor="t">
            <a:spAutoFit/>
          </a:bodyPr>
          <a:lstStyle/>
          <a:p>
            <a:pPr algn="ctr">
              <a:lnSpc>
                <a:spcPts val="5460"/>
              </a:lnSpc>
            </a:pPr>
            <a:r>
              <a:rPr lang="en-US" sz="4200" spc="42">
                <a:solidFill>
                  <a:srgbClr val="FFCECE"/>
                </a:solidFill>
                <a:latin typeface="Playfair Display Black Italics"/>
              </a:rPr>
              <a:t>Events</a:t>
            </a:r>
          </a:p>
        </p:txBody>
      </p:sp>
      <p:grpSp>
        <p:nvGrpSpPr>
          <p:cNvPr id="6" name="Group 6"/>
          <p:cNvGrpSpPr/>
          <p:nvPr/>
        </p:nvGrpSpPr>
        <p:grpSpPr>
          <a:xfrm>
            <a:off x="5703645" y="1256163"/>
            <a:ext cx="3369257" cy="4144303"/>
            <a:chOff x="0" y="0"/>
            <a:chExt cx="4492342" cy="5525737"/>
          </a:xfrm>
        </p:grpSpPr>
        <p:sp>
          <p:nvSpPr>
            <p:cNvPr id="7" name="TextBox 7"/>
            <p:cNvSpPr txBox="1"/>
            <p:nvPr/>
          </p:nvSpPr>
          <p:spPr>
            <a:xfrm>
              <a:off x="85448" y="-38100"/>
              <a:ext cx="4406894" cy="888153"/>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Italics"/>
                </a:rPr>
                <a:t>Shelving</a:t>
              </a:r>
            </a:p>
          </p:txBody>
        </p:sp>
        <p:sp>
          <p:nvSpPr>
            <p:cNvPr id="8" name="TextBox 8"/>
            <p:cNvSpPr txBox="1"/>
            <p:nvPr/>
          </p:nvSpPr>
          <p:spPr>
            <a:xfrm>
              <a:off x="0" y="1417922"/>
              <a:ext cx="4406896" cy="410781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Open/closed stacks</a:t>
              </a:r>
            </a:p>
            <a:p>
              <a:pPr marL="453390" lvl="1" indent="-226695">
                <a:lnSpc>
                  <a:spcPts val="2730"/>
                </a:lnSpc>
                <a:buFont typeface="Arial"/>
                <a:buChar char="•"/>
              </a:pPr>
              <a:r>
                <a:rPr lang="en-US" sz="2100" spc="21">
                  <a:solidFill>
                    <a:srgbClr val="FFF9F9"/>
                  </a:solidFill>
                  <a:latin typeface="Glacial Indifference"/>
                </a:rPr>
                <a:t>Selective housing agreements</a:t>
              </a:r>
            </a:p>
            <a:p>
              <a:pPr marL="453390" lvl="1" indent="-226695">
                <a:lnSpc>
                  <a:spcPts val="2730"/>
                </a:lnSpc>
                <a:buFont typeface="Arial"/>
                <a:buChar char="•"/>
              </a:pPr>
              <a:r>
                <a:rPr lang="en-US" sz="2100" spc="21">
                  <a:solidFill>
                    <a:srgbClr val="FFF9F9"/>
                  </a:solidFill>
                  <a:latin typeface="Glacial Indifference"/>
                </a:rPr>
                <a:t>Off-site storage</a:t>
              </a:r>
            </a:p>
            <a:p>
              <a:pPr marL="453390" lvl="1" indent="-226695">
                <a:lnSpc>
                  <a:spcPts val="2730"/>
                </a:lnSpc>
                <a:buFont typeface="Arial"/>
                <a:buChar char="•"/>
              </a:pPr>
              <a:r>
                <a:rPr lang="en-US" sz="2100" spc="21">
                  <a:solidFill>
                    <a:srgbClr val="FFF9F9"/>
                  </a:solidFill>
                  <a:latin typeface="Glacial Indifference"/>
                </a:rPr>
                <a:t>Transfers to main collection</a:t>
              </a:r>
            </a:p>
            <a:p>
              <a:pPr marL="453390" lvl="1" indent="-226695">
                <a:lnSpc>
                  <a:spcPts val="2730"/>
                </a:lnSpc>
                <a:buFont typeface="Arial"/>
                <a:buChar char="•"/>
              </a:pPr>
              <a:r>
                <a:rPr lang="en-US" sz="2100" spc="21">
                  <a:solidFill>
                    <a:srgbClr val="FFF9F9"/>
                  </a:solidFill>
                  <a:latin typeface="Glacial Indifference"/>
                </a:rPr>
                <a:t>Multiple locations  </a:t>
              </a:r>
            </a:p>
            <a:p>
              <a:pPr>
                <a:lnSpc>
                  <a:spcPts val="2730"/>
                </a:lnSpc>
              </a:pPr>
              <a:endParaRPr lang="en-US" sz="2100" spc="21">
                <a:solidFill>
                  <a:srgbClr val="FFF9F9"/>
                </a:solidFill>
                <a:latin typeface="Glacial Indifference"/>
              </a:endParaRPr>
            </a:p>
            <a:p>
              <a:pPr>
                <a:lnSpc>
                  <a:spcPts val="2730"/>
                </a:lnSpc>
              </a:pPr>
              <a:endParaRPr lang="en-US" sz="2100" spc="21">
                <a:solidFill>
                  <a:srgbClr val="FFF9F9"/>
                </a:solidFill>
                <a:latin typeface="Glacial Indifference"/>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1571943" y="1463040"/>
            <a:ext cx="2034020" cy="4389120"/>
          </a:xfrm>
          <a:prstGeom prst="rect">
            <a:avLst/>
          </a:prstGeom>
          <a:solidFill>
            <a:srgbClr val="2F665C"/>
          </a:solidFill>
        </p:spPr>
      </p:sp>
      <p:sp>
        <p:nvSpPr>
          <p:cNvPr id="3" name="AutoShape 3"/>
          <p:cNvSpPr/>
          <p:nvPr/>
        </p:nvSpPr>
        <p:spPr>
          <a:xfrm>
            <a:off x="6169584" y="1463040"/>
            <a:ext cx="2034020" cy="4389120"/>
          </a:xfrm>
          <a:prstGeom prst="rect">
            <a:avLst/>
          </a:prstGeom>
          <a:solidFill>
            <a:srgbClr val="2F665C"/>
          </a:solidFill>
        </p:spPr>
      </p:sp>
      <p:sp>
        <p:nvSpPr>
          <p:cNvPr id="4" name="AutoShape 4"/>
          <p:cNvSpPr/>
          <p:nvPr/>
        </p:nvSpPr>
        <p:spPr>
          <a:xfrm>
            <a:off x="3868865" y="1463040"/>
            <a:ext cx="2034020" cy="4389120"/>
          </a:xfrm>
          <a:prstGeom prst="rect">
            <a:avLst/>
          </a:prstGeom>
          <a:solidFill>
            <a:srgbClr val="2F665C"/>
          </a:solidFill>
        </p:spPr>
      </p:sp>
      <p:pic>
        <p:nvPicPr>
          <p:cNvPr id="5" name="Picture 5"/>
          <p:cNvPicPr>
            <a:picLocks noChangeAspect="1"/>
          </p:cNvPicPr>
          <p:nvPr/>
        </p:nvPicPr>
        <p:blipFill>
          <a:blip r:embed="rId2"/>
          <a:srcRect/>
          <a:stretch>
            <a:fillRect/>
          </a:stretch>
        </p:blipFill>
        <p:spPr>
          <a:xfrm>
            <a:off x="7233699" y="1768362"/>
            <a:ext cx="764915" cy="899645"/>
          </a:xfrm>
          <a:prstGeom prst="rect">
            <a:avLst/>
          </a:prstGeom>
        </p:spPr>
      </p:pic>
      <p:pic>
        <p:nvPicPr>
          <p:cNvPr id="6" name="Picture 6"/>
          <p:cNvPicPr>
            <a:picLocks noChangeAspect="1"/>
          </p:cNvPicPr>
          <p:nvPr/>
        </p:nvPicPr>
        <p:blipFill>
          <a:blip r:embed="rId3"/>
          <a:srcRect l="7196" r="7196"/>
          <a:stretch>
            <a:fillRect/>
          </a:stretch>
        </p:blipFill>
        <p:spPr>
          <a:xfrm>
            <a:off x="4116472" y="1707297"/>
            <a:ext cx="1538804" cy="1602134"/>
          </a:xfrm>
          <a:prstGeom prst="rect">
            <a:avLst/>
          </a:prstGeom>
        </p:spPr>
      </p:pic>
      <p:pic>
        <p:nvPicPr>
          <p:cNvPr id="7" name="Picture 7"/>
          <p:cNvPicPr>
            <a:picLocks noChangeAspect="1"/>
          </p:cNvPicPr>
          <p:nvPr/>
        </p:nvPicPr>
        <p:blipFill>
          <a:blip r:embed="rId3"/>
          <a:srcRect/>
          <a:stretch>
            <a:fillRect/>
          </a:stretch>
        </p:blipFill>
        <p:spPr>
          <a:xfrm>
            <a:off x="9022080" y="6694609"/>
            <a:ext cx="696273" cy="620591"/>
          </a:xfrm>
          <a:prstGeom prst="rect">
            <a:avLst/>
          </a:prstGeom>
        </p:spPr>
      </p:pic>
      <p:pic>
        <p:nvPicPr>
          <p:cNvPr id="8" name="Picture 8"/>
          <p:cNvPicPr>
            <a:picLocks noChangeAspect="1"/>
          </p:cNvPicPr>
          <p:nvPr/>
        </p:nvPicPr>
        <p:blipFill>
          <a:blip r:embed="rId4"/>
          <a:srcRect/>
          <a:stretch>
            <a:fillRect/>
          </a:stretch>
        </p:blipFill>
        <p:spPr>
          <a:xfrm>
            <a:off x="6438224" y="1768362"/>
            <a:ext cx="795475" cy="899645"/>
          </a:xfrm>
          <a:prstGeom prst="rect">
            <a:avLst/>
          </a:prstGeom>
        </p:spPr>
      </p:pic>
      <p:pic>
        <p:nvPicPr>
          <p:cNvPr id="9" name="Picture 9"/>
          <p:cNvPicPr>
            <a:picLocks noChangeAspect="1"/>
          </p:cNvPicPr>
          <p:nvPr/>
        </p:nvPicPr>
        <p:blipFill>
          <a:blip r:embed="rId5"/>
          <a:srcRect l="10115" r="13121"/>
          <a:stretch>
            <a:fillRect/>
          </a:stretch>
        </p:blipFill>
        <p:spPr>
          <a:xfrm>
            <a:off x="6438224" y="2668007"/>
            <a:ext cx="795475" cy="836886"/>
          </a:xfrm>
          <a:prstGeom prst="rect">
            <a:avLst/>
          </a:prstGeom>
        </p:spPr>
      </p:pic>
      <p:pic>
        <p:nvPicPr>
          <p:cNvPr id="10" name="Picture 10"/>
          <p:cNvPicPr>
            <a:picLocks noChangeAspect="1"/>
          </p:cNvPicPr>
          <p:nvPr/>
        </p:nvPicPr>
        <p:blipFill>
          <a:blip r:embed="rId6"/>
          <a:srcRect t="2237" b="2237"/>
          <a:stretch>
            <a:fillRect/>
          </a:stretch>
        </p:blipFill>
        <p:spPr>
          <a:xfrm>
            <a:off x="7233699" y="2668007"/>
            <a:ext cx="764915" cy="836886"/>
          </a:xfrm>
          <a:prstGeom prst="rect">
            <a:avLst/>
          </a:prstGeom>
        </p:spPr>
      </p:pic>
      <p:pic>
        <p:nvPicPr>
          <p:cNvPr id="11" name="Picture 11"/>
          <p:cNvPicPr>
            <a:picLocks noChangeAspect="1"/>
          </p:cNvPicPr>
          <p:nvPr/>
        </p:nvPicPr>
        <p:blipFill>
          <a:blip r:embed="rId7"/>
          <a:srcRect/>
          <a:stretch>
            <a:fillRect/>
          </a:stretch>
        </p:blipFill>
        <p:spPr>
          <a:xfrm>
            <a:off x="1862820" y="1707297"/>
            <a:ext cx="1452265" cy="1982088"/>
          </a:xfrm>
          <a:prstGeom prst="rect">
            <a:avLst/>
          </a:prstGeom>
        </p:spPr>
      </p:pic>
      <p:sp>
        <p:nvSpPr>
          <p:cNvPr id="12" name="TextBox 12"/>
          <p:cNvSpPr txBox="1"/>
          <p:nvPr/>
        </p:nvSpPr>
        <p:spPr>
          <a:xfrm>
            <a:off x="98373" y="-144780"/>
            <a:ext cx="9241823" cy="1417320"/>
          </a:xfrm>
          <a:prstGeom prst="rect">
            <a:avLst/>
          </a:prstGeom>
        </p:spPr>
        <p:txBody>
          <a:bodyPr lIns="0" tIns="0" rIns="0" bIns="0" rtlCol="0" anchor="t">
            <a:spAutoFit/>
          </a:bodyPr>
          <a:lstStyle/>
          <a:p>
            <a:pPr algn="ctr">
              <a:lnSpc>
                <a:spcPts val="11440"/>
              </a:lnSpc>
            </a:pPr>
            <a:r>
              <a:rPr lang="en-US" sz="8800" spc="87">
                <a:solidFill>
                  <a:srgbClr val="FFCECE"/>
                </a:solidFill>
                <a:latin typeface="Playfair Display Black Italics"/>
              </a:rPr>
              <a:t>Who Were They?</a:t>
            </a:r>
          </a:p>
        </p:txBody>
      </p:sp>
      <p:grpSp>
        <p:nvGrpSpPr>
          <p:cNvPr id="13" name="Group 13"/>
          <p:cNvGrpSpPr/>
          <p:nvPr/>
        </p:nvGrpSpPr>
        <p:grpSpPr>
          <a:xfrm>
            <a:off x="3937916" y="3437470"/>
            <a:ext cx="1895916" cy="2183452"/>
            <a:chOff x="0" y="0"/>
            <a:chExt cx="2527888" cy="2911269"/>
          </a:xfrm>
        </p:grpSpPr>
        <p:sp>
          <p:nvSpPr>
            <p:cNvPr id="14" name="TextBox 14"/>
            <p:cNvSpPr txBox="1"/>
            <p:nvPr/>
          </p:nvSpPr>
          <p:spPr>
            <a:xfrm>
              <a:off x="48082" y="-28575"/>
              <a:ext cx="2479806" cy="496555"/>
            </a:xfrm>
            <a:prstGeom prst="rect">
              <a:avLst/>
            </a:prstGeom>
          </p:spPr>
          <p:txBody>
            <a:bodyPr lIns="0" tIns="0" rIns="0" bIns="0" rtlCol="0" anchor="t">
              <a:spAutoFit/>
            </a:bodyPr>
            <a:lstStyle/>
            <a:p>
              <a:pPr algn="ctr">
                <a:lnSpc>
                  <a:spcPts val="3072"/>
                </a:lnSpc>
              </a:pPr>
              <a:r>
                <a:rPr lang="en-US" sz="2363" spc="23">
                  <a:solidFill>
                    <a:srgbClr val="FFF9F9"/>
                  </a:solidFill>
                  <a:latin typeface="Playfair Display Black"/>
                </a:rPr>
                <a:t>TSLAC</a:t>
              </a:r>
            </a:p>
          </p:txBody>
        </p:sp>
        <p:sp>
          <p:nvSpPr>
            <p:cNvPr id="15" name="TextBox 15"/>
            <p:cNvSpPr txBox="1"/>
            <p:nvPr/>
          </p:nvSpPr>
          <p:spPr>
            <a:xfrm>
              <a:off x="0" y="775030"/>
              <a:ext cx="2479807" cy="2136238"/>
            </a:xfrm>
            <a:prstGeom prst="rect">
              <a:avLst/>
            </a:prstGeom>
          </p:spPr>
          <p:txBody>
            <a:bodyPr lIns="0" tIns="0" rIns="0" bIns="0" rtlCol="0" anchor="t">
              <a:spAutoFit/>
            </a:bodyPr>
            <a:lstStyle/>
            <a:p>
              <a:pPr algn="ctr">
                <a:lnSpc>
                  <a:spcPts val="2446"/>
                </a:lnSpc>
              </a:pPr>
              <a:r>
                <a:rPr lang="en-US" sz="1881" spc="18">
                  <a:solidFill>
                    <a:srgbClr val="FFF9F9"/>
                  </a:solidFill>
                  <a:latin typeface="Glacial Indifference"/>
                </a:rPr>
                <a:t>Sue Troyan</a:t>
              </a:r>
            </a:p>
            <a:p>
              <a:pPr algn="ctr">
                <a:lnSpc>
                  <a:spcPts val="2446"/>
                </a:lnSpc>
              </a:pPr>
              <a:r>
                <a:rPr lang="en-US" sz="1881" spc="18">
                  <a:solidFill>
                    <a:srgbClr val="FFF9F9"/>
                  </a:solidFill>
                  <a:latin typeface="Glacial Indifference"/>
                </a:rPr>
                <a:t> 26 years</a:t>
              </a:r>
            </a:p>
            <a:p>
              <a:pPr algn="ctr">
                <a:lnSpc>
                  <a:spcPts val="2446"/>
                </a:lnSpc>
              </a:pPr>
              <a:r>
                <a:rPr lang="en-US" sz="1881" spc="18">
                  <a:solidFill>
                    <a:srgbClr val="FFF9F9"/>
                  </a:solidFill>
                  <a:latin typeface="Glacial Indifference"/>
                </a:rPr>
                <a:t>FLDP Coordinator</a:t>
              </a:r>
            </a:p>
            <a:p>
              <a:pPr algn="ctr">
                <a:lnSpc>
                  <a:spcPts val="2446"/>
                </a:lnSpc>
              </a:pPr>
              <a:r>
                <a:rPr lang="en-US" sz="1881" spc="18">
                  <a:solidFill>
                    <a:srgbClr val="FFF9F9"/>
                  </a:solidFill>
                  <a:latin typeface="Glacial Indifference"/>
                </a:rPr>
                <a:t>Regional</a:t>
              </a:r>
            </a:p>
            <a:p>
              <a:pPr>
                <a:lnSpc>
                  <a:spcPts val="1536"/>
                </a:lnSpc>
              </a:pPr>
              <a:endParaRPr lang="en-US" sz="1881" spc="18">
                <a:solidFill>
                  <a:srgbClr val="FFF9F9"/>
                </a:solidFill>
                <a:latin typeface="Glacial Indifference"/>
              </a:endParaRPr>
            </a:p>
            <a:p>
              <a:pPr>
                <a:lnSpc>
                  <a:spcPts val="1536"/>
                </a:lnSpc>
              </a:pPr>
              <a:endParaRPr lang="en-US" sz="1881" spc="18">
                <a:solidFill>
                  <a:srgbClr val="FFF9F9"/>
                </a:solidFill>
                <a:latin typeface="Glacial Indifference"/>
              </a:endParaRPr>
            </a:p>
          </p:txBody>
        </p:sp>
      </p:grpSp>
      <p:grpSp>
        <p:nvGrpSpPr>
          <p:cNvPr id="16" name="Group 16"/>
          <p:cNvGrpSpPr/>
          <p:nvPr/>
        </p:nvGrpSpPr>
        <p:grpSpPr>
          <a:xfrm>
            <a:off x="6285741" y="3657600"/>
            <a:ext cx="1895916" cy="2376375"/>
            <a:chOff x="0" y="0"/>
            <a:chExt cx="2527888" cy="3168501"/>
          </a:xfrm>
        </p:grpSpPr>
        <p:sp>
          <p:nvSpPr>
            <p:cNvPr id="17" name="TextBox 17"/>
            <p:cNvSpPr txBox="1"/>
            <p:nvPr/>
          </p:nvSpPr>
          <p:spPr>
            <a:xfrm>
              <a:off x="48082" y="-9525"/>
              <a:ext cx="2479806" cy="419085"/>
            </a:xfrm>
            <a:prstGeom prst="rect">
              <a:avLst/>
            </a:prstGeom>
          </p:spPr>
          <p:txBody>
            <a:bodyPr lIns="0" tIns="0" rIns="0" bIns="0" rtlCol="0" anchor="t">
              <a:spAutoFit/>
            </a:bodyPr>
            <a:lstStyle/>
            <a:p>
              <a:pPr algn="ctr">
                <a:lnSpc>
                  <a:spcPts val="2682"/>
                </a:lnSpc>
              </a:pPr>
              <a:r>
                <a:rPr lang="en-US" sz="2063" spc="20">
                  <a:solidFill>
                    <a:srgbClr val="FFF9F9"/>
                  </a:solidFill>
                  <a:latin typeface="Playfair Display Black"/>
                </a:rPr>
                <a:t>UHM Library</a:t>
              </a:r>
            </a:p>
          </p:txBody>
        </p:sp>
        <p:sp>
          <p:nvSpPr>
            <p:cNvPr id="18" name="TextBox 18"/>
            <p:cNvSpPr txBox="1"/>
            <p:nvPr/>
          </p:nvSpPr>
          <p:spPr>
            <a:xfrm>
              <a:off x="0" y="688035"/>
              <a:ext cx="2479807" cy="2480465"/>
            </a:xfrm>
            <a:prstGeom prst="rect">
              <a:avLst/>
            </a:prstGeom>
          </p:spPr>
          <p:txBody>
            <a:bodyPr lIns="0" tIns="0" rIns="0" bIns="0" rtlCol="0" anchor="t">
              <a:spAutoFit/>
            </a:bodyPr>
            <a:lstStyle/>
            <a:p>
              <a:pPr>
                <a:lnSpc>
                  <a:spcPts val="2519"/>
                </a:lnSpc>
              </a:pPr>
              <a:r>
                <a:rPr lang="en-US" sz="1799">
                  <a:solidFill>
                    <a:srgbClr val="FFFFFF"/>
                  </a:solidFill>
                  <a:latin typeface="Arimo"/>
                </a:rPr>
                <a:t>Gov Docs librarians Mabel, Eleanor, Verna, and Virginia</a:t>
              </a:r>
            </a:p>
            <a:p>
              <a:pPr>
                <a:lnSpc>
                  <a:spcPts val="1679"/>
                </a:lnSpc>
              </a:pPr>
              <a:endParaRPr lang="en-US" sz="1799">
                <a:solidFill>
                  <a:srgbClr val="FFFFFF"/>
                </a:solidFill>
                <a:latin typeface="Arimo"/>
              </a:endParaRPr>
            </a:p>
            <a:p>
              <a:pPr>
                <a:lnSpc>
                  <a:spcPts val="1536"/>
                </a:lnSpc>
              </a:pPr>
              <a:endParaRPr lang="en-US" sz="1799">
                <a:solidFill>
                  <a:srgbClr val="FFFFFF"/>
                </a:solidFill>
                <a:latin typeface="Arimo"/>
              </a:endParaRPr>
            </a:p>
            <a:p>
              <a:pPr>
                <a:lnSpc>
                  <a:spcPts val="1536"/>
                </a:lnSpc>
              </a:pPr>
              <a:endParaRPr lang="en-US" sz="1799">
                <a:solidFill>
                  <a:srgbClr val="FFFFFF"/>
                </a:solidFill>
                <a:latin typeface="Arimo"/>
              </a:endParaRPr>
            </a:p>
          </p:txBody>
        </p:sp>
      </p:grpSp>
      <p:grpSp>
        <p:nvGrpSpPr>
          <p:cNvPr id="19" name="Group 19"/>
          <p:cNvGrpSpPr/>
          <p:nvPr/>
        </p:nvGrpSpPr>
        <p:grpSpPr>
          <a:xfrm>
            <a:off x="1706249" y="3800475"/>
            <a:ext cx="1895916" cy="2395425"/>
            <a:chOff x="0" y="0"/>
            <a:chExt cx="2527888" cy="3193901"/>
          </a:xfrm>
        </p:grpSpPr>
        <p:sp>
          <p:nvSpPr>
            <p:cNvPr id="20" name="TextBox 20"/>
            <p:cNvSpPr txBox="1"/>
            <p:nvPr/>
          </p:nvSpPr>
          <p:spPr>
            <a:xfrm>
              <a:off x="48082" y="-9525"/>
              <a:ext cx="2479806" cy="863585"/>
            </a:xfrm>
            <a:prstGeom prst="rect">
              <a:avLst/>
            </a:prstGeom>
          </p:spPr>
          <p:txBody>
            <a:bodyPr lIns="0" tIns="0" rIns="0" bIns="0" rtlCol="0" anchor="t">
              <a:spAutoFit/>
            </a:bodyPr>
            <a:lstStyle/>
            <a:p>
              <a:pPr algn="ctr">
                <a:lnSpc>
                  <a:spcPts val="2682"/>
                </a:lnSpc>
              </a:pPr>
              <a:r>
                <a:rPr lang="en-US" sz="2063" spc="20">
                  <a:solidFill>
                    <a:srgbClr val="FFF9F9"/>
                  </a:solidFill>
                  <a:latin typeface="Playfair Display Black"/>
                </a:rPr>
                <a:t>Kentucky GODORT</a:t>
              </a:r>
            </a:p>
          </p:txBody>
        </p:sp>
        <p:sp>
          <p:nvSpPr>
            <p:cNvPr id="21" name="TextBox 21"/>
            <p:cNvSpPr txBox="1"/>
            <p:nvPr/>
          </p:nvSpPr>
          <p:spPr>
            <a:xfrm>
              <a:off x="0" y="1132535"/>
              <a:ext cx="2479807" cy="2061365"/>
            </a:xfrm>
            <a:prstGeom prst="rect">
              <a:avLst/>
            </a:prstGeom>
          </p:spPr>
          <p:txBody>
            <a:bodyPr lIns="0" tIns="0" rIns="0" bIns="0" rtlCol="0" anchor="t">
              <a:spAutoFit/>
            </a:bodyPr>
            <a:lstStyle/>
            <a:p>
              <a:pPr>
                <a:lnSpc>
                  <a:spcPts val="2519"/>
                </a:lnSpc>
              </a:pPr>
              <a:r>
                <a:rPr lang="en-US" sz="1799">
                  <a:solidFill>
                    <a:srgbClr val="FFFFFF"/>
                  </a:solidFill>
                  <a:latin typeface="Arimo"/>
                </a:rPr>
                <a:t>Sandee McAninch University of Kentucky</a:t>
              </a:r>
            </a:p>
            <a:p>
              <a:pPr>
                <a:lnSpc>
                  <a:spcPts val="1679"/>
                </a:lnSpc>
              </a:pPr>
              <a:endParaRPr lang="en-US" sz="1799">
                <a:solidFill>
                  <a:srgbClr val="FFFFFF"/>
                </a:solidFill>
                <a:latin typeface="Arimo"/>
              </a:endParaRPr>
            </a:p>
            <a:p>
              <a:pPr>
                <a:lnSpc>
                  <a:spcPts val="1536"/>
                </a:lnSpc>
              </a:pPr>
              <a:endParaRPr lang="en-US" sz="1799">
                <a:solidFill>
                  <a:srgbClr val="FFFFFF"/>
                </a:solidFill>
                <a:latin typeface="Arimo"/>
              </a:endParaRPr>
            </a:p>
            <a:p>
              <a:pPr>
                <a:lnSpc>
                  <a:spcPts val="1536"/>
                </a:lnSpc>
              </a:pPr>
              <a:endParaRPr lang="en-US" sz="1799">
                <a:solidFill>
                  <a:srgbClr val="FFFFFF"/>
                </a:solidFill>
                <a:latin typeface="Arimo"/>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15358" b="15358"/>
          <a:stretch>
            <a:fillRect/>
          </a:stretch>
        </p:blipFill>
        <p:spPr>
          <a:xfrm>
            <a:off x="4727982" y="2705874"/>
            <a:ext cx="3566326" cy="3292868"/>
          </a:xfrm>
          <a:prstGeom prst="rect">
            <a:avLst/>
          </a:prstGeom>
        </p:spPr>
      </p:pic>
      <p:sp>
        <p:nvSpPr>
          <p:cNvPr id="3" name="TextBox 3"/>
          <p:cNvSpPr txBox="1"/>
          <p:nvPr/>
        </p:nvSpPr>
        <p:spPr>
          <a:xfrm>
            <a:off x="381562" y="1185751"/>
            <a:ext cx="3343751" cy="1603003"/>
          </a:xfrm>
          <a:prstGeom prst="rect">
            <a:avLst/>
          </a:prstGeom>
        </p:spPr>
        <p:txBody>
          <a:bodyPr lIns="0" tIns="0" rIns="0" bIns="0" rtlCol="0" anchor="t">
            <a:spAutoFit/>
          </a:bodyPr>
          <a:lstStyle/>
          <a:p>
            <a:pPr algn="ctr">
              <a:lnSpc>
                <a:spcPts val="2538"/>
              </a:lnSpc>
              <a:spcBef>
                <a:spcPct val="0"/>
              </a:spcBef>
            </a:pPr>
            <a:r>
              <a:rPr lang="en-US" sz="1813">
                <a:solidFill>
                  <a:srgbClr val="000000"/>
                </a:solidFill>
                <a:latin typeface="Canva Sans"/>
              </a:rPr>
              <a:t>Claudene Sproles</a:t>
            </a:r>
          </a:p>
          <a:p>
            <a:pPr algn="ctr">
              <a:lnSpc>
                <a:spcPts val="2538"/>
              </a:lnSpc>
              <a:spcBef>
                <a:spcPct val="0"/>
              </a:spcBef>
            </a:pPr>
            <a:r>
              <a:rPr lang="en-US" sz="1813">
                <a:solidFill>
                  <a:srgbClr val="000000"/>
                </a:solidFill>
                <a:latin typeface="Canva Sans"/>
              </a:rPr>
              <a:t>Head, Collection Management</a:t>
            </a:r>
          </a:p>
          <a:p>
            <a:pPr algn="ctr">
              <a:lnSpc>
                <a:spcPts val="2538"/>
              </a:lnSpc>
              <a:spcBef>
                <a:spcPct val="0"/>
              </a:spcBef>
            </a:pPr>
            <a:r>
              <a:rPr lang="en-US" sz="1813">
                <a:solidFill>
                  <a:srgbClr val="000000"/>
                </a:solidFill>
                <a:latin typeface="Canva Sans"/>
              </a:rPr>
              <a:t>Depository Librarian</a:t>
            </a:r>
          </a:p>
          <a:p>
            <a:pPr algn="ctr">
              <a:lnSpc>
                <a:spcPts val="2538"/>
              </a:lnSpc>
              <a:spcBef>
                <a:spcPct val="0"/>
              </a:spcBef>
            </a:pPr>
            <a:r>
              <a:rPr lang="en-US" sz="1813">
                <a:solidFill>
                  <a:srgbClr val="000000"/>
                </a:solidFill>
                <a:latin typeface="Canva Sans"/>
              </a:rPr>
              <a:t>University of Louisville</a:t>
            </a:r>
          </a:p>
          <a:p>
            <a:pPr algn="ctr">
              <a:lnSpc>
                <a:spcPts val="2538"/>
              </a:lnSpc>
              <a:spcBef>
                <a:spcPct val="0"/>
              </a:spcBef>
            </a:pPr>
            <a:r>
              <a:rPr lang="en-US" sz="1813">
                <a:solidFill>
                  <a:srgbClr val="000000"/>
                </a:solidFill>
                <a:latin typeface="Canva Sans"/>
              </a:rPr>
              <a:t>caspro01@louisville.edu</a:t>
            </a:r>
          </a:p>
        </p:txBody>
      </p:sp>
      <p:pic>
        <p:nvPicPr>
          <p:cNvPr id="4" name="Picture 7"/>
          <p:cNvPicPr>
            <a:picLocks noChangeAspect="1"/>
          </p:cNvPicPr>
          <p:nvPr/>
        </p:nvPicPr>
        <p:blipFill>
          <a:blip r:embed="rId4"/>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6535" b="5935"/>
          <a:stretch>
            <a:fillRect/>
          </a:stretch>
        </p:blipFill>
        <p:spPr>
          <a:xfrm>
            <a:off x="0" y="914400"/>
            <a:ext cx="9753600" cy="5486400"/>
          </a:xfrm>
          <a:prstGeom prst="rect">
            <a:avLst/>
          </a:prstGeom>
        </p:spPr>
      </p:pic>
      <p:pic>
        <p:nvPicPr>
          <p:cNvPr id="3" name="Picture 3"/>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rcRect/>
          <a:stretch>
            <a:fillRect/>
          </a:stretch>
        </p:blipFill>
        <p:spPr>
          <a:xfrm>
            <a:off x="956713" y="3783302"/>
            <a:ext cx="459159" cy="444132"/>
          </a:xfrm>
          <a:prstGeom prst="rect">
            <a:avLst/>
          </a:prstGeom>
        </p:spPr>
      </p:pic>
      <p:grpSp>
        <p:nvGrpSpPr>
          <p:cNvPr id="4" name="Group 4"/>
          <p:cNvGrpSpPr/>
          <p:nvPr/>
        </p:nvGrpSpPr>
        <p:grpSpPr>
          <a:xfrm rot="-5400000">
            <a:off x="288342" y="3602548"/>
            <a:ext cx="295600" cy="501283"/>
            <a:chOff x="0" y="0"/>
            <a:chExt cx="7620000" cy="12922092"/>
          </a:xfrm>
        </p:grpSpPr>
        <p:sp>
          <p:nvSpPr>
            <p:cNvPr id="5" name="Freeform 5"/>
            <p:cNvSpPr/>
            <p:nvPr/>
          </p:nvSpPr>
          <p:spPr>
            <a:xfrm>
              <a:off x="0" y="0"/>
              <a:ext cx="7620000" cy="12922093"/>
            </a:xfrm>
            <a:custGeom>
              <a:avLst/>
              <a:gdLst/>
              <a:ahLst/>
              <a:cxnLst/>
              <a:rect l="l" t="t" r="r" b="b"/>
              <a:pathLst>
                <a:path w="7620000" h="12922093">
                  <a:moveTo>
                    <a:pt x="7393940" y="0"/>
                  </a:moveTo>
                  <a:lnTo>
                    <a:pt x="0" y="0"/>
                  </a:lnTo>
                  <a:lnTo>
                    <a:pt x="0" y="12922093"/>
                  </a:lnTo>
                  <a:lnTo>
                    <a:pt x="7620000" y="12922093"/>
                  </a:lnTo>
                  <a:lnTo>
                    <a:pt x="7620000" y="0"/>
                  </a:lnTo>
                  <a:lnTo>
                    <a:pt x="7393940" y="0"/>
                  </a:lnTo>
                  <a:close/>
                  <a:moveTo>
                    <a:pt x="7393940" y="12696032"/>
                  </a:moveTo>
                  <a:lnTo>
                    <a:pt x="228600" y="12696032"/>
                  </a:lnTo>
                  <a:lnTo>
                    <a:pt x="228600" y="228600"/>
                  </a:lnTo>
                  <a:lnTo>
                    <a:pt x="7393940" y="228600"/>
                  </a:lnTo>
                  <a:lnTo>
                    <a:pt x="7393940" y="12696032"/>
                  </a:lnTo>
                  <a:close/>
                </a:path>
              </a:pathLst>
            </a:custGeom>
            <a:solidFill>
              <a:srgbClr val="55C4CC"/>
            </a:solidFill>
          </p:spPr>
        </p:sp>
      </p:grpSp>
      <p:pic>
        <p:nvPicPr>
          <p:cNvPr id="6" name="Picture 7"/>
          <p:cNvPicPr>
            <a:picLocks noChangeAspect="1"/>
          </p:cNvPicPr>
          <p:nvPr/>
        </p:nvPicPr>
        <p:blipFill>
          <a:blip r:embed="rId6"/>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3512" r="708" b="3512"/>
          <a:stretch>
            <a:fillRect/>
          </a:stretch>
        </p:blipFill>
        <p:spPr>
          <a:xfrm>
            <a:off x="0" y="914400"/>
            <a:ext cx="9753600" cy="5486400"/>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6301" b="3816"/>
          <a:stretch>
            <a:fillRect/>
          </a:stretch>
        </p:blipFill>
        <p:spPr>
          <a:xfrm>
            <a:off x="0" y="914400"/>
            <a:ext cx="9753600" cy="5486400"/>
          </a:xfrm>
          <a:prstGeom prst="rect">
            <a:avLst/>
          </a:prstGeom>
        </p:spPr>
      </p:pic>
      <p:pic>
        <p:nvPicPr>
          <p:cNvPr id="3" name="Picture 7"/>
          <p:cNvPicPr>
            <a:picLocks noChangeAspect="1"/>
          </p:cNvPicPr>
          <p:nvPr/>
        </p:nvPicPr>
        <p:blipFill>
          <a:blip r:embed="rId4"/>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2871" b="2871"/>
          <a:stretch>
            <a:fillRect/>
          </a:stretch>
        </p:blipFill>
        <p:spPr>
          <a:xfrm>
            <a:off x="0" y="914400"/>
            <a:ext cx="9753600" cy="5486400"/>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t="5711" b="5711"/>
          <a:stretch>
            <a:fillRect/>
          </a:stretch>
        </p:blipFill>
        <p:spPr>
          <a:xfrm>
            <a:off x="0" y="914400"/>
            <a:ext cx="9753600" cy="5486400"/>
          </a:xfrm>
          <a:prstGeom prst="rect">
            <a:avLst/>
          </a:prstGeom>
        </p:spPr>
      </p:pic>
      <p:pic>
        <p:nvPicPr>
          <p:cNvPr id="3" name="Picture 7"/>
          <p:cNvPicPr>
            <a:picLocks noChangeAspect="1"/>
          </p:cNvPicPr>
          <p:nvPr/>
        </p:nvPicPr>
        <p:blipFill>
          <a:blip r:embed="rId4"/>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5913" b="5913"/>
          <a:stretch>
            <a:fillRect/>
          </a:stretch>
        </p:blipFill>
        <p:spPr>
          <a:xfrm>
            <a:off x="0" y="914400"/>
            <a:ext cx="9753600" cy="5486400"/>
          </a:xfrm>
          <a:prstGeom prst="rect">
            <a:avLst/>
          </a:prstGeom>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a:stretch>
            <a:fillRect/>
          </a:stretch>
        </p:blipFill>
        <p:spPr>
          <a:xfrm>
            <a:off x="2150299" y="4327292"/>
            <a:ext cx="459159" cy="444132"/>
          </a:xfrm>
          <a:prstGeom prst="rect">
            <a:avLst/>
          </a:prstGeom>
        </p:spPr>
      </p:pic>
      <p:pic>
        <p:nvPicPr>
          <p:cNvPr id="4" name="Picture 7"/>
          <p:cNvPicPr>
            <a:picLocks noChangeAspect="1"/>
          </p:cNvPicPr>
          <p:nvPr/>
        </p:nvPicPr>
        <p:blipFill>
          <a:blip r:embed="rId5"/>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grpSp>
        <p:nvGrpSpPr>
          <p:cNvPr id="2" name="Group 2"/>
          <p:cNvGrpSpPr/>
          <p:nvPr/>
        </p:nvGrpSpPr>
        <p:grpSpPr>
          <a:xfrm>
            <a:off x="518377" y="650399"/>
            <a:ext cx="8232411" cy="5817104"/>
            <a:chOff x="0" y="0"/>
            <a:chExt cx="15886703" cy="11225702"/>
          </a:xfrm>
        </p:grpSpPr>
        <p:sp>
          <p:nvSpPr>
            <p:cNvPr id="3" name="Freeform 3"/>
            <p:cNvSpPr/>
            <p:nvPr/>
          </p:nvSpPr>
          <p:spPr>
            <a:xfrm>
              <a:off x="0" y="0"/>
              <a:ext cx="15886703" cy="11225702"/>
            </a:xfrm>
            <a:custGeom>
              <a:avLst/>
              <a:gdLst/>
              <a:ahLst/>
              <a:cxnLst/>
              <a:rect l="l" t="t" r="r" b="b"/>
              <a:pathLst>
                <a:path w="15886703" h="11225702">
                  <a:moveTo>
                    <a:pt x="0" y="0"/>
                  </a:moveTo>
                  <a:lnTo>
                    <a:pt x="0" y="11225702"/>
                  </a:lnTo>
                  <a:lnTo>
                    <a:pt x="15886703" y="11225702"/>
                  </a:lnTo>
                  <a:lnTo>
                    <a:pt x="15886703" y="0"/>
                  </a:lnTo>
                  <a:lnTo>
                    <a:pt x="0" y="0"/>
                  </a:lnTo>
                  <a:close/>
                  <a:moveTo>
                    <a:pt x="15825743" y="11164742"/>
                  </a:moveTo>
                  <a:lnTo>
                    <a:pt x="59690" y="11164742"/>
                  </a:lnTo>
                  <a:lnTo>
                    <a:pt x="59690" y="59690"/>
                  </a:lnTo>
                  <a:lnTo>
                    <a:pt x="15825743" y="59690"/>
                  </a:lnTo>
                  <a:lnTo>
                    <a:pt x="15825743" y="11164742"/>
                  </a:lnTo>
                  <a:close/>
                </a:path>
              </a:pathLst>
            </a:custGeom>
            <a:solidFill>
              <a:srgbClr val="FFF9F9"/>
            </a:solidFill>
          </p:spPr>
        </p:sp>
      </p:grpSp>
      <p:pic>
        <p:nvPicPr>
          <p:cNvPr id="4" name="Picture 4"/>
          <p:cNvPicPr>
            <a:picLocks noChangeAspect="1"/>
          </p:cNvPicPr>
          <p:nvPr/>
        </p:nvPicPr>
        <p:blipFill>
          <a:blip r:embed="rId2"/>
          <a:srcRect/>
          <a:stretch>
            <a:fillRect/>
          </a:stretch>
        </p:blipFill>
        <p:spPr>
          <a:xfrm>
            <a:off x="9057327" y="6694609"/>
            <a:ext cx="696273" cy="620591"/>
          </a:xfrm>
          <a:prstGeom prst="rect">
            <a:avLst/>
          </a:prstGeom>
        </p:spPr>
      </p:pic>
      <p:sp>
        <p:nvSpPr>
          <p:cNvPr id="5" name="TextBox 5"/>
          <p:cNvSpPr txBox="1"/>
          <p:nvPr/>
        </p:nvSpPr>
        <p:spPr>
          <a:xfrm>
            <a:off x="636523" y="3083747"/>
            <a:ext cx="3423102" cy="1366520"/>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Italics"/>
              </a:rPr>
              <a:t>Today's Presentation</a:t>
            </a:r>
          </a:p>
        </p:txBody>
      </p:sp>
      <p:grpSp>
        <p:nvGrpSpPr>
          <p:cNvPr id="6" name="Group 6"/>
          <p:cNvGrpSpPr/>
          <p:nvPr/>
        </p:nvGrpSpPr>
        <p:grpSpPr>
          <a:xfrm>
            <a:off x="4301395" y="1917582"/>
            <a:ext cx="3822566" cy="3934248"/>
            <a:chOff x="0" y="0"/>
            <a:chExt cx="5096755" cy="5245664"/>
          </a:xfrm>
        </p:grpSpPr>
        <p:sp>
          <p:nvSpPr>
            <p:cNvPr id="7" name="TextBox 7"/>
            <p:cNvSpPr txBox="1"/>
            <p:nvPr/>
          </p:nvSpPr>
          <p:spPr>
            <a:xfrm>
              <a:off x="0" y="-9525"/>
              <a:ext cx="5096755" cy="428625"/>
            </a:xfrm>
            <a:prstGeom prst="rect">
              <a:avLst/>
            </a:prstGeom>
          </p:spPr>
          <p:txBody>
            <a:bodyPr lIns="0" tIns="0" rIns="0" bIns="0" rtlCol="0" anchor="t">
              <a:spAutoFit/>
            </a:bodyPr>
            <a:lstStyle/>
            <a:p>
              <a:pPr algn="r">
                <a:lnSpc>
                  <a:spcPts val="2520"/>
                </a:lnSpc>
              </a:pPr>
              <a:r>
                <a:rPr lang="en-US" sz="2100" spc="105">
                  <a:solidFill>
                    <a:srgbClr val="FFF9F9"/>
                  </a:solidFill>
                  <a:latin typeface="Glacial Indifference Bold"/>
                </a:rPr>
                <a:t>OUTLINE</a:t>
              </a:r>
            </a:p>
          </p:txBody>
        </p:sp>
        <p:sp>
          <p:nvSpPr>
            <p:cNvPr id="8" name="TextBox 8"/>
            <p:cNvSpPr txBox="1"/>
            <p:nvPr/>
          </p:nvSpPr>
          <p:spPr>
            <a:xfrm>
              <a:off x="0" y="680649"/>
              <a:ext cx="5096755" cy="4565015"/>
            </a:xfrm>
            <a:prstGeom prst="rect">
              <a:avLst/>
            </a:prstGeom>
          </p:spPr>
          <p:txBody>
            <a:bodyPr lIns="0" tIns="0" rIns="0" bIns="0" rtlCol="0" anchor="t">
              <a:spAutoFit/>
            </a:bodyPr>
            <a:lstStyle/>
            <a:p>
              <a:pPr algn="r">
                <a:lnSpc>
                  <a:spcPts val="2730"/>
                </a:lnSpc>
              </a:pPr>
              <a:r>
                <a:rPr lang="en-US" sz="2100" spc="21">
                  <a:solidFill>
                    <a:srgbClr val="FFF9F9"/>
                  </a:solidFill>
                  <a:latin typeface="Glacial Indifference"/>
                </a:rPr>
                <a:t>Library History</a:t>
              </a:r>
            </a:p>
            <a:p>
              <a:pPr algn="r">
                <a:lnSpc>
                  <a:spcPts val="2730"/>
                </a:lnSpc>
              </a:pPr>
              <a:r>
                <a:rPr lang="en-US" sz="2100" spc="21">
                  <a:solidFill>
                    <a:srgbClr val="FFF9F9"/>
                  </a:solidFill>
                  <a:latin typeface="Glacial Indifference"/>
                </a:rPr>
                <a:t>Depository History</a:t>
              </a:r>
            </a:p>
            <a:p>
              <a:pPr algn="r">
                <a:lnSpc>
                  <a:spcPts val="2730"/>
                </a:lnSpc>
              </a:pPr>
              <a:r>
                <a:rPr lang="en-US" sz="2100" spc="21">
                  <a:solidFill>
                    <a:srgbClr val="FFF9F9"/>
                  </a:solidFill>
                  <a:latin typeface="Glacial Indifference"/>
                </a:rPr>
                <a:t>Collection Development</a:t>
              </a:r>
            </a:p>
            <a:p>
              <a:pPr algn="r">
                <a:lnSpc>
                  <a:spcPts val="2730"/>
                </a:lnSpc>
              </a:pPr>
              <a:r>
                <a:rPr lang="en-US" sz="2100" spc="21">
                  <a:solidFill>
                    <a:srgbClr val="FFF9F9"/>
                  </a:solidFill>
                  <a:latin typeface="Glacial Indifference"/>
                </a:rPr>
                <a:t>Technical Services</a:t>
              </a:r>
            </a:p>
            <a:p>
              <a:pPr algn="r">
                <a:lnSpc>
                  <a:spcPts val="2730"/>
                </a:lnSpc>
              </a:pPr>
              <a:r>
                <a:rPr lang="en-US" sz="2100" spc="21">
                  <a:solidFill>
                    <a:srgbClr val="FFF9F9"/>
                  </a:solidFill>
                  <a:latin typeface="Glacial Indifference"/>
                </a:rPr>
                <a:t>Public Services</a:t>
              </a:r>
            </a:p>
            <a:p>
              <a:pPr algn="r">
                <a:lnSpc>
                  <a:spcPts val="2730"/>
                </a:lnSpc>
              </a:pPr>
              <a:r>
                <a:rPr lang="en-US" sz="2100" spc="21">
                  <a:solidFill>
                    <a:srgbClr val="FFF9F9"/>
                  </a:solidFill>
                  <a:latin typeface="Glacial Indifference"/>
                </a:rPr>
                <a:t>Automation</a:t>
              </a:r>
            </a:p>
            <a:p>
              <a:pPr algn="r">
                <a:lnSpc>
                  <a:spcPts val="2730"/>
                </a:lnSpc>
              </a:pPr>
              <a:r>
                <a:rPr lang="en-US" sz="2100" spc="21">
                  <a:solidFill>
                    <a:srgbClr val="FFF9F9"/>
                  </a:solidFill>
                  <a:latin typeface="Glacial Indifference"/>
                </a:rPr>
                <a:t>People</a:t>
              </a:r>
            </a:p>
            <a:p>
              <a:pPr algn="r">
                <a:lnSpc>
                  <a:spcPts val="2730"/>
                </a:lnSpc>
              </a:pPr>
              <a:r>
                <a:rPr lang="en-US" sz="2100" spc="21">
                  <a:solidFill>
                    <a:srgbClr val="FFF9F9"/>
                  </a:solidFill>
                  <a:latin typeface="Glacial Indifference"/>
                </a:rPr>
                <a:t>Case Study: Kentucky GODORT</a:t>
              </a:r>
            </a:p>
            <a:p>
              <a:pPr algn="r">
                <a:lnSpc>
                  <a:spcPts val="2730"/>
                </a:lnSpc>
              </a:pPr>
              <a:r>
                <a:rPr lang="en-US" sz="2100" spc="21">
                  <a:solidFill>
                    <a:srgbClr val="FFF9F9"/>
                  </a:solidFill>
                  <a:latin typeface="Glacial Indifference"/>
                </a:rPr>
                <a:t>Case Study: Texas State Library</a:t>
              </a:r>
            </a:p>
            <a:p>
              <a:pPr algn="r">
                <a:lnSpc>
                  <a:spcPts val="2730"/>
                </a:lnSpc>
              </a:pPr>
              <a:endParaRPr lang="en-US" sz="2100" spc="21">
                <a:solidFill>
                  <a:srgbClr val="FFF9F9"/>
                </a:solidFill>
                <a:latin typeface="Glacial Indifference"/>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5897" b="5897"/>
          <a:stretch>
            <a:fillRect/>
          </a:stretch>
        </p:blipFill>
        <p:spPr>
          <a:xfrm>
            <a:off x="0" y="914400"/>
            <a:ext cx="9753600" cy="5486400"/>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3440" b="3440"/>
          <a:stretch>
            <a:fillRect/>
          </a:stretch>
        </p:blipFill>
        <p:spPr>
          <a:xfrm>
            <a:off x="0" y="914400"/>
            <a:ext cx="9753600" cy="5486400"/>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3283" b="3283"/>
          <a:stretch>
            <a:fillRect/>
          </a:stretch>
        </p:blipFill>
        <p:spPr>
          <a:xfrm>
            <a:off x="0" y="914400"/>
            <a:ext cx="9753600" cy="5486400"/>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5698" b="2699"/>
          <a:stretch>
            <a:fillRect/>
          </a:stretch>
        </p:blipFill>
        <p:spPr>
          <a:xfrm>
            <a:off x="2278854" y="974725"/>
            <a:ext cx="5663003" cy="5187399"/>
          </a:xfrm>
          <a:prstGeom prst="rect">
            <a:avLst/>
          </a:prstGeom>
        </p:spPr>
      </p:pic>
      <p:pic>
        <p:nvPicPr>
          <p:cNvPr id="3" name="Picture 7"/>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0" y="0"/>
            <a:ext cx="5086943" cy="2367250"/>
          </a:xfrm>
          <a:prstGeom prst="rect">
            <a:avLst/>
          </a:prstGeom>
          <a:solidFill>
            <a:srgbClr val="FFF9F9"/>
          </a:solidFill>
        </p:spPr>
      </p:sp>
      <p:pic>
        <p:nvPicPr>
          <p:cNvPr id="3" name="Picture 3"/>
          <p:cNvPicPr>
            <a:picLocks noChangeAspect="1"/>
          </p:cNvPicPr>
          <p:nvPr/>
        </p:nvPicPr>
        <p:blipFill>
          <a:blip r:embed="rId2"/>
          <a:srcRect/>
          <a:stretch>
            <a:fillRect/>
          </a:stretch>
        </p:blipFill>
        <p:spPr>
          <a:xfrm>
            <a:off x="4876800" y="2825414"/>
            <a:ext cx="5980222" cy="3366865"/>
          </a:xfrm>
          <a:prstGeom prst="rect">
            <a:avLst/>
          </a:prstGeom>
        </p:spPr>
      </p:pic>
      <p:sp>
        <p:nvSpPr>
          <p:cNvPr id="4" name="TextBox 4"/>
          <p:cNvSpPr txBox="1"/>
          <p:nvPr/>
        </p:nvSpPr>
        <p:spPr>
          <a:xfrm>
            <a:off x="532661" y="826755"/>
            <a:ext cx="4021622" cy="67564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Case Study</a:t>
            </a:r>
          </a:p>
        </p:txBody>
      </p:sp>
      <p:grpSp>
        <p:nvGrpSpPr>
          <p:cNvPr id="5" name="Group 5"/>
          <p:cNvGrpSpPr/>
          <p:nvPr/>
        </p:nvGrpSpPr>
        <p:grpSpPr>
          <a:xfrm>
            <a:off x="350408" y="2825414"/>
            <a:ext cx="4386126" cy="4830103"/>
            <a:chOff x="0" y="0"/>
            <a:chExt cx="5848168" cy="6440137"/>
          </a:xfrm>
        </p:grpSpPr>
        <p:sp>
          <p:nvSpPr>
            <p:cNvPr id="6" name="TextBox 6"/>
            <p:cNvSpPr txBox="1"/>
            <p:nvPr/>
          </p:nvSpPr>
          <p:spPr>
            <a:xfrm>
              <a:off x="111237" y="-38100"/>
              <a:ext cx="5736932" cy="888153"/>
            </a:xfrm>
            <a:prstGeom prst="rect">
              <a:avLst/>
            </a:prstGeom>
          </p:spPr>
          <p:txBody>
            <a:bodyPr lIns="0" tIns="0" rIns="0" bIns="0" rtlCol="0" anchor="t">
              <a:spAutoFit/>
            </a:bodyPr>
            <a:lstStyle/>
            <a:p>
              <a:pPr>
                <a:lnSpc>
                  <a:spcPts val="5459"/>
                </a:lnSpc>
              </a:pPr>
              <a:r>
                <a:rPr lang="en-US" sz="4199" spc="41">
                  <a:solidFill>
                    <a:srgbClr val="FFF9F9"/>
                  </a:solidFill>
                  <a:latin typeface="Playfair Display Black"/>
                </a:rPr>
                <a:t>Library History</a:t>
              </a:r>
            </a:p>
          </p:txBody>
        </p:sp>
        <p:sp>
          <p:nvSpPr>
            <p:cNvPr id="7" name="TextBox 7"/>
            <p:cNvSpPr txBox="1"/>
            <p:nvPr/>
          </p:nvSpPr>
          <p:spPr>
            <a:xfrm>
              <a:off x="0" y="1417922"/>
              <a:ext cx="5736934" cy="502221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Established: circa 1845</a:t>
              </a:r>
            </a:p>
            <a:p>
              <a:pPr marL="453390" lvl="1" indent="-226695">
                <a:lnSpc>
                  <a:spcPts val="2730"/>
                </a:lnSpc>
                <a:buFont typeface="Arial"/>
                <a:buChar char="•"/>
              </a:pPr>
              <a:r>
                <a:rPr lang="en-US" sz="2100" spc="21">
                  <a:solidFill>
                    <a:srgbClr val="FFF9F9"/>
                  </a:solidFill>
                  <a:latin typeface="Glacial Indifference"/>
                </a:rPr>
                <a:t>Purpose: state archives </a:t>
              </a:r>
            </a:p>
            <a:p>
              <a:pPr marL="453390" lvl="1" indent="-226695">
                <a:lnSpc>
                  <a:spcPts val="2730"/>
                </a:lnSpc>
                <a:buFont typeface="Arial"/>
                <a:buChar char="•"/>
              </a:pPr>
              <a:r>
                <a:rPr lang="en-US" sz="2100" spc="21">
                  <a:solidFill>
                    <a:srgbClr val="FFF9F9"/>
                  </a:solidFill>
                  <a:latin typeface="Glacial Indifference"/>
                </a:rPr>
                <a:t>Location/move: state capitol grounds; quonset hut; reno (2008); off-site storage</a:t>
              </a:r>
            </a:p>
            <a:p>
              <a:pPr marL="453390" lvl="1" indent="-226695">
                <a:lnSpc>
                  <a:spcPts val="2730"/>
                </a:lnSpc>
                <a:buFont typeface="Arial"/>
                <a:buChar char="•"/>
              </a:pPr>
              <a:r>
                <a:rPr lang="en-US" sz="2100" spc="21">
                  <a:solidFill>
                    <a:srgbClr val="FFF9F9"/>
                  </a:solidFill>
                  <a:latin typeface="Glacial Indifference"/>
                </a:rPr>
                <a:t>Disaster: n/a. Supports libraries across a flood-prone, hurricane-prone state </a:t>
              </a:r>
            </a:p>
            <a:p>
              <a:pPr>
                <a:lnSpc>
                  <a:spcPts val="2730"/>
                </a:lnSpc>
              </a:pPr>
              <a:endParaRPr lang="en-US" sz="2100" spc="21">
                <a:solidFill>
                  <a:srgbClr val="FFF9F9"/>
                </a:solidFill>
                <a:latin typeface="Glacial Indifference"/>
              </a:endParaRPr>
            </a:p>
            <a:p>
              <a:pPr>
                <a:lnSpc>
                  <a:spcPts val="2730"/>
                </a:lnSpc>
              </a:pPr>
              <a:r>
                <a:rPr lang="en-US" sz="2100" spc="21">
                  <a:solidFill>
                    <a:srgbClr val="FFF9F9"/>
                  </a:solidFill>
                  <a:latin typeface="Glacial Indifference"/>
                </a:rPr>
                <a:t> </a:t>
              </a:r>
            </a:p>
            <a:p>
              <a:pPr>
                <a:lnSpc>
                  <a:spcPts val="2730"/>
                </a:lnSpc>
              </a:pPr>
              <a:r>
                <a:rPr lang="en-US" sz="2100" spc="21">
                  <a:solidFill>
                    <a:srgbClr val="FFF9F9"/>
                  </a:solidFill>
                  <a:latin typeface="Glacial Indifference"/>
                </a:rPr>
                <a:t> </a:t>
              </a:r>
            </a:p>
          </p:txBody>
        </p:sp>
      </p:grpSp>
      <p:pic>
        <p:nvPicPr>
          <p:cNvPr id="8" name="Picture 8"/>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145728" y="-115572"/>
            <a:ext cx="5561362" cy="7546343"/>
          </a:xfrm>
          <a:prstGeom prst="rect">
            <a:avLst/>
          </a:prstGeom>
          <a:solidFill>
            <a:srgbClr val="2F665C"/>
          </a:solidFill>
        </p:spPr>
      </p:sp>
      <p:pic>
        <p:nvPicPr>
          <p:cNvPr id="3" name="Picture 3"/>
          <p:cNvPicPr>
            <a:picLocks noChangeAspect="1"/>
          </p:cNvPicPr>
          <p:nvPr/>
        </p:nvPicPr>
        <p:blipFill>
          <a:blip r:embed="rId2"/>
          <a:srcRect/>
          <a:stretch>
            <a:fillRect/>
          </a:stretch>
        </p:blipFill>
        <p:spPr>
          <a:xfrm>
            <a:off x="5415634" y="-27983"/>
            <a:ext cx="4337966" cy="7343183"/>
          </a:xfrm>
          <a:prstGeom prst="rect">
            <a:avLst/>
          </a:prstGeom>
        </p:spPr>
      </p:pic>
      <p:grpSp>
        <p:nvGrpSpPr>
          <p:cNvPr id="4" name="Group 4"/>
          <p:cNvGrpSpPr/>
          <p:nvPr/>
        </p:nvGrpSpPr>
        <p:grpSpPr>
          <a:xfrm>
            <a:off x="416914" y="242552"/>
            <a:ext cx="4436079" cy="6341128"/>
            <a:chOff x="0" y="0"/>
            <a:chExt cx="5914772" cy="8454837"/>
          </a:xfrm>
        </p:grpSpPr>
        <p:sp>
          <p:nvSpPr>
            <p:cNvPr id="5" name="TextBox 5"/>
            <p:cNvSpPr txBox="1"/>
            <p:nvPr/>
          </p:nvSpPr>
          <p:spPr>
            <a:xfrm>
              <a:off x="112504" y="-38100"/>
              <a:ext cx="5802268" cy="1752927"/>
            </a:xfrm>
            <a:prstGeom prst="rect">
              <a:avLst/>
            </a:prstGeom>
          </p:spPr>
          <p:txBody>
            <a:bodyPr lIns="0" tIns="0" rIns="0" bIns="0" rtlCol="0" anchor="t">
              <a:spAutoFit/>
            </a:bodyPr>
            <a:lstStyle/>
            <a:p>
              <a:pPr>
                <a:lnSpc>
                  <a:spcPts val="5286"/>
                </a:lnSpc>
              </a:pPr>
              <a:r>
                <a:rPr lang="en-US" sz="4066" spc="40">
                  <a:solidFill>
                    <a:srgbClr val="FFF9F9"/>
                  </a:solidFill>
                  <a:latin typeface="Playfair Display Black Italics"/>
                </a:rPr>
                <a:t>Depository History</a:t>
              </a:r>
            </a:p>
          </p:txBody>
        </p:sp>
        <p:sp>
          <p:nvSpPr>
            <p:cNvPr id="6" name="TextBox 6"/>
            <p:cNvSpPr txBox="1"/>
            <p:nvPr/>
          </p:nvSpPr>
          <p:spPr>
            <a:xfrm>
              <a:off x="0" y="2273229"/>
              <a:ext cx="5802271" cy="6181608"/>
            </a:xfrm>
            <a:prstGeom prst="rect">
              <a:avLst/>
            </a:prstGeom>
          </p:spPr>
          <p:txBody>
            <a:bodyPr lIns="0" tIns="0" rIns="0" bIns="0" rtlCol="0" anchor="t">
              <a:spAutoFit/>
            </a:bodyPr>
            <a:lstStyle/>
            <a:p>
              <a:pPr marL="438953" lvl="1" indent="-219477">
                <a:lnSpc>
                  <a:spcPts val="2643"/>
                </a:lnSpc>
                <a:buFont typeface="Arial"/>
                <a:buChar char="•"/>
              </a:pPr>
              <a:r>
                <a:rPr lang="en-US" sz="2033" spc="20">
                  <a:solidFill>
                    <a:srgbClr val="FFF9F9"/>
                  </a:solidFill>
                  <a:latin typeface="Glacial Indifference"/>
                </a:rPr>
                <a:t>Est.: unknown</a:t>
              </a:r>
            </a:p>
            <a:p>
              <a:pPr marL="438953" lvl="1" indent="-219477">
                <a:lnSpc>
                  <a:spcPts val="2643"/>
                </a:lnSpc>
                <a:buFont typeface="Arial"/>
                <a:buChar char="•"/>
              </a:pPr>
              <a:r>
                <a:rPr lang="en-US" sz="2033" spc="20">
                  <a:solidFill>
                    <a:srgbClr val="FFF9F9"/>
                  </a:solidFill>
                  <a:latin typeface="Glacial Indifference"/>
                </a:rPr>
                <a:t>Separate Fed Docs </a:t>
              </a:r>
            </a:p>
            <a:p>
              <a:pPr marL="438953" lvl="1" indent="-219477">
                <a:lnSpc>
                  <a:spcPts val="2643"/>
                </a:lnSpc>
                <a:buFont typeface="Arial"/>
                <a:buChar char="•"/>
              </a:pPr>
              <a:r>
                <a:rPr lang="en-US" sz="2033" spc="20">
                  <a:solidFill>
                    <a:srgbClr val="FFF9F9"/>
                  </a:solidFill>
                  <a:latin typeface="Glacial Indifference"/>
                </a:rPr>
                <a:t>Co-Regional (trad.) </a:t>
              </a:r>
            </a:p>
            <a:p>
              <a:pPr marL="438953" lvl="1" indent="-219477">
                <a:lnSpc>
                  <a:spcPts val="2643"/>
                </a:lnSpc>
                <a:buFont typeface="Arial"/>
                <a:buChar char="•"/>
              </a:pPr>
              <a:r>
                <a:rPr lang="en-US" sz="2033" spc="20">
                  <a:solidFill>
                    <a:srgbClr val="FFF9F9"/>
                  </a:solidFill>
                  <a:latin typeface="Glacial Indifference"/>
                </a:rPr>
                <a:t>Closed stacks</a:t>
              </a:r>
            </a:p>
            <a:p>
              <a:pPr marL="438953" lvl="1" indent="-219477">
                <a:lnSpc>
                  <a:spcPts val="2643"/>
                </a:lnSpc>
                <a:buFont typeface="Arial"/>
                <a:buChar char="•"/>
              </a:pPr>
              <a:r>
                <a:rPr lang="en-US" sz="2033" spc="20">
                  <a:solidFill>
                    <a:srgbClr val="FFF9F9"/>
                  </a:solidFill>
                  <a:latin typeface="Glacial Indifference"/>
                </a:rPr>
                <a:t>SuDocs classification</a:t>
              </a:r>
            </a:p>
            <a:p>
              <a:pPr>
                <a:lnSpc>
                  <a:spcPts val="2643"/>
                </a:lnSpc>
              </a:pPr>
              <a:endParaRPr lang="en-US" sz="2033" spc="20">
                <a:solidFill>
                  <a:srgbClr val="FFF9F9"/>
                </a:solidFill>
                <a:latin typeface="Glacial Indifference"/>
              </a:endParaRPr>
            </a:p>
            <a:p>
              <a:pPr marL="438953" lvl="1" indent="-219477">
                <a:lnSpc>
                  <a:spcPts val="2643"/>
                </a:lnSpc>
                <a:buFont typeface="Arial"/>
                <a:buChar char="•"/>
              </a:pPr>
              <a:r>
                <a:rPr lang="en-US" sz="2033" spc="20">
                  <a:solidFill>
                    <a:srgbClr val="FFF9F9"/>
                  </a:solidFill>
                  <a:latin typeface="Glacial Indifference"/>
                </a:rPr>
                <a:t>State Library &amp; Archives (single, standalone agency </a:t>
              </a:r>
            </a:p>
            <a:p>
              <a:pPr marL="438953" lvl="1" indent="-219477">
                <a:lnSpc>
                  <a:spcPts val="2643"/>
                </a:lnSpc>
                <a:buFont typeface="Arial"/>
                <a:buChar char="•"/>
              </a:pPr>
              <a:r>
                <a:rPr lang="en-US" sz="2033" spc="20">
                  <a:solidFill>
                    <a:srgbClr val="FFF9F9"/>
                  </a:solidFill>
                  <a:latin typeface="Glacial Indifference"/>
                </a:rPr>
                <a:t>State pubs and Fed docs repository</a:t>
              </a:r>
            </a:p>
            <a:p>
              <a:pPr marL="438953" lvl="1" indent="-219477">
                <a:lnSpc>
                  <a:spcPts val="2643"/>
                </a:lnSpc>
                <a:buFont typeface="Arial"/>
                <a:buChar char="•"/>
              </a:pPr>
              <a:r>
                <a:rPr lang="en-US" sz="2033" spc="20">
                  <a:solidFill>
                    <a:srgbClr val="FFF9F9"/>
                  </a:solidFill>
                  <a:latin typeface="Glacial Indifference"/>
                </a:rPr>
                <a:t>Full-time Conservator</a:t>
              </a:r>
            </a:p>
            <a:p>
              <a:pPr marL="438953" lvl="1" indent="-219477">
                <a:lnSpc>
                  <a:spcPts val="2643"/>
                </a:lnSpc>
                <a:buFont typeface="Arial"/>
                <a:buChar char="•"/>
              </a:pPr>
              <a:r>
                <a:rPr lang="en-US" sz="2033" spc="20">
                  <a:solidFill>
                    <a:srgbClr val="FFF9F9"/>
                  </a:solidFill>
                  <a:latin typeface="Glacial Indifference"/>
                </a:rPr>
                <a:t>No partnerships</a:t>
              </a:r>
            </a:p>
            <a:p>
              <a:pPr>
                <a:lnSpc>
                  <a:spcPts val="2643"/>
                </a:lnSpc>
              </a:pPr>
              <a:r>
                <a:rPr lang="en-US" sz="2033" spc="20">
                  <a:solidFill>
                    <a:srgbClr val="FFF9F9"/>
                  </a:solidFill>
                  <a:latin typeface="Glacial Indifference"/>
                </a:rPr>
                <a:t> </a:t>
              </a:r>
            </a:p>
            <a:p>
              <a:pPr>
                <a:lnSpc>
                  <a:spcPts val="2643"/>
                </a:lnSpc>
              </a:pPr>
              <a:endParaRPr lang="en-US" sz="2033" spc="20">
                <a:solidFill>
                  <a:srgbClr val="FFF9F9"/>
                </a:solidFill>
                <a:latin typeface="Glacial Indifference"/>
              </a:endParaRPr>
            </a:p>
          </p:txBody>
        </p:sp>
      </p:grpSp>
      <p:sp>
        <p:nvSpPr>
          <p:cNvPr id="7" name="TextBox 7"/>
          <p:cNvSpPr txBox="1"/>
          <p:nvPr/>
        </p:nvSpPr>
        <p:spPr>
          <a:xfrm>
            <a:off x="-72864" y="5985247"/>
            <a:ext cx="5415634" cy="1168292"/>
          </a:xfrm>
          <a:prstGeom prst="rect">
            <a:avLst/>
          </a:prstGeom>
        </p:spPr>
        <p:txBody>
          <a:bodyPr lIns="0" tIns="0" rIns="0" bIns="0" rtlCol="0" anchor="t">
            <a:spAutoFit/>
          </a:bodyPr>
          <a:lstStyle/>
          <a:p>
            <a:pPr algn="r">
              <a:lnSpc>
                <a:spcPts val="3716"/>
              </a:lnSpc>
            </a:pPr>
            <a:r>
              <a:rPr lang="en-US" sz="2858" spc="28">
                <a:solidFill>
                  <a:srgbClr val="FFF9F9"/>
                </a:solidFill>
                <a:latin typeface="Playfair Display Black Italics"/>
              </a:rPr>
              <a:t>Tip! </a:t>
            </a:r>
          </a:p>
          <a:p>
            <a:pPr marL="466023" lvl="1" indent="-233012">
              <a:lnSpc>
                <a:spcPts val="2806"/>
              </a:lnSpc>
              <a:buFont typeface="Arial"/>
              <a:buChar char="•"/>
            </a:pPr>
            <a:r>
              <a:rPr lang="en-US" sz="2158" spc="21">
                <a:solidFill>
                  <a:srgbClr val="FFF9F9"/>
                </a:solidFill>
                <a:latin typeface="Glacial Indifference"/>
              </a:rPr>
              <a:t>Connect to main colls. &amp; mission</a:t>
            </a:r>
          </a:p>
          <a:p>
            <a:pPr marL="466023" lvl="1" indent="-233012">
              <a:lnSpc>
                <a:spcPts val="2806"/>
              </a:lnSpc>
              <a:buFont typeface="Arial"/>
              <a:buChar char="•"/>
            </a:pPr>
            <a:r>
              <a:rPr lang="en-US" sz="2158" spc="21">
                <a:solidFill>
                  <a:srgbClr val="FFF9F9"/>
                </a:solidFill>
                <a:latin typeface="Glacial Indifference"/>
              </a:rPr>
              <a:t>Include in collection development policy </a:t>
            </a:r>
          </a:p>
        </p:txBody>
      </p:sp>
      <p:pic>
        <p:nvPicPr>
          <p:cNvPr id="8" name="Picture 8"/>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208433" y="395275"/>
            <a:ext cx="5711046" cy="2367250"/>
          </a:xfrm>
          <a:prstGeom prst="rect">
            <a:avLst/>
          </a:prstGeom>
          <a:solidFill>
            <a:srgbClr val="FFF9F9"/>
          </a:solidFill>
        </p:spPr>
      </p:sp>
      <p:pic>
        <p:nvPicPr>
          <p:cNvPr id="3" name="Picture 3"/>
          <p:cNvPicPr>
            <a:picLocks noChangeAspect="1"/>
          </p:cNvPicPr>
          <p:nvPr/>
        </p:nvPicPr>
        <p:blipFill>
          <a:blip r:embed="rId2"/>
          <a:srcRect l="12751" r="12751"/>
          <a:stretch>
            <a:fillRect/>
          </a:stretch>
        </p:blipFill>
        <p:spPr>
          <a:xfrm>
            <a:off x="5612773" y="0"/>
            <a:ext cx="4140827" cy="7411270"/>
          </a:xfrm>
          <a:prstGeom prst="rect">
            <a:avLst/>
          </a:prstGeom>
        </p:spPr>
      </p:pic>
      <p:sp>
        <p:nvSpPr>
          <p:cNvPr id="4" name="TextBox 4"/>
          <p:cNvSpPr txBox="1"/>
          <p:nvPr/>
        </p:nvSpPr>
        <p:spPr>
          <a:xfrm>
            <a:off x="636280" y="876590"/>
            <a:ext cx="4021622" cy="136652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Collection Development</a:t>
            </a:r>
          </a:p>
        </p:txBody>
      </p:sp>
      <p:sp>
        <p:nvSpPr>
          <p:cNvPr id="5" name="TextBox 5"/>
          <p:cNvSpPr txBox="1"/>
          <p:nvPr/>
        </p:nvSpPr>
        <p:spPr>
          <a:xfrm>
            <a:off x="0" y="3090137"/>
            <a:ext cx="4996593" cy="274510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Strength: Regional depository, print (no plans to reduce or remove)</a:t>
            </a:r>
          </a:p>
          <a:p>
            <a:pPr>
              <a:lnSpc>
                <a:spcPts val="2730"/>
              </a:lnSpc>
            </a:pPr>
            <a:endParaRPr lang="en-US" sz="2100" spc="21">
              <a:solidFill>
                <a:srgbClr val="FFF9F9"/>
              </a:solidFill>
              <a:latin typeface="Glacial Indifference"/>
            </a:endParaRPr>
          </a:p>
          <a:p>
            <a:pPr marL="453390" lvl="1" indent="-226695">
              <a:lnSpc>
                <a:spcPts val="2730"/>
              </a:lnSpc>
              <a:buFont typeface="Arial"/>
              <a:buChar char="•"/>
            </a:pPr>
            <a:r>
              <a:rPr lang="en-US" sz="2100" spc="21">
                <a:solidFill>
                  <a:srgbClr val="FFF9F9"/>
                </a:solidFill>
                <a:latin typeface="Glacial Indifference"/>
              </a:rPr>
              <a:t>Selection percentage: ~95%</a:t>
            </a:r>
          </a:p>
          <a:p>
            <a:pPr>
              <a:lnSpc>
                <a:spcPts val="2730"/>
              </a:lnSpc>
            </a:pPr>
            <a:endParaRPr lang="en-US" sz="2100" spc="21">
              <a:solidFill>
                <a:srgbClr val="FFF9F9"/>
              </a:solidFill>
              <a:latin typeface="Glacial Indifference"/>
            </a:endParaRPr>
          </a:p>
          <a:p>
            <a:pPr marL="453390" lvl="1" indent="-226695">
              <a:lnSpc>
                <a:spcPts val="2730"/>
              </a:lnSpc>
              <a:buFont typeface="Arial"/>
              <a:buChar char="•"/>
            </a:pPr>
            <a:r>
              <a:rPr lang="en-US" sz="2100" spc="21">
                <a:solidFill>
                  <a:srgbClr val="FFF9F9"/>
                </a:solidFill>
                <a:latin typeface="Glacial Indifference"/>
              </a:rPr>
              <a:t>Other depository systems: state publications</a:t>
            </a:r>
          </a:p>
          <a:p>
            <a:pPr>
              <a:lnSpc>
                <a:spcPts val="2730"/>
              </a:lnSpc>
            </a:pPr>
            <a:endParaRPr lang="en-US" sz="2100" spc="21">
              <a:solidFill>
                <a:srgbClr val="FFF9F9"/>
              </a:solidFill>
              <a:latin typeface="Glacial Indifference"/>
            </a:endParaRPr>
          </a:p>
        </p:txBody>
      </p:sp>
      <p:grpSp>
        <p:nvGrpSpPr>
          <p:cNvPr id="6" name="Group 6"/>
          <p:cNvGrpSpPr/>
          <p:nvPr/>
        </p:nvGrpSpPr>
        <p:grpSpPr>
          <a:xfrm>
            <a:off x="1505113" y="5510013"/>
            <a:ext cx="3901430" cy="1653348"/>
            <a:chOff x="0" y="0"/>
            <a:chExt cx="5201907" cy="2204464"/>
          </a:xfrm>
        </p:grpSpPr>
        <p:sp>
          <p:nvSpPr>
            <p:cNvPr id="7" name="TextBox 7"/>
            <p:cNvSpPr txBox="1"/>
            <p:nvPr/>
          </p:nvSpPr>
          <p:spPr>
            <a:xfrm>
              <a:off x="98944" y="-28575"/>
              <a:ext cx="5102963" cy="602471"/>
            </a:xfrm>
            <a:prstGeom prst="rect">
              <a:avLst/>
            </a:prstGeom>
          </p:spPr>
          <p:txBody>
            <a:bodyPr lIns="0" tIns="0" rIns="0" bIns="0" rtlCol="0" anchor="t">
              <a:spAutoFit/>
            </a:bodyPr>
            <a:lstStyle/>
            <a:p>
              <a:pPr algn="r">
                <a:lnSpc>
                  <a:spcPts val="3716"/>
                </a:lnSpc>
              </a:pPr>
              <a:r>
                <a:rPr lang="en-US" sz="2858" spc="28">
                  <a:solidFill>
                    <a:srgbClr val="FFF9F9"/>
                  </a:solidFill>
                  <a:latin typeface="Playfair Display Black Italics"/>
                </a:rPr>
                <a:t>Tip!</a:t>
              </a:r>
            </a:p>
          </p:txBody>
        </p:sp>
        <p:sp>
          <p:nvSpPr>
            <p:cNvPr id="8" name="TextBox 8"/>
            <p:cNvSpPr txBox="1"/>
            <p:nvPr/>
          </p:nvSpPr>
          <p:spPr>
            <a:xfrm>
              <a:off x="0" y="951258"/>
              <a:ext cx="5102965" cy="1253207"/>
            </a:xfrm>
            <a:prstGeom prst="rect">
              <a:avLst/>
            </a:prstGeom>
          </p:spPr>
          <p:txBody>
            <a:bodyPr lIns="0" tIns="0" rIns="0" bIns="0" rtlCol="0" anchor="t">
              <a:spAutoFit/>
            </a:bodyPr>
            <a:lstStyle/>
            <a:p>
              <a:pPr marL="416523" lvl="1" indent="-208261">
                <a:lnSpc>
                  <a:spcPts val="2508"/>
                </a:lnSpc>
                <a:buFont typeface="Arial"/>
                <a:buChar char="•"/>
              </a:pPr>
              <a:r>
                <a:rPr lang="en-US" sz="1929" spc="19">
                  <a:solidFill>
                    <a:srgbClr val="FFF9F9"/>
                  </a:solidFill>
                  <a:latin typeface="Glacial Indifference"/>
                </a:rPr>
                <a:t>Book displays (even if non-circ)</a:t>
              </a:r>
            </a:p>
            <a:p>
              <a:pPr marL="416523" lvl="1" indent="-208261">
                <a:lnSpc>
                  <a:spcPts val="2508"/>
                </a:lnSpc>
                <a:buFont typeface="Arial"/>
                <a:buChar char="•"/>
              </a:pPr>
              <a:r>
                <a:rPr lang="en-US" sz="1929" spc="19">
                  <a:solidFill>
                    <a:srgbClr val="FFF9F9"/>
                  </a:solidFill>
                  <a:latin typeface="Glacial Indifference"/>
                </a:rPr>
                <a:t>Feature in social media</a:t>
              </a:r>
            </a:p>
            <a:p>
              <a:pPr marL="416523" lvl="1" indent="-208261">
                <a:lnSpc>
                  <a:spcPts val="2508"/>
                </a:lnSpc>
                <a:buFont typeface="Arial"/>
                <a:buChar char="•"/>
              </a:pPr>
              <a:r>
                <a:rPr lang="en-US" sz="1929" spc="19">
                  <a:solidFill>
                    <a:srgbClr val="FFF9F9"/>
                  </a:solidFill>
                  <a:latin typeface="Glacial Indifference"/>
                </a:rPr>
                <a:t>Incorporate into larger exhibits</a:t>
              </a:r>
            </a:p>
          </p:txBody>
        </p:sp>
      </p:grpSp>
      <p:pic>
        <p:nvPicPr>
          <p:cNvPr id="9" name="Picture 9"/>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a:stretch>
            <a:fillRect/>
          </a:stretch>
        </p:blipFill>
        <p:spPr>
          <a:xfrm>
            <a:off x="-116547" y="35439"/>
            <a:ext cx="7901640" cy="2866281"/>
          </a:xfrm>
          <a:prstGeom prst="rect">
            <a:avLst/>
          </a:prstGeom>
        </p:spPr>
      </p:pic>
      <p:sp>
        <p:nvSpPr>
          <p:cNvPr id="3" name="AutoShape 3"/>
          <p:cNvSpPr/>
          <p:nvPr/>
        </p:nvSpPr>
        <p:spPr>
          <a:xfrm>
            <a:off x="4876800" y="-119200"/>
            <a:ext cx="5022947" cy="7553600"/>
          </a:xfrm>
          <a:prstGeom prst="rect">
            <a:avLst/>
          </a:prstGeom>
          <a:solidFill>
            <a:srgbClr val="2F665C"/>
          </a:solidFill>
        </p:spPr>
      </p:sp>
      <p:pic>
        <p:nvPicPr>
          <p:cNvPr id="4" name="Picture 4"/>
          <p:cNvPicPr>
            <a:picLocks noChangeAspect="1"/>
          </p:cNvPicPr>
          <p:nvPr/>
        </p:nvPicPr>
        <p:blipFill>
          <a:blip r:embed="rId3"/>
          <a:srcRect/>
          <a:stretch>
            <a:fillRect/>
          </a:stretch>
        </p:blipFill>
        <p:spPr>
          <a:xfrm>
            <a:off x="9057327" y="6694609"/>
            <a:ext cx="696273" cy="620591"/>
          </a:xfrm>
          <a:prstGeom prst="rect">
            <a:avLst/>
          </a:prstGeom>
        </p:spPr>
      </p:pic>
      <p:pic>
        <p:nvPicPr>
          <p:cNvPr id="5" name="Picture 5"/>
          <p:cNvPicPr>
            <a:picLocks noChangeAspect="1"/>
          </p:cNvPicPr>
          <p:nvPr/>
        </p:nvPicPr>
        <p:blipFill>
          <a:blip r:embed="rId4"/>
          <a:srcRect t="16846" b="16846"/>
          <a:stretch>
            <a:fillRect/>
          </a:stretch>
        </p:blipFill>
        <p:spPr>
          <a:xfrm>
            <a:off x="-2233" y="5168051"/>
            <a:ext cx="4874567" cy="2147149"/>
          </a:xfrm>
          <a:prstGeom prst="rect">
            <a:avLst/>
          </a:prstGeom>
        </p:spPr>
      </p:pic>
      <p:sp>
        <p:nvSpPr>
          <p:cNvPr id="6" name="TextBox 6"/>
          <p:cNvSpPr txBox="1"/>
          <p:nvPr/>
        </p:nvSpPr>
        <p:spPr>
          <a:xfrm>
            <a:off x="426944" y="-640201"/>
            <a:ext cx="4018447" cy="675640"/>
          </a:xfrm>
          <a:prstGeom prst="rect">
            <a:avLst/>
          </a:prstGeom>
        </p:spPr>
        <p:txBody>
          <a:bodyPr lIns="0" tIns="0" rIns="0" bIns="0" rtlCol="0" anchor="t">
            <a:spAutoFit/>
          </a:bodyPr>
          <a:lstStyle/>
          <a:p>
            <a:pPr algn="ctr">
              <a:lnSpc>
                <a:spcPts val="5460"/>
              </a:lnSpc>
            </a:pPr>
            <a:r>
              <a:rPr lang="en-US" sz="4200" spc="42">
                <a:solidFill>
                  <a:srgbClr val="FFCECE"/>
                </a:solidFill>
                <a:latin typeface="Playfair Display Black Italics"/>
              </a:rPr>
              <a:t>Events</a:t>
            </a:r>
          </a:p>
        </p:txBody>
      </p:sp>
      <p:grpSp>
        <p:nvGrpSpPr>
          <p:cNvPr id="7" name="Group 7"/>
          <p:cNvGrpSpPr/>
          <p:nvPr/>
        </p:nvGrpSpPr>
        <p:grpSpPr>
          <a:xfrm>
            <a:off x="5544548" y="135516"/>
            <a:ext cx="3687451" cy="5291820"/>
            <a:chOff x="0" y="0"/>
            <a:chExt cx="4916601" cy="7055760"/>
          </a:xfrm>
        </p:grpSpPr>
        <p:sp>
          <p:nvSpPr>
            <p:cNvPr id="8" name="TextBox 8"/>
            <p:cNvSpPr txBox="1"/>
            <p:nvPr/>
          </p:nvSpPr>
          <p:spPr>
            <a:xfrm>
              <a:off x="93518" y="-47625"/>
              <a:ext cx="4823084" cy="1986127"/>
            </a:xfrm>
            <a:prstGeom prst="rect">
              <a:avLst/>
            </a:prstGeom>
          </p:spPr>
          <p:txBody>
            <a:bodyPr lIns="0" tIns="0" rIns="0" bIns="0" rtlCol="0" anchor="t">
              <a:spAutoFit/>
            </a:bodyPr>
            <a:lstStyle/>
            <a:p>
              <a:pPr>
                <a:lnSpc>
                  <a:spcPts val="5975"/>
                </a:lnSpc>
              </a:pPr>
              <a:r>
                <a:rPr lang="en-US" sz="4596" spc="45">
                  <a:solidFill>
                    <a:srgbClr val="FFF9F9"/>
                  </a:solidFill>
                  <a:latin typeface="Playfair Display Black Italics"/>
                </a:rPr>
                <a:t>Technical Services</a:t>
              </a:r>
            </a:p>
          </p:txBody>
        </p:sp>
        <p:sp>
          <p:nvSpPr>
            <p:cNvPr id="9" name="TextBox 9"/>
            <p:cNvSpPr txBox="1"/>
            <p:nvPr/>
          </p:nvSpPr>
          <p:spPr>
            <a:xfrm>
              <a:off x="0" y="2562700"/>
              <a:ext cx="4823086" cy="4493061"/>
            </a:xfrm>
            <a:prstGeom prst="rect">
              <a:avLst/>
            </a:prstGeom>
          </p:spPr>
          <p:txBody>
            <a:bodyPr lIns="0" tIns="0" rIns="0" bIns="0" rtlCol="0" anchor="t">
              <a:spAutoFit/>
            </a:bodyPr>
            <a:lstStyle/>
            <a:p>
              <a:pPr marL="496208" lvl="1" indent="-248104">
                <a:lnSpc>
                  <a:spcPts val="2987"/>
                </a:lnSpc>
                <a:buFont typeface="Arial"/>
                <a:buChar char="•"/>
              </a:pPr>
              <a:r>
                <a:rPr lang="en-US" sz="2298" spc="22">
                  <a:solidFill>
                    <a:srgbClr val="FFF9F9"/>
                  </a:solidFill>
                  <a:latin typeface="Glacial Indifference"/>
                </a:rPr>
                <a:t>Shelf list: lost during renovation</a:t>
              </a:r>
            </a:p>
            <a:p>
              <a:pPr marL="496208" lvl="1" indent="-248104">
                <a:lnSpc>
                  <a:spcPts val="2987"/>
                </a:lnSpc>
                <a:buFont typeface="Arial"/>
                <a:buChar char="•"/>
              </a:pPr>
              <a:r>
                <a:rPr lang="en-US" sz="2298" spc="22">
                  <a:solidFill>
                    <a:srgbClr val="FFF9F9"/>
                  </a:solidFill>
                  <a:latin typeface="Glacial Indifference"/>
                </a:rPr>
                <a:t>Rely on ILS catalog record ingest</a:t>
              </a:r>
            </a:p>
            <a:p>
              <a:pPr marL="496208" lvl="1" indent="-248104">
                <a:lnSpc>
                  <a:spcPts val="2987"/>
                </a:lnSpc>
                <a:buFont typeface="Arial"/>
                <a:buChar char="•"/>
              </a:pPr>
              <a:r>
                <a:rPr lang="en-US" sz="2298" spc="22">
                  <a:solidFill>
                    <a:srgbClr val="FFF9F9"/>
                  </a:solidFill>
                  <a:latin typeface="Glacial Indifference"/>
                </a:rPr>
                <a:t>Rely on browsing (librarians) in closed stacks </a:t>
              </a:r>
            </a:p>
            <a:p>
              <a:pPr>
                <a:lnSpc>
                  <a:spcPts val="2987"/>
                </a:lnSpc>
              </a:pPr>
              <a:endParaRPr lang="en-US" sz="2298" spc="22">
                <a:solidFill>
                  <a:srgbClr val="FFF9F9"/>
                </a:solidFill>
                <a:latin typeface="Glacial Indifference"/>
              </a:endParaRPr>
            </a:p>
            <a:p>
              <a:pPr>
                <a:lnSpc>
                  <a:spcPts val="2987"/>
                </a:lnSpc>
              </a:pPr>
              <a:endParaRPr lang="en-US" sz="2298" spc="22">
                <a:solidFill>
                  <a:srgbClr val="FFF9F9"/>
                </a:solidFill>
                <a:latin typeface="Glacial Indifference"/>
              </a:endParaRPr>
            </a:p>
          </p:txBody>
        </p:sp>
      </p:grpSp>
      <p:grpSp>
        <p:nvGrpSpPr>
          <p:cNvPr id="10" name="Group 10"/>
          <p:cNvGrpSpPr/>
          <p:nvPr/>
        </p:nvGrpSpPr>
        <p:grpSpPr>
          <a:xfrm>
            <a:off x="5849055" y="4888351"/>
            <a:ext cx="3078437" cy="2018159"/>
            <a:chOff x="0" y="0"/>
            <a:chExt cx="4104582" cy="2690878"/>
          </a:xfrm>
        </p:grpSpPr>
        <p:sp>
          <p:nvSpPr>
            <p:cNvPr id="11" name="TextBox 11"/>
            <p:cNvSpPr txBox="1"/>
            <p:nvPr/>
          </p:nvSpPr>
          <p:spPr>
            <a:xfrm>
              <a:off x="78072" y="-19050"/>
              <a:ext cx="4026510" cy="750119"/>
            </a:xfrm>
            <a:prstGeom prst="rect">
              <a:avLst/>
            </a:prstGeom>
          </p:spPr>
          <p:txBody>
            <a:bodyPr lIns="0" tIns="0" rIns="0" bIns="0" rtlCol="0" anchor="t">
              <a:spAutoFit/>
            </a:bodyPr>
            <a:lstStyle/>
            <a:p>
              <a:pPr>
                <a:lnSpc>
                  <a:spcPts val="4695"/>
                </a:lnSpc>
              </a:pPr>
              <a:r>
                <a:rPr lang="en-US" sz="3612" spc="36">
                  <a:solidFill>
                    <a:srgbClr val="FFF9F9"/>
                  </a:solidFill>
                  <a:latin typeface="Playfair Display Black Italics"/>
                </a:rPr>
                <a:t>Automation</a:t>
              </a:r>
            </a:p>
          </p:txBody>
        </p:sp>
        <p:sp>
          <p:nvSpPr>
            <p:cNvPr id="12" name="TextBox 12"/>
            <p:cNvSpPr txBox="1"/>
            <p:nvPr/>
          </p:nvSpPr>
          <p:spPr>
            <a:xfrm>
              <a:off x="0" y="1215453"/>
              <a:ext cx="4026512" cy="1475426"/>
            </a:xfrm>
            <a:prstGeom prst="rect">
              <a:avLst/>
            </a:prstGeom>
          </p:spPr>
          <p:txBody>
            <a:bodyPr lIns="0" tIns="0" rIns="0" bIns="0" rtlCol="0" anchor="t">
              <a:spAutoFit/>
            </a:bodyPr>
            <a:lstStyle/>
            <a:p>
              <a:pPr marL="497876" lvl="1" indent="-248938">
                <a:lnSpc>
                  <a:spcPts val="2997"/>
                </a:lnSpc>
                <a:buFont typeface="Arial"/>
                <a:buChar char="•"/>
              </a:pPr>
              <a:r>
                <a:rPr lang="en-US" sz="2306" spc="23">
                  <a:solidFill>
                    <a:srgbClr val="FFF9F9"/>
                  </a:solidFill>
                  <a:latin typeface="Glacial Indifference"/>
                </a:rPr>
                <a:t>Limited</a:t>
              </a:r>
            </a:p>
            <a:p>
              <a:pPr marL="497876" lvl="1" indent="-248938">
                <a:lnSpc>
                  <a:spcPts val="2997"/>
                </a:lnSpc>
                <a:buFont typeface="Arial"/>
                <a:buChar char="•"/>
              </a:pPr>
              <a:r>
                <a:rPr lang="en-US" sz="2306" spc="23">
                  <a:solidFill>
                    <a:srgbClr val="FFF9F9"/>
                  </a:solidFill>
                  <a:latin typeface="Glacial Indifference"/>
                </a:rPr>
                <a:t>In-house digitization: no</a:t>
              </a:r>
            </a:p>
          </p:txBody>
        </p:sp>
      </p:grpSp>
      <p:grpSp>
        <p:nvGrpSpPr>
          <p:cNvPr id="13" name="Group 13"/>
          <p:cNvGrpSpPr/>
          <p:nvPr/>
        </p:nvGrpSpPr>
        <p:grpSpPr>
          <a:xfrm>
            <a:off x="-4465" y="2966487"/>
            <a:ext cx="4876800" cy="2101358"/>
            <a:chOff x="0" y="0"/>
            <a:chExt cx="6502400" cy="2801811"/>
          </a:xfrm>
        </p:grpSpPr>
        <p:sp>
          <p:nvSpPr>
            <p:cNvPr id="14" name="TextBox 14"/>
            <p:cNvSpPr txBox="1"/>
            <p:nvPr/>
          </p:nvSpPr>
          <p:spPr>
            <a:xfrm>
              <a:off x="123681" y="-28575"/>
              <a:ext cx="6378719" cy="766769"/>
            </a:xfrm>
            <a:prstGeom prst="rect">
              <a:avLst/>
            </a:prstGeom>
          </p:spPr>
          <p:txBody>
            <a:bodyPr lIns="0" tIns="0" rIns="0" bIns="0" rtlCol="0" anchor="t">
              <a:spAutoFit/>
            </a:bodyPr>
            <a:lstStyle/>
            <a:p>
              <a:pPr>
                <a:lnSpc>
                  <a:spcPts val="4745"/>
                </a:lnSpc>
              </a:pPr>
              <a:r>
                <a:rPr lang="en-US" sz="3650" spc="36">
                  <a:solidFill>
                    <a:srgbClr val="10462E"/>
                  </a:solidFill>
                  <a:latin typeface="Playfair Display Black Italics"/>
                </a:rPr>
                <a:t>Tip!</a:t>
              </a:r>
            </a:p>
          </p:txBody>
        </p:sp>
        <p:sp>
          <p:nvSpPr>
            <p:cNvPr id="15" name="TextBox 15"/>
            <p:cNvSpPr txBox="1"/>
            <p:nvPr/>
          </p:nvSpPr>
          <p:spPr>
            <a:xfrm>
              <a:off x="0" y="1237534"/>
              <a:ext cx="6378722" cy="1564277"/>
            </a:xfrm>
            <a:prstGeom prst="rect">
              <a:avLst/>
            </a:prstGeom>
          </p:spPr>
          <p:txBody>
            <a:bodyPr lIns="0" tIns="0" rIns="0" bIns="0" rtlCol="0" anchor="t">
              <a:spAutoFit/>
            </a:bodyPr>
            <a:lstStyle/>
            <a:p>
              <a:pPr marL="394057" lvl="1" indent="-197028">
                <a:lnSpc>
                  <a:spcPts val="2372"/>
                </a:lnSpc>
                <a:buFont typeface="Arial"/>
                <a:buChar char="•"/>
              </a:pPr>
              <a:r>
                <a:rPr lang="en-US" sz="1825" spc="18">
                  <a:solidFill>
                    <a:srgbClr val="2F665C"/>
                  </a:solidFill>
                  <a:latin typeface="Glacial Indifference"/>
                </a:rPr>
                <a:t>Document decisions (exceptions, house rules)</a:t>
              </a:r>
            </a:p>
            <a:p>
              <a:pPr marL="394057" lvl="1" indent="-197028">
                <a:lnSpc>
                  <a:spcPts val="2372"/>
                </a:lnSpc>
                <a:buFont typeface="Arial"/>
                <a:buChar char="•"/>
              </a:pPr>
              <a:r>
                <a:rPr lang="en-US" sz="1825" spc="18">
                  <a:solidFill>
                    <a:srgbClr val="2F665C"/>
                  </a:solidFill>
                  <a:latin typeface="Glacial Indifference"/>
                </a:rPr>
                <a:t>Meet regularly with Cataloging</a:t>
              </a:r>
            </a:p>
            <a:p>
              <a:pPr marL="394057" lvl="1" indent="-197028">
                <a:lnSpc>
                  <a:spcPts val="2372"/>
                </a:lnSpc>
                <a:buFont typeface="Arial"/>
                <a:buChar char="•"/>
              </a:pPr>
              <a:r>
                <a:rPr lang="en-US" sz="1825" spc="18">
                  <a:solidFill>
                    <a:srgbClr val="2F665C"/>
                  </a:solidFill>
                  <a:latin typeface="Glacial Indifference"/>
                </a:rPr>
                <a:t>Use ILS note functions heavily</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0" y="251170"/>
            <a:ext cx="5711046" cy="2367250"/>
          </a:xfrm>
          <a:prstGeom prst="rect">
            <a:avLst/>
          </a:prstGeom>
          <a:solidFill>
            <a:srgbClr val="FFF9F9"/>
          </a:solidFill>
        </p:spPr>
      </p:sp>
      <p:sp>
        <p:nvSpPr>
          <p:cNvPr id="3" name="TextBox 3"/>
          <p:cNvSpPr txBox="1"/>
          <p:nvPr/>
        </p:nvSpPr>
        <p:spPr>
          <a:xfrm>
            <a:off x="670891" y="896527"/>
            <a:ext cx="4021622" cy="67564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Circulation</a:t>
            </a:r>
          </a:p>
        </p:txBody>
      </p:sp>
      <p:sp>
        <p:nvSpPr>
          <p:cNvPr id="4" name="TextBox 4"/>
          <p:cNvSpPr txBox="1"/>
          <p:nvPr/>
        </p:nvSpPr>
        <p:spPr>
          <a:xfrm>
            <a:off x="348526" y="3356150"/>
            <a:ext cx="3511381" cy="137350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Non-circulating collection</a:t>
            </a:r>
          </a:p>
          <a:p>
            <a:pPr marL="453390" lvl="1" indent="-226695">
              <a:lnSpc>
                <a:spcPts val="2730"/>
              </a:lnSpc>
              <a:buFont typeface="Arial"/>
              <a:buChar char="•"/>
            </a:pPr>
            <a:r>
              <a:rPr lang="en-US" sz="2100" spc="21">
                <a:solidFill>
                  <a:srgbClr val="FFF9F9"/>
                </a:solidFill>
                <a:latin typeface="Glacial Indifference"/>
              </a:rPr>
              <a:t>ILL? yes (both hardcopy and scans)</a:t>
            </a:r>
          </a:p>
          <a:p>
            <a:pPr>
              <a:lnSpc>
                <a:spcPts val="2730"/>
              </a:lnSpc>
            </a:pPr>
            <a:endParaRPr lang="en-US" sz="2100" spc="21">
              <a:solidFill>
                <a:srgbClr val="FFF9F9"/>
              </a:solidFill>
              <a:latin typeface="Glacial Indifference"/>
            </a:endParaRPr>
          </a:p>
        </p:txBody>
      </p:sp>
      <p:pic>
        <p:nvPicPr>
          <p:cNvPr id="5" name="Picture 5"/>
          <p:cNvPicPr>
            <a:picLocks noChangeAspect="1"/>
          </p:cNvPicPr>
          <p:nvPr/>
        </p:nvPicPr>
        <p:blipFill>
          <a:blip r:embed="rId2"/>
          <a:srcRect/>
          <a:stretch>
            <a:fillRect/>
          </a:stretch>
        </p:blipFill>
        <p:spPr>
          <a:xfrm>
            <a:off x="4072128" y="2785755"/>
            <a:ext cx="7292343" cy="4369329"/>
          </a:xfrm>
          <a:prstGeom prst="rect">
            <a:avLst/>
          </a:prstGeom>
        </p:spPr>
      </p:pic>
      <p:grpSp>
        <p:nvGrpSpPr>
          <p:cNvPr id="6" name="Group 6"/>
          <p:cNvGrpSpPr/>
          <p:nvPr/>
        </p:nvGrpSpPr>
        <p:grpSpPr>
          <a:xfrm>
            <a:off x="151784" y="5495960"/>
            <a:ext cx="4193074" cy="1819240"/>
            <a:chOff x="0" y="0"/>
            <a:chExt cx="5590765" cy="2425653"/>
          </a:xfrm>
        </p:grpSpPr>
        <p:sp>
          <p:nvSpPr>
            <p:cNvPr id="7" name="TextBox 7"/>
            <p:cNvSpPr txBox="1"/>
            <p:nvPr/>
          </p:nvSpPr>
          <p:spPr>
            <a:xfrm>
              <a:off x="106341" y="-19050"/>
              <a:ext cx="5484424" cy="624504"/>
            </a:xfrm>
            <a:prstGeom prst="rect">
              <a:avLst/>
            </a:prstGeom>
          </p:spPr>
          <p:txBody>
            <a:bodyPr lIns="0" tIns="0" rIns="0" bIns="0" rtlCol="0" anchor="t">
              <a:spAutoFit/>
            </a:bodyPr>
            <a:lstStyle/>
            <a:p>
              <a:pPr>
                <a:lnSpc>
                  <a:spcPts val="3888"/>
                </a:lnSpc>
              </a:pPr>
              <a:r>
                <a:rPr lang="en-US" sz="2991" spc="29">
                  <a:solidFill>
                    <a:srgbClr val="FFF9F9"/>
                  </a:solidFill>
                  <a:latin typeface="Playfair Display Black Italics"/>
                </a:rPr>
                <a:t>Tip!</a:t>
              </a:r>
            </a:p>
          </p:txBody>
        </p:sp>
        <p:sp>
          <p:nvSpPr>
            <p:cNvPr id="8" name="TextBox 8"/>
            <p:cNvSpPr txBox="1"/>
            <p:nvPr/>
          </p:nvSpPr>
          <p:spPr>
            <a:xfrm>
              <a:off x="0" y="1011224"/>
              <a:ext cx="5484427" cy="1414429"/>
            </a:xfrm>
            <a:prstGeom prst="rect">
              <a:avLst/>
            </a:prstGeom>
          </p:spPr>
          <p:txBody>
            <a:bodyPr lIns="0" tIns="0" rIns="0" bIns="0" rtlCol="0" anchor="t">
              <a:spAutoFit/>
            </a:bodyPr>
            <a:lstStyle/>
            <a:p>
              <a:pPr marL="366109" lvl="1" indent="-183055">
                <a:lnSpc>
                  <a:spcPts val="2204"/>
                </a:lnSpc>
                <a:buFont typeface="Arial"/>
                <a:buChar char="•"/>
              </a:pPr>
              <a:r>
                <a:rPr lang="en-US" sz="1695" spc="16">
                  <a:solidFill>
                    <a:srgbClr val="FFF9F9"/>
                  </a:solidFill>
                  <a:latin typeface="Glacial Indifference"/>
                </a:rPr>
                <a:t>Have a USD Collection Development Policy</a:t>
              </a:r>
            </a:p>
            <a:p>
              <a:pPr marL="366109" lvl="1" indent="-183055">
                <a:lnSpc>
                  <a:spcPts val="2204"/>
                </a:lnSpc>
                <a:buFont typeface="Arial"/>
                <a:buChar char="•"/>
              </a:pPr>
              <a:r>
                <a:rPr lang="en-US" sz="1695" spc="16">
                  <a:solidFill>
                    <a:srgbClr val="FFF9F9"/>
                  </a:solidFill>
                  <a:latin typeface="Glacial Indifference"/>
                </a:rPr>
                <a:t>Refer to FDLP libs first</a:t>
              </a:r>
            </a:p>
            <a:p>
              <a:pPr>
                <a:lnSpc>
                  <a:spcPts val="1944"/>
                </a:lnSpc>
              </a:pPr>
              <a:endParaRPr lang="en-US" sz="1695" spc="16">
                <a:solidFill>
                  <a:srgbClr val="FFF9F9"/>
                </a:solidFill>
                <a:latin typeface="Glacial Indifference"/>
              </a:endParaRPr>
            </a:p>
          </p:txBody>
        </p:sp>
      </p:grpSp>
      <p:pic>
        <p:nvPicPr>
          <p:cNvPr id="9" name="Picture 9"/>
          <p:cNvPicPr>
            <a:picLocks noChangeAspect="1"/>
          </p:cNvPicPr>
          <p:nvPr/>
        </p:nvPicPr>
        <p:blipFill>
          <a:blip r:embed="rId3"/>
          <a:srcRect/>
          <a:stretch>
            <a:fillRect/>
          </a:stretch>
        </p:blipFill>
        <p:spPr>
          <a:xfrm>
            <a:off x="9022080" y="6694609"/>
            <a:ext cx="696273" cy="620591"/>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4876800" y="-119200"/>
            <a:ext cx="5022947" cy="7553600"/>
          </a:xfrm>
          <a:prstGeom prst="rect">
            <a:avLst/>
          </a:prstGeom>
          <a:solidFill>
            <a:srgbClr val="2F665C"/>
          </a:solidFill>
        </p:spPr>
      </p:sp>
      <p:pic>
        <p:nvPicPr>
          <p:cNvPr id="3" name="Picture 3"/>
          <p:cNvPicPr>
            <a:picLocks noChangeAspect="1"/>
          </p:cNvPicPr>
          <p:nvPr/>
        </p:nvPicPr>
        <p:blipFill>
          <a:blip r:embed="rId2"/>
          <a:srcRect/>
          <a:stretch>
            <a:fillRect/>
          </a:stretch>
        </p:blipFill>
        <p:spPr>
          <a:xfrm>
            <a:off x="9022080" y="6694609"/>
            <a:ext cx="696273" cy="620591"/>
          </a:xfrm>
          <a:prstGeom prst="rect">
            <a:avLst/>
          </a:prstGeom>
        </p:spPr>
      </p:pic>
      <p:pic>
        <p:nvPicPr>
          <p:cNvPr id="4" name="Picture 4"/>
          <p:cNvPicPr>
            <a:picLocks noChangeAspect="1"/>
          </p:cNvPicPr>
          <p:nvPr/>
        </p:nvPicPr>
        <p:blipFill>
          <a:blip r:embed="rId3"/>
          <a:srcRect l="30725" r="30725"/>
          <a:stretch>
            <a:fillRect/>
          </a:stretch>
        </p:blipFill>
        <p:spPr>
          <a:xfrm>
            <a:off x="0" y="0"/>
            <a:ext cx="5008703" cy="7315200"/>
          </a:xfrm>
          <a:prstGeom prst="rect">
            <a:avLst/>
          </a:prstGeom>
        </p:spPr>
      </p:pic>
      <p:sp>
        <p:nvSpPr>
          <p:cNvPr id="5" name="TextBox 5"/>
          <p:cNvSpPr txBox="1"/>
          <p:nvPr/>
        </p:nvSpPr>
        <p:spPr>
          <a:xfrm>
            <a:off x="426944" y="-640201"/>
            <a:ext cx="4018447" cy="675640"/>
          </a:xfrm>
          <a:prstGeom prst="rect">
            <a:avLst/>
          </a:prstGeom>
        </p:spPr>
        <p:txBody>
          <a:bodyPr lIns="0" tIns="0" rIns="0" bIns="0" rtlCol="0" anchor="t">
            <a:spAutoFit/>
          </a:bodyPr>
          <a:lstStyle/>
          <a:p>
            <a:pPr algn="ctr">
              <a:lnSpc>
                <a:spcPts val="5460"/>
              </a:lnSpc>
            </a:pPr>
            <a:r>
              <a:rPr lang="en-US" sz="4200" spc="42">
                <a:solidFill>
                  <a:srgbClr val="FFCECE"/>
                </a:solidFill>
                <a:latin typeface="Playfair Display Black Italics"/>
              </a:rPr>
              <a:t>Events</a:t>
            </a:r>
          </a:p>
        </p:txBody>
      </p:sp>
      <p:grpSp>
        <p:nvGrpSpPr>
          <p:cNvPr id="6" name="Group 6"/>
          <p:cNvGrpSpPr/>
          <p:nvPr/>
        </p:nvGrpSpPr>
        <p:grpSpPr>
          <a:xfrm>
            <a:off x="5803377" y="1008794"/>
            <a:ext cx="3218703" cy="2648806"/>
            <a:chOff x="0" y="0"/>
            <a:chExt cx="4291605" cy="3531742"/>
          </a:xfrm>
        </p:grpSpPr>
        <p:sp>
          <p:nvSpPr>
            <p:cNvPr id="7" name="TextBox 7"/>
            <p:cNvSpPr txBox="1"/>
            <p:nvPr/>
          </p:nvSpPr>
          <p:spPr>
            <a:xfrm>
              <a:off x="81630" y="-38100"/>
              <a:ext cx="4209975" cy="850169"/>
            </a:xfrm>
            <a:prstGeom prst="rect">
              <a:avLst/>
            </a:prstGeom>
          </p:spPr>
          <p:txBody>
            <a:bodyPr lIns="0" tIns="0" rIns="0" bIns="0" rtlCol="0" anchor="t">
              <a:spAutoFit/>
            </a:bodyPr>
            <a:lstStyle/>
            <a:p>
              <a:pPr>
                <a:lnSpc>
                  <a:spcPts val="5216"/>
                </a:lnSpc>
              </a:pPr>
              <a:r>
                <a:rPr lang="en-US" sz="4012" spc="40">
                  <a:solidFill>
                    <a:srgbClr val="FFF9F9"/>
                  </a:solidFill>
                  <a:latin typeface="Playfair Display Black Italics"/>
                </a:rPr>
                <a:t>Shelving</a:t>
              </a:r>
            </a:p>
          </p:txBody>
        </p:sp>
        <p:sp>
          <p:nvSpPr>
            <p:cNvPr id="8" name="TextBox 8"/>
            <p:cNvSpPr txBox="1"/>
            <p:nvPr/>
          </p:nvSpPr>
          <p:spPr>
            <a:xfrm>
              <a:off x="0" y="1362812"/>
              <a:ext cx="4209977" cy="2168930"/>
            </a:xfrm>
            <a:prstGeom prst="rect">
              <a:avLst/>
            </a:prstGeom>
          </p:spPr>
          <p:txBody>
            <a:bodyPr lIns="0" tIns="0" rIns="0" bIns="0" rtlCol="0" anchor="t">
              <a:spAutoFit/>
            </a:bodyPr>
            <a:lstStyle/>
            <a:p>
              <a:pPr marL="433131" lvl="1" indent="-216565">
                <a:lnSpc>
                  <a:spcPts val="2608"/>
                </a:lnSpc>
                <a:buFont typeface="Arial"/>
                <a:buChar char="•"/>
              </a:pPr>
              <a:r>
                <a:rPr lang="en-US" sz="2006" spc="20">
                  <a:solidFill>
                    <a:srgbClr val="FFF9F9"/>
                  </a:solidFill>
                  <a:latin typeface="Glacial Indifference"/>
                </a:rPr>
                <a:t>Closed stacks</a:t>
              </a:r>
            </a:p>
            <a:p>
              <a:pPr marL="433131" lvl="1" indent="-216565">
                <a:lnSpc>
                  <a:spcPts val="2608"/>
                </a:lnSpc>
                <a:buFont typeface="Arial"/>
                <a:buChar char="•"/>
              </a:pPr>
              <a:r>
                <a:rPr lang="en-US" sz="2006" spc="20">
                  <a:solidFill>
                    <a:srgbClr val="FFF9F9"/>
                  </a:solidFill>
                  <a:latin typeface="Glacial Indifference"/>
                </a:rPr>
                <a:t>Dedicated stacks floor</a:t>
              </a:r>
            </a:p>
            <a:p>
              <a:pPr marL="433131" lvl="1" indent="-216565">
                <a:lnSpc>
                  <a:spcPts val="2608"/>
                </a:lnSpc>
                <a:buFont typeface="Arial"/>
                <a:buChar char="•"/>
              </a:pPr>
              <a:r>
                <a:rPr lang="en-US" sz="2006" spc="20">
                  <a:solidFill>
                    <a:srgbClr val="FFF9F9"/>
                  </a:solidFill>
                  <a:latin typeface="Glacial Indifference"/>
                </a:rPr>
                <a:t>(new!) Off-site storage</a:t>
              </a:r>
            </a:p>
            <a:p>
              <a:pPr>
                <a:lnSpc>
                  <a:spcPts val="2608"/>
                </a:lnSpc>
              </a:pPr>
              <a:endParaRPr lang="en-US" sz="2006" spc="20">
                <a:solidFill>
                  <a:srgbClr val="FFF9F9"/>
                </a:solidFill>
                <a:latin typeface="Glacial Indifference"/>
              </a:endParaRPr>
            </a:p>
            <a:p>
              <a:pPr>
                <a:lnSpc>
                  <a:spcPts val="2608"/>
                </a:lnSpc>
              </a:pPr>
              <a:endParaRPr lang="en-US" sz="2006" spc="20">
                <a:solidFill>
                  <a:srgbClr val="FFF9F9"/>
                </a:solidFill>
                <a:latin typeface="Glacial Indifference"/>
              </a:endParaRPr>
            </a:p>
          </p:txBody>
        </p:sp>
      </p:grpSp>
      <p:grpSp>
        <p:nvGrpSpPr>
          <p:cNvPr id="9" name="Group 9"/>
          <p:cNvGrpSpPr/>
          <p:nvPr/>
        </p:nvGrpSpPr>
        <p:grpSpPr>
          <a:xfrm>
            <a:off x="5184831" y="5073196"/>
            <a:ext cx="3369257" cy="2086903"/>
            <a:chOff x="0" y="0"/>
            <a:chExt cx="4492342" cy="2782537"/>
          </a:xfrm>
        </p:grpSpPr>
        <p:sp>
          <p:nvSpPr>
            <p:cNvPr id="10" name="TextBox 10"/>
            <p:cNvSpPr txBox="1"/>
            <p:nvPr/>
          </p:nvSpPr>
          <p:spPr>
            <a:xfrm>
              <a:off x="85448" y="-38100"/>
              <a:ext cx="4406894" cy="888153"/>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Italics"/>
                </a:rPr>
                <a:t>Tip!</a:t>
              </a:r>
            </a:p>
          </p:txBody>
        </p:sp>
        <p:sp>
          <p:nvSpPr>
            <p:cNvPr id="11" name="TextBox 11"/>
            <p:cNvSpPr txBox="1"/>
            <p:nvPr/>
          </p:nvSpPr>
          <p:spPr>
            <a:xfrm>
              <a:off x="0" y="1417922"/>
              <a:ext cx="4406896" cy="136461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Use Out Markers</a:t>
              </a:r>
            </a:p>
            <a:p>
              <a:pPr marL="453390" lvl="1" indent="-226695">
                <a:lnSpc>
                  <a:spcPts val="2730"/>
                </a:lnSpc>
                <a:buFont typeface="Arial"/>
                <a:buChar char="•"/>
              </a:pPr>
              <a:r>
                <a:rPr lang="en-US" sz="2100" spc="21">
                  <a:solidFill>
                    <a:srgbClr val="FFF9F9"/>
                  </a:solidFill>
                  <a:latin typeface="Glacial Indifference"/>
                </a:rPr>
                <a:t>Use Wayfinders </a:t>
              </a:r>
            </a:p>
            <a:p>
              <a:pPr>
                <a:lnSpc>
                  <a:spcPts val="2730"/>
                </a:lnSpc>
              </a:pPr>
              <a:endParaRPr lang="en-US" sz="2100" spc="21">
                <a:solidFill>
                  <a:srgbClr val="FFF9F9"/>
                </a:solidFill>
                <a:latin typeface="Glacial Indifference"/>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grpSp>
        <p:nvGrpSpPr>
          <p:cNvPr id="2" name="Group 2"/>
          <p:cNvGrpSpPr/>
          <p:nvPr/>
        </p:nvGrpSpPr>
        <p:grpSpPr>
          <a:xfrm>
            <a:off x="1417407" y="826705"/>
            <a:ext cx="7198273" cy="5867904"/>
            <a:chOff x="0" y="0"/>
            <a:chExt cx="13891049" cy="11323735"/>
          </a:xfrm>
        </p:grpSpPr>
        <p:sp>
          <p:nvSpPr>
            <p:cNvPr id="3" name="Freeform 3"/>
            <p:cNvSpPr/>
            <p:nvPr/>
          </p:nvSpPr>
          <p:spPr>
            <a:xfrm>
              <a:off x="0" y="0"/>
              <a:ext cx="13891050" cy="11323734"/>
            </a:xfrm>
            <a:custGeom>
              <a:avLst/>
              <a:gdLst/>
              <a:ahLst/>
              <a:cxnLst/>
              <a:rect l="l" t="t" r="r" b="b"/>
              <a:pathLst>
                <a:path w="13891050" h="11323734">
                  <a:moveTo>
                    <a:pt x="0" y="0"/>
                  </a:moveTo>
                  <a:lnTo>
                    <a:pt x="0" y="11323734"/>
                  </a:lnTo>
                  <a:lnTo>
                    <a:pt x="13891050" y="11323734"/>
                  </a:lnTo>
                  <a:lnTo>
                    <a:pt x="13891050" y="0"/>
                  </a:lnTo>
                  <a:lnTo>
                    <a:pt x="0" y="0"/>
                  </a:lnTo>
                  <a:close/>
                  <a:moveTo>
                    <a:pt x="13830089" y="11262775"/>
                  </a:moveTo>
                  <a:lnTo>
                    <a:pt x="59690" y="11262775"/>
                  </a:lnTo>
                  <a:lnTo>
                    <a:pt x="59690" y="59690"/>
                  </a:lnTo>
                  <a:lnTo>
                    <a:pt x="13830089" y="59690"/>
                  </a:lnTo>
                  <a:lnTo>
                    <a:pt x="13830089" y="11262775"/>
                  </a:lnTo>
                  <a:close/>
                </a:path>
              </a:pathLst>
            </a:custGeom>
            <a:solidFill>
              <a:srgbClr val="2F665C"/>
            </a:solidFill>
          </p:spPr>
        </p:sp>
      </p:grpSp>
      <p:pic>
        <p:nvPicPr>
          <p:cNvPr id="4" name="Picture 4"/>
          <p:cNvPicPr>
            <a:picLocks noChangeAspect="1"/>
          </p:cNvPicPr>
          <p:nvPr/>
        </p:nvPicPr>
        <p:blipFill>
          <a:blip r:embed="rId2"/>
          <a:srcRect/>
          <a:stretch>
            <a:fillRect/>
          </a:stretch>
        </p:blipFill>
        <p:spPr>
          <a:xfrm>
            <a:off x="9057327" y="6694609"/>
            <a:ext cx="696273" cy="620591"/>
          </a:xfrm>
          <a:prstGeom prst="rect">
            <a:avLst/>
          </a:prstGeom>
        </p:spPr>
      </p:pic>
      <p:pic>
        <p:nvPicPr>
          <p:cNvPr id="5" name="Picture 5"/>
          <p:cNvPicPr>
            <a:picLocks noChangeAspect="1"/>
          </p:cNvPicPr>
          <p:nvPr/>
        </p:nvPicPr>
        <p:blipFill>
          <a:blip r:embed="rId3"/>
          <a:srcRect/>
          <a:stretch>
            <a:fillRect/>
          </a:stretch>
        </p:blipFill>
        <p:spPr>
          <a:xfrm>
            <a:off x="5690034" y="1101616"/>
            <a:ext cx="2427543" cy="1407975"/>
          </a:xfrm>
          <a:prstGeom prst="rect">
            <a:avLst/>
          </a:prstGeom>
        </p:spPr>
      </p:pic>
      <p:sp>
        <p:nvSpPr>
          <p:cNvPr id="6" name="TextBox 6"/>
          <p:cNvSpPr txBox="1"/>
          <p:nvPr/>
        </p:nvSpPr>
        <p:spPr>
          <a:xfrm>
            <a:off x="2090167" y="3489267"/>
            <a:ext cx="6287969" cy="280352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2F665C"/>
                </a:solidFill>
                <a:latin typeface="Glacial Indifference"/>
              </a:rPr>
              <a:t>Succession planning - preserve institutional memory</a:t>
            </a:r>
          </a:p>
          <a:p>
            <a:pPr marL="453390" lvl="1" indent="-226695">
              <a:lnSpc>
                <a:spcPts val="2730"/>
              </a:lnSpc>
              <a:buFont typeface="Arial"/>
              <a:buChar char="•"/>
            </a:pPr>
            <a:r>
              <a:rPr lang="en-US" sz="2100" spc="21">
                <a:solidFill>
                  <a:srgbClr val="2F665C"/>
                </a:solidFill>
                <a:latin typeface="Glacial Indifference"/>
              </a:rPr>
              <a:t>Systems analysis</a:t>
            </a:r>
          </a:p>
          <a:p>
            <a:pPr marL="453390" lvl="1" indent="-226695">
              <a:lnSpc>
                <a:spcPts val="2730"/>
              </a:lnSpc>
              <a:buFont typeface="Arial"/>
              <a:buChar char="•"/>
            </a:pPr>
            <a:r>
              <a:rPr lang="en-US" sz="2100" spc="21">
                <a:solidFill>
                  <a:srgbClr val="2F665C"/>
                </a:solidFill>
                <a:latin typeface="Glacial Indifference"/>
              </a:rPr>
              <a:t>Explain peculiarities of the catalog and other systems</a:t>
            </a:r>
          </a:p>
          <a:p>
            <a:pPr marL="453390" lvl="1" indent="-226695">
              <a:lnSpc>
                <a:spcPts val="2730"/>
              </a:lnSpc>
              <a:buFont typeface="Arial"/>
              <a:buChar char="•"/>
            </a:pPr>
            <a:r>
              <a:rPr lang="en-US" sz="2100" spc="21">
                <a:solidFill>
                  <a:srgbClr val="2F665C"/>
                </a:solidFill>
                <a:latin typeface="Glacial Indifference"/>
              </a:rPr>
              <a:t>Evaluate policies and procedures</a:t>
            </a:r>
          </a:p>
          <a:p>
            <a:pPr marL="453390" lvl="1" indent="-226695">
              <a:lnSpc>
                <a:spcPts val="2730"/>
              </a:lnSpc>
              <a:buFont typeface="Arial"/>
              <a:buChar char="•"/>
            </a:pPr>
            <a:r>
              <a:rPr lang="en-US" sz="2100" spc="21">
                <a:solidFill>
                  <a:srgbClr val="2F665C"/>
                </a:solidFill>
                <a:latin typeface="Glacial Indifference"/>
              </a:rPr>
              <a:t>Prepare for transitions </a:t>
            </a:r>
          </a:p>
          <a:p>
            <a:pPr>
              <a:lnSpc>
                <a:spcPts val="2730"/>
              </a:lnSpc>
            </a:pPr>
            <a:endParaRPr lang="en-US" sz="2100" spc="21">
              <a:solidFill>
                <a:srgbClr val="2F665C"/>
              </a:solidFill>
              <a:latin typeface="Glacial Indifference"/>
            </a:endParaRPr>
          </a:p>
        </p:txBody>
      </p:sp>
      <p:sp>
        <p:nvSpPr>
          <p:cNvPr id="7" name="TextBox 7"/>
          <p:cNvSpPr txBox="1"/>
          <p:nvPr/>
        </p:nvSpPr>
        <p:spPr>
          <a:xfrm>
            <a:off x="2286959" y="1201490"/>
            <a:ext cx="3139219" cy="1308100"/>
          </a:xfrm>
          <a:prstGeom prst="rect">
            <a:avLst/>
          </a:prstGeom>
        </p:spPr>
        <p:txBody>
          <a:bodyPr lIns="0" tIns="0" rIns="0" bIns="0" rtlCol="0" anchor="t">
            <a:spAutoFit/>
          </a:bodyPr>
          <a:lstStyle/>
          <a:p>
            <a:pPr>
              <a:lnSpc>
                <a:spcPts val="5200"/>
              </a:lnSpc>
            </a:pPr>
            <a:r>
              <a:rPr lang="en-US" sz="4000" spc="40">
                <a:solidFill>
                  <a:srgbClr val="2F665C"/>
                </a:solidFill>
                <a:latin typeface="Playfair Display Black Italics"/>
              </a:rPr>
              <a:t>Why document?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731520" y="-95296"/>
            <a:ext cx="3650618" cy="7505791"/>
          </a:xfrm>
          <a:prstGeom prst="rect">
            <a:avLst/>
          </a:prstGeom>
          <a:solidFill>
            <a:srgbClr val="FFF9F9"/>
          </a:solidFill>
        </p:spPr>
      </p:sp>
      <p:pic>
        <p:nvPicPr>
          <p:cNvPr id="3" name="Picture 3"/>
          <p:cNvPicPr>
            <a:picLocks noChangeAspect="1"/>
          </p:cNvPicPr>
          <p:nvPr/>
        </p:nvPicPr>
        <p:blipFill>
          <a:blip r:embed="rId2"/>
          <a:srcRect/>
          <a:stretch>
            <a:fillRect/>
          </a:stretch>
        </p:blipFill>
        <p:spPr>
          <a:xfrm>
            <a:off x="9057327" y="6694609"/>
            <a:ext cx="696273" cy="620591"/>
          </a:xfrm>
          <a:prstGeom prst="rect">
            <a:avLst/>
          </a:prstGeom>
        </p:spPr>
      </p:pic>
      <p:grpSp>
        <p:nvGrpSpPr>
          <p:cNvPr id="4" name="Group 4"/>
          <p:cNvGrpSpPr/>
          <p:nvPr/>
        </p:nvGrpSpPr>
        <p:grpSpPr>
          <a:xfrm>
            <a:off x="5118964" y="2059359"/>
            <a:ext cx="3826379" cy="3196482"/>
            <a:chOff x="0" y="0"/>
            <a:chExt cx="5101839" cy="4261976"/>
          </a:xfrm>
        </p:grpSpPr>
        <p:sp>
          <p:nvSpPr>
            <p:cNvPr id="5" name="TextBox 5"/>
            <p:cNvSpPr txBox="1"/>
            <p:nvPr/>
          </p:nvSpPr>
          <p:spPr>
            <a:xfrm>
              <a:off x="0" y="-28575"/>
              <a:ext cx="5101839" cy="453602"/>
            </a:xfrm>
            <a:prstGeom prst="rect">
              <a:avLst/>
            </a:prstGeom>
          </p:spPr>
          <p:txBody>
            <a:bodyPr lIns="0" tIns="0" rIns="0" bIns="0" rtlCol="0" anchor="t">
              <a:spAutoFit/>
            </a:bodyPr>
            <a:lstStyle/>
            <a:p>
              <a:pPr>
                <a:lnSpc>
                  <a:spcPts val="2730"/>
                </a:lnSpc>
              </a:pPr>
              <a:r>
                <a:rPr lang="en-US" sz="2100" spc="210">
                  <a:solidFill>
                    <a:srgbClr val="FFF9F9"/>
                  </a:solidFill>
                  <a:latin typeface="Glacial Indifference"/>
                </a:rPr>
                <a:t>GWEN SINCLAIR</a:t>
              </a:r>
            </a:p>
          </p:txBody>
        </p:sp>
        <p:sp>
          <p:nvSpPr>
            <p:cNvPr id="6" name="TextBox 6"/>
            <p:cNvSpPr txBox="1"/>
            <p:nvPr/>
          </p:nvSpPr>
          <p:spPr>
            <a:xfrm>
              <a:off x="0" y="614159"/>
              <a:ext cx="5101839" cy="453602"/>
            </a:xfrm>
            <a:prstGeom prst="rect">
              <a:avLst/>
            </a:prstGeom>
          </p:spPr>
          <p:txBody>
            <a:bodyPr lIns="0" tIns="0" rIns="0" bIns="0" rtlCol="0" anchor="t">
              <a:spAutoFit/>
            </a:bodyPr>
            <a:lstStyle/>
            <a:p>
              <a:pPr>
                <a:lnSpc>
                  <a:spcPts val="2730"/>
                </a:lnSpc>
              </a:pPr>
              <a:r>
                <a:rPr lang="en-US" sz="2100" spc="21">
                  <a:solidFill>
                    <a:srgbClr val="FFF9F9"/>
                  </a:solidFill>
                  <a:latin typeface="Glacial Indifference"/>
                </a:rPr>
                <a:t>gsinclai@hawaii.edu</a:t>
              </a:r>
            </a:p>
          </p:txBody>
        </p:sp>
        <p:sp>
          <p:nvSpPr>
            <p:cNvPr id="7" name="TextBox 7"/>
            <p:cNvSpPr txBox="1"/>
            <p:nvPr/>
          </p:nvSpPr>
          <p:spPr>
            <a:xfrm>
              <a:off x="0" y="1567551"/>
              <a:ext cx="5101839" cy="453602"/>
            </a:xfrm>
            <a:prstGeom prst="rect">
              <a:avLst/>
            </a:prstGeom>
          </p:spPr>
          <p:txBody>
            <a:bodyPr lIns="0" tIns="0" rIns="0" bIns="0" rtlCol="0" anchor="t">
              <a:spAutoFit/>
            </a:bodyPr>
            <a:lstStyle/>
            <a:p>
              <a:pPr>
                <a:lnSpc>
                  <a:spcPts val="2730"/>
                </a:lnSpc>
              </a:pPr>
              <a:r>
                <a:rPr lang="en-US" sz="2100" spc="210">
                  <a:solidFill>
                    <a:srgbClr val="FFF9F9"/>
                  </a:solidFill>
                  <a:latin typeface="Glacial Indifference"/>
                </a:rPr>
                <a:t>CLAUDENE SPROLES</a:t>
              </a:r>
            </a:p>
          </p:txBody>
        </p:sp>
        <p:sp>
          <p:nvSpPr>
            <p:cNvPr id="8" name="TextBox 8"/>
            <p:cNvSpPr txBox="1"/>
            <p:nvPr/>
          </p:nvSpPr>
          <p:spPr>
            <a:xfrm>
              <a:off x="0" y="2210285"/>
              <a:ext cx="5101839" cy="453602"/>
            </a:xfrm>
            <a:prstGeom prst="rect">
              <a:avLst/>
            </a:prstGeom>
          </p:spPr>
          <p:txBody>
            <a:bodyPr lIns="0" tIns="0" rIns="0" bIns="0" rtlCol="0" anchor="t">
              <a:spAutoFit/>
            </a:bodyPr>
            <a:lstStyle/>
            <a:p>
              <a:pPr>
                <a:lnSpc>
                  <a:spcPts val="2730"/>
                </a:lnSpc>
              </a:pPr>
              <a:r>
                <a:rPr lang="en-US" sz="2100" spc="21">
                  <a:solidFill>
                    <a:srgbClr val="FFF9F9"/>
                  </a:solidFill>
                  <a:latin typeface="Glacial Indifference"/>
                </a:rPr>
                <a:t>caspro01@louisville.edu</a:t>
              </a:r>
            </a:p>
          </p:txBody>
        </p:sp>
        <p:sp>
          <p:nvSpPr>
            <p:cNvPr id="9" name="TextBox 9"/>
            <p:cNvSpPr txBox="1"/>
            <p:nvPr/>
          </p:nvSpPr>
          <p:spPr>
            <a:xfrm>
              <a:off x="0" y="3165640"/>
              <a:ext cx="5101839" cy="453602"/>
            </a:xfrm>
            <a:prstGeom prst="rect">
              <a:avLst/>
            </a:prstGeom>
          </p:spPr>
          <p:txBody>
            <a:bodyPr lIns="0" tIns="0" rIns="0" bIns="0" rtlCol="0" anchor="t">
              <a:spAutoFit/>
            </a:bodyPr>
            <a:lstStyle/>
            <a:p>
              <a:pPr>
                <a:lnSpc>
                  <a:spcPts val="2730"/>
                </a:lnSpc>
              </a:pPr>
              <a:r>
                <a:rPr lang="en-US" sz="2100" spc="210">
                  <a:solidFill>
                    <a:srgbClr val="FFF9F9"/>
                  </a:solidFill>
                  <a:latin typeface="Glacial Indifference"/>
                </a:rPr>
                <a:t>ANGELA KENT</a:t>
              </a:r>
            </a:p>
          </p:txBody>
        </p:sp>
        <p:sp>
          <p:nvSpPr>
            <p:cNvPr id="10" name="TextBox 10"/>
            <p:cNvSpPr txBox="1"/>
            <p:nvPr/>
          </p:nvSpPr>
          <p:spPr>
            <a:xfrm>
              <a:off x="0" y="3808374"/>
              <a:ext cx="5101839" cy="453602"/>
            </a:xfrm>
            <a:prstGeom prst="rect">
              <a:avLst/>
            </a:prstGeom>
          </p:spPr>
          <p:txBody>
            <a:bodyPr lIns="0" tIns="0" rIns="0" bIns="0" rtlCol="0" anchor="t">
              <a:spAutoFit/>
            </a:bodyPr>
            <a:lstStyle/>
            <a:p>
              <a:pPr>
                <a:lnSpc>
                  <a:spcPts val="2730"/>
                </a:lnSpc>
              </a:pPr>
              <a:r>
                <a:rPr lang="en-US" sz="2100" spc="21">
                  <a:solidFill>
                    <a:srgbClr val="FFF9F9"/>
                  </a:solidFill>
                  <a:latin typeface="Glacial Indifference"/>
                </a:rPr>
                <a:t>ajakent@icloud.com</a:t>
              </a:r>
            </a:p>
          </p:txBody>
        </p:sp>
      </p:grpSp>
      <p:sp>
        <p:nvSpPr>
          <p:cNvPr id="11" name="TextBox 11"/>
          <p:cNvSpPr txBox="1"/>
          <p:nvPr/>
        </p:nvSpPr>
        <p:spPr>
          <a:xfrm>
            <a:off x="1064814" y="3300730"/>
            <a:ext cx="2984029" cy="67564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4697996" y="573795"/>
            <a:ext cx="5055604" cy="5686636"/>
          </a:xfrm>
          <a:prstGeom prst="rect">
            <a:avLst/>
          </a:prstGeom>
          <a:solidFill>
            <a:srgbClr val="FFF9F9"/>
          </a:solidFill>
        </p:spPr>
      </p:sp>
      <p:pic>
        <p:nvPicPr>
          <p:cNvPr id="3" name="Picture 3"/>
          <p:cNvPicPr>
            <a:picLocks noChangeAspect="1"/>
          </p:cNvPicPr>
          <p:nvPr/>
        </p:nvPicPr>
        <p:blipFill>
          <a:blip r:embed="rId2"/>
          <a:srcRect/>
          <a:stretch>
            <a:fillRect/>
          </a:stretch>
        </p:blipFill>
        <p:spPr>
          <a:xfrm>
            <a:off x="9057327" y="6694609"/>
            <a:ext cx="696273" cy="620591"/>
          </a:xfrm>
          <a:prstGeom prst="rect">
            <a:avLst/>
          </a:prstGeom>
        </p:spPr>
      </p:pic>
      <p:grpSp>
        <p:nvGrpSpPr>
          <p:cNvPr id="4" name="Group 4"/>
          <p:cNvGrpSpPr/>
          <p:nvPr/>
        </p:nvGrpSpPr>
        <p:grpSpPr>
          <a:xfrm>
            <a:off x="4949274" y="802377"/>
            <a:ext cx="4553048" cy="5229471"/>
            <a:chOff x="0" y="0"/>
            <a:chExt cx="4344670" cy="4990135"/>
          </a:xfrm>
        </p:grpSpPr>
        <p:sp>
          <p:nvSpPr>
            <p:cNvPr id="5" name="Freeform 5"/>
            <p:cNvSpPr/>
            <p:nvPr/>
          </p:nvSpPr>
          <p:spPr>
            <a:xfrm>
              <a:off x="0" y="0"/>
              <a:ext cx="4345940" cy="4990135"/>
            </a:xfrm>
            <a:custGeom>
              <a:avLst/>
              <a:gdLst/>
              <a:ahLst/>
              <a:cxnLst/>
              <a:rect l="l" t="t" r="r" b="b"/>
              <a:pathLst>
                <a:path w="4345940" h="4990135">
                  <a:moveTo>
                    <a:pt x="2189480" y="2540"/>
                  </a:moveTo>
                  <a:lnTo>
                    <a:pt x="2189480" y="0"/>
                  </a:lnTo>
                  <a:lnTo>
                    <a:pt x="0" y="175260"/>
                  </a:lnTo>
                  <a:lnTo>
                    <a:pt x="0" y="4814875"/>
                  </a:lnTo>
                  <a:lnTo>
                    <a:pt x="2155190" y="4987595"/>
                  </a:lnTo>
                  <a:lnTo>
                    <a:pt x="2155190" y="4990135"/>
                  </a:lnTo>
                  <a:lnTo>
                    <a:pt x="2172970" y="4988865"/>
                  </a:lnTo>
                  <a:lnTo>
                    <a:pt x="2190750" y="4990135"/>
                  </a:lnTo>
                  <a:lnTo>
                    <a:pt x="2190750" y="4987595"/>
                  </a:lnTo>
                  <a:lnTo>
                    <a:pt x="4345940" y="4814875"/>
                  </a:lnTo>
                  <a:lnTo>
                    <a:pt x="4345940" y="175260"/>
                  </a:lnTo>
                  <a:lnTo>
                    <a:pt x="2189480" y="2540"/>
                  </a:lnTo>
                  <a:lnTo>
                    <a:pt x="2189480" y="2540"/>
                  </a:lnTo>
                  <a:close/>
                  <a:moveTo>
                    <a:pt x="2155190" y="4953305"/>
                  </a:moveTo>
                  <a:lnTo>
                    <a:pt x="34290" y="4783125"/>
                  </a:lnTo>
                  <a:lnTo>
                    <a:pt x="34290" y="207010"/>
                  </a:lnTo>
                  <a:lnTo>
                    <a:pt x="2155190" y="36830"/>
                  </a:lnTo>
                  <a:lnTo>
                    <a:pt x="2155190" y="88900"/>
                  </a:lnTo>
                  <a:lnTo>
                    <a:pt x="101600" y="260350"/>
                  </a:lnTo>
                  <a:lnTo>
                    <a:pt x="86360" y="261620"/>
                  </a:lnTo>
                  <a:lnTo>
                    <a:pt x="86360" y="4728515"/>
                  </a:lnTo>
                  <a:lnTo>
                    <a:pt x="2155190" y="4901235"/>
                  </a:lnTo>
                  <a:lnTo>
                    <a:pt x="2155190" y="4953305"/>
                  </a:lnTo>
                  <a:close/>
                  <a:moveTo>
                    <a:pt x="2172970" y="4868215"/>
                  </a:moveTo>
                  <a:lnTo>
                    <a:pt x="120650" y="4696765"/>
                  </a:lnTo>
                  <a:lnTo>
                    <a:pt x="120650" y="293370"/>
                  </a:lnTo>
                  <a:lnTo>
                    <a:pt x="2172970" y="121920"/>
                  </a:lnTo>
                  <a:lnTo>
                    <a:pt x="4225290" y="293370"/>
                  </a:lnTo>
                  <a:lnTo>
                    <a:pt x="4225290" y="4696765"/>
                  </a:lnTo>
                  <a:lnTo>
                    <a:pt x="2172970" y="4868215"/>
                  </a:lnTo>
                  <a:lnTo>
                    <a:pt x="2172970" y="4868215"/>
                  </a:lnTo>
                  <a:close/>
                  <a:moveTo>
                    <a:pt x="4310380" y="342900"/>
                  </a:moveTo>
                  <a:lnTo>
                    <a:pt x="4310380" y="4783125"/>
                  </a:lnTo>
                  <a:lnTo>
                    <a:pt x="2189480" y="4953305"/>
                  </a:lnTo>
                  <a:lnTo>
                    <a:pt x="2189480" y="4901235"/>
                  </a:lnTo>
                  <a:lnTo>
                    <a:pt x="4258310" y="4728515"/>
                  </a:lnTo>
                  <a:lnTo>
                    <a:pt x="4258310" y="261620"/>
                  </a:lnTo>
                  <a:lnTo>
                    <a:pt x="2189480" y="88900"/>
                  </a:lnTo>
                  <a:lnTo>
                    <a:pt x="2189480" y="36830"/>
                  </a:lnTo>
                  <a:lnTo>
                    <a:pt x="4310380" y="207010"/>
                  </a:lnTo>
                  <a:cubicBezTo>
                    <a:pt x="4310380" y="207010"/>
                    <a:pt x="4310380" y="342900"/>
                    <a:pt x="4310380" y="342900"/>
                  </a:cubicBezTo>
                  <a:close/>
                </a:path>
              </a:pathLst>
            </a:custGeom>
            <a:solidFill>
              <a:srgbClr val="FFCECE"/>
            </a:solidFill>
          </p:spPr>
        </p:sp>
      </p:grpSp>
      <p:pic>
        <p:nvPicPr>
          <p:cNvPr id="6" name="Picture 6"/>
          <p:cNvPicPr>
            <a:picLocks noChangeAspect="1"/>
          </p:cNvPicPr>
          <p:nvPr/>
        </p:nvPicPr>
        <p:blipFill>
          <a:blip r:embed="rId3"/>
          <a:srcRect b="3097"/>
          <a:stretch>
            <a:fillRect/>
          </a:stretch>
        </p:blipFill>
        <p:spPr>
          <a:xfrm>
            <a:off x="1121955" y="573795"/>
            <a:ext cx="2386792" cy="3083805"/>
          </a:xfrm>
          <a:prstGeom prst="rect">
            <a:avLst/>
          </a:prstGeom>
        </p:spPr>
      </p:pic>
      <p:sp>
        <p:nvSpPr>
          <p:cNvPr id="7" name="TextBox 7"/>
          <p:cNvSpPr txBox="1"/>
          <p:nvPr/>
        </p:nvSpPr>
        <p:spPr>
          <a:xfrm>
            <a:off x="617021" y="3855882"/>
            <a:ext cx="3396658" cy="1366520"/>
          </a:xfrm>
          <a:prstGeom prst="rect">
            <a:avLst/>
          </a:prstGeom>
        </p:spPr>
        <p:txBody>
          <a:bodyPr lIns="0" tIns="0" rIns="0" bIns="0" rtlCol="0" anchor="t">
            <a:spAutoFit/>
          </a:bodyPr>
          <a:lstStyle/>
          <a:p>
            <a:pPr algn="ctr">
              <a:lnSpc>
                <a:spcPts val="5460"/>
              </a:lnSpc>
            </a:pPr>
            <a:r>
              <a:rPr lang="en-US" sz="4200" spc="42">
                <a:solidFill>
                  <a:srgbClr val="FFF9F9"/>
                </a:solidFill>
                <a:latin typeface="Playfair Display Black Italics"/>
              </a:rPr>
              <a:t>Library History</a:t>
            </a:r>
          </a:p>
        </p:txBody>
      </p:sp>
      <p:sp>
        <p:nvSpPr>
          <p:cNvPr id="8" name="TextBox 8"/>
          <p:cNvSpPr txBox="1"/>
          <p:nvPr/>
        </p:nvSpPr>
        <p:spPr>
          <a:xfrm>
            <a:off x="1308086" y="6837335"/>
            <a:ext cx="2548326" cy="241935"/>
          </a:xfrm>
          <a:prstGeom prst="rect">
            <a:avLst/>
          </a:prstGeom>
        </p:spPr>
        <p:txBody>
          <a:bodyPr lIns="0" tIns="0" rIns="0" bIns="0" rtlCol="0" anchor="t">
            <a:spAutoFit/>
          </a:bodyPr>
          <a:lstStyle/>
          <a:p>
            <a:pPr algn="ctr">
              <a:lnSpc>
                <a:spcPts val="1960"/>
              </a:lnSpc>
            </a:pPr>
            <a:r>
              <a:rPr lang="en-US" sz="1400" spc="14">
                <a:solidFill>
                  <a:srgbClr val="2F665C"/>
                </a:solidFill>
                <a:latin typeface="Glacial Indifference"/>
              </a:rPr>
              <a:t>Faewool Camera Shop | 2020</a:t>
            </a:r>
          </a:p>
        </p:txBody>
      </p:sp>
      <p:sp>
        <p:nvSpPr>
          <p:cNvPr id="9" name="TextBox 9"/>
          <p:cNvSpPr txBox="1"/>
          <p:nvPr/>
        </p:nvSpPr>
        <p:spPr>
          <a:xfrm>
            <a:off x="5339509" y="2373173"/>
            <a:ext cx="3772579" cy="205930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000000"/>
                </a:solidFill>
                <a:latin typeface="Glacial Indifference"/>
              </a:rPr>
              <a:t>When was the library established?</a:t>
            </a:r>
          </a:p>
          <a:p>
            <a:pPr marL="453390" lvl="1" indent="-226695">
              <a:lnSpc>
                <a:spcPts val="2730"/>
              </a:lnSpc>
              <a:buFont typeface="Arial"/>
              <a:buChar char="•"/>
            </a:pPr>
            <a:r>
              <a:rPr lang="en-US" sz="2100" spc="21">
                <a:solidFill>
                  <a:srgbClr val="000000"/>
                </a:solidFill>
                <a:latin typeface="Glacial Indifference"/>
              </a:rPr>
              <a:t>Main emphasis/purpose</a:t>
            </a:r>
          </a:p>
          <a:p>
            <a:pPr marL="453390" lvl="1" indent="-226695">
              <a:lnSpc>
                <a:spcPts val="2730"/>
              </a:lnSpc>
              <a:buFont typeface="Arial"/>
              <a:buChar char="•"/>
            </a:pPr>
            <a:r>
              <a:rPr lang="en-US" sz="2100" spc="21">
                <a:solidFill>
                  <a:srgbClr val="000000"/>
                </a:solidFill>
                <a:latin typeface="Glacial Indifference"/>
              </a:rPr>
              <a:t>Locations/moves</a:t>
            </a:r>
          </a:p>
          <a:p>
            <a:pPr marL="453390" lvl="1" indent="-226695">
              <a:lnSpc>
                <a:spcPts val="2730"/>
              </a:lnSpc>
              <a:buFont typeface="Arial"/>
              <a:buChar char="•"/>
            </a:pPr>
            <a:r>
              <a:rPr lang="en-US" sz="2100" spc="21">
                <a:solidFill>
                  <a:srgbClr val="000000"/>
                </a:solidFill>
                <a:latin typeface="Glacial Indifference"/>
              </a:rPr>
              <a:t>Disasters</a:t>
            </a:r>
          </a:p>
          <a:p>
            <a:pPr>
              <a:lnSpc>
                <a:spcPts val="2730"/>
              </a:lnSpc>
            </a:pPr>
            <a:endParaRPr lang="en-US" sz="2100" spc="21">
              <a:solidFill>
                <a:srgbClr val="000000"/>
              </a:solidFill>
              <a:latin typeface="Glacial Indifference"/>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1721" r="1721"/>
          <a:stretch>
            <a:fillRect/>
          </a:stretch>
        </p:blipFill>
        <p:spPr>
          <a:xfrm>
            <a:off x="4661445" y="0"/>
            <a:ext cx="5092155" cy="7315200"/>
          </a:xfrm>
          <a:prstGeom prst="rect">
            <a:avLst/>
          </a:prstGeom>
        </p:spPr>
      </p:pic>
      <p:sp>
        <p:nvSpPr>
          <p:cNvPr id="3" name="AutoShape 3"/>
          <p:cNvSpPr/>
          <p:nvPr/>
        </p:nvSpPr>
        <p:spPr>
          <a:xfrm>
            <a:off x="-145728" y="-115572"/>
            <a:ext cx="4829842" cy="7546343"/>
          </a:xfrm>
          <a:prstGeom prst="rect">
            <a:avLst/>
          </a:prstGeom>
          <a:solidFill>
            <a:srgbClr val="2F665C"/>
          </a:solidFill>
        </p:spPr>
      </p:sp>
      <p:pic>
        <p:nvPicPr>
          <p:cNvPr id="4" name="Picture 4"/>
          <p:cNvPicPr>
            <a:picLocks noChangeAspect="1"/>
          </p:cNvPicPr>
          <p:nvPr/>
        </p:nvPicPr>
        <p:blipFill>
          <a:blip r:embed="rId3"/>
          <a:srcRect/>
          <a:stretch>
            <a:fillRect/>
          </a:stretch>
        </p:blipFill>
        <p:spPr>
          <a:xfrm>
            <a:off x="9057327" y="6694609"/>
            <a:ext cx="696273" cy="620591"/>
          </a:xfrm>
          <a:prstGeom prst="rect">
            <a:avLst/>
          </a:prstGeom>
        </p:spPr>
      </p:pic>
      <p:grpSp>
        <p:nvGrpSpPr>
          <p:cNvPr id="5" name="Group 5"/>
          <p:cNvGrpSpPr/>
          <p:nvPr/>
        </p:nvGrpSpPr>
        <p:grpSpPr>
          <a:xfrm>
            <a:off x="577558" y="924031"/>
            <a:ext cx="3579464" cy="4854233"/>
            <a:chOff x="0" y="0"/>
            <a:chExt cx="4772618" cy="6472311"/>
          </a:xfrm>
        </p:grpSpPr>
        <p:sp>
          <p:nvSpPr>
            <p:cNvPr id="6" name="TextBox 6"/>
            <p:cNvSpPr txBox="1"/>
            <p:nvPr/>
          </p:nvSpPr>
          <p:spPr>
            <a:xfrm>
              <a:off x="90779" y="-38100"/>
              <a:ext cx="4681839" cy="1809327"/>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Italics"/>
                </a:rPr>
                <a:t>Depository History</a:t>
              </a:r>
            </a:p>
          </p:txBody>
        </p:sp>
        <p:sp>
          <p:nvSpPr>
            <p:cNvPr id="7" name="TextBox 7"/>
            <p:cNvSpPr txBox="1"/>
            <p:nvPr/>
          </p:nvSpPr>
          <p:spPr>
            <a:xfrm>
              <a:off x="0" y="2339096"/>
              <a:ext cx="4681841" cy="413321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When was the depository established?</a:t>
              </a:r>
            </a:p>
            <a:p>
              <a:pPr marL="453390" lvl="1" indent="-226695">
                <a:lnSpc>
                  <a:spcPts val="2730"/>
                </a:lnSpc>
                <a:buFont typeface="Arial"/>
                <a:buChar char="•"/>
              </a:pPr>
              <a:r>
                <a:rPr lang="en-US" sz="2100" spc="21">
                  <a:solidFill>
                    <a:srgbClr val="FFF9F9"/>
                  </a:solidFill>
                  <a:latin typeface="Glacial Indifference"/>
                </a:rPr>
                <a:t>Separate or integrated?</a:t>
              </a:r>
            </a:p>
            <a:p>
              <a:pPr marL="453390" lvl="1" indent="-226695">
                <a:lnSpc>
                  <a:spcPts val="2730"/>
                </a:lnSpc>
                <a:buFont typeface="Arial"/>
                <a:buChar char="•"/>
              </a:pPr>
              <a:r>
                <a:rPr lang="en-US" sz="2100" spc="21">
                  <a:solidFill>
                    <a:srgbClr val="FFF9F9"/>
                  </a:solidFill>
                  <a:latin typeface="Glacial Indifference"/>
                </a:rPr>
                <a:t>Major changes in status/designation</a:t>
              </a:r>
            </a:p>
            <a:p>
              <a:pPr marL="453390" lvl="1" indent="-226695">
                <a:lnSpc>
                  <a:spcPts val="2730"/>
                </a:lnSpc>
                <a:buFont typeface="Arial"/>
                <a:buChar char="•"/>
              </a:pPr>
              <a:r>
                <a:rPr lang="en-US" sz="2100" spc="21">
                  <a:solidFill>
                    <a:srgbClr val="FFF9F9"/>
                  </a:solidFill>
                  <a:latin typeface="Glacial Indifference"/>
                </a:rPr>
                <a:t>SuDocs or other classification scheme?</a:t>
              </a:r>
            </a:p>
            <a:p>
              <a:pPr>
                <a:lnSpc>
                  <a:spcPts val="2730"/>
                </a:lnSpc>
              </a:pPr>
              <a:r>
                <a:rPr lang="en-US" sz="2100" spc="21">
                  <a:solidFill>
                    <a:srgbClr val="FFF9F9"/>
                  </a:solidFill>
                  <a:latin typeface="Glacial Indifference"/>
                </a:rPr>
                <a:t> </a:t>
              </a:r>
            </a:p>
            <a:p>
              <a:pPr>
                <a:lnSpc>
                  <a:spcPts val="2730"/>
                </a:lnSpc>
              </a:pPr>
              <a:endParaRPr lang="en-US" sz="2100" spc="21">
                <a:solidFill>
                  <a:srgbClr val="FFF9F9"/>
                </a:solidFill>
                <a:latin typeface="Glacial Indifference"/>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12146" t="7185" b="7185"/>
          <a:stretch>
            <a:fillRect/>
          </a:stretch>
        </p:blipFill>
        <p:spPr>
          <a:xfrm>
            <a:off x="4684114" y="3594361"/>
            <a:ext cx="5090045" cy="3720839"/>
          </a:xfrm>
          <a:prstGeom prst="rect">
            <a:avLst/>
          </a:prstGeom>
        </p:spPr>
      </p:pic>
      <p:sp>
        <p:nvSpPr>
          <p:cNvPr id="3" name="AutoShape 3"/>
          <p:cNvSpPr/>
          <p:nvPr/>
        </p:nvSpPr>
        <p:spPr>
          <a:xfrm>
            <a:off x="-145728" y="-115572"/>
            <a:ext cx="4829842" cy="7546343"/>
          </a:xfrm>
          <a:prstGeom prst="rect">
            <a:avLst/>
          </a:prstGeom>
          <a:solidFill>
            <a:srgbClr val="2F665C"/>
          </a:solidFill>
        </p:spPr>
      </p:sp>
      <p:pic>
        <p:nvPicPr>
          <p:cNvPr id="4" name="Picture 4"/>
          <p:cNvPicPr>
            <a:picLocks noChangeAspect="1"/>
          </p:cNvPicPr>
          <p:nvPr/>
        </p:nvPicPr>
        <p:blipFill>
          <a:blip r:embed="rId3"/>
          <a:srcRect/>
          <a:stretch>
            <a:fillRect/>
          </a:stretch>
        </p:blipFill>
        <p:spPr>
          <a:xfrm>
            <a:off x="9057327" y="6694609"/>
            <a:ext cx="696273" cy="620591"/>
          </a:xfrm>
          <a:prstGeom prst="rect">
            <a:avLst/>
          </a:prstGeom>
        </p:spPr>
      </p:pic>
      <p:pic>
        <p:nvPicPr>
          <p:cNvPr id="5" name="Picture 5"/>
          <p:cNvPicPr>
            <a:picLocks noChangeAspect="1"/>
          </p:cNvPicPr>
          <p:nvPr/>
        </p:nvPicPr>
        <p:blipFill>
          <a:blip r:embed="rId4"/>
          <a:srcRect l="505" t="4051" b="3167"/>
          <a:stretch>
            <a:fillRect/>
          </a:stretch>
        </p:blipFill>
        <p:spPr>
          <a:xfrm>
            <a:off x="4684114" y="48793"/>
            <a:ext cx="5069486" cy="3545568"/>
          </a:xfrm>
          <a:prstGeom prst="rect">
            <a:avLst/>
          </a:prstGeom>
        </p:spPr>
      </p:pic>
      <p:grpSp>
        <p:nvGrpSpPr>
          <p:cNvPr id="6" name="Group 6"/>
          <p:cNvGrpSpPr/>
          <p:nvPr/>
        </p:nvGrpSpPr>
        <p:grpSpPr>
          <a:xfrm>
            <a:off x="549530" y="2307237"/>
            <a:ext cx="3873753" cy="2439963"/>
            <a:chOff x="0" y="0"/>
            <a:chExt cx="5165004" cy="3253284"/>
          </a:xfrm>
        </p:grpSpPr>
        <p:sp>
          <p:nvSpPr>
            <p:cNvPr id="7" name="TextBox 7"/>
            <p:cNvSpPr txBox="1"/>
            <p:nvPr/>
          </p:nvSpPr>
          <p:spPr>
            <a:xfrm>
              <a:off x="98242" y="-38100"/>
              <a:ext cx="5066762" cy="888153"/>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a:rPr>
                <a:t>Partnerships</a:t>
              </a:r>
            </a:p>
          </p:txBody>
        </p:sp>
        <p:sp>
          <p:nvSpPr>
            <p:cNvPr id="8" name="TextBox 8"/>
            <p:cNvSpPr txBox="1"/>
            <p:nvPr/>
          </p:nvSpPr>
          <p:spPr>
            <a:xfrm>
              <a:off x="0" y="1417922"/>
              <a:ext cx="5066764" cy="1835362"/>
            </a:xfrm>
            <a:prstGeom prst="rect">
              <a:avLst/>
            </a:prstGeom>
          </p:spPr>
          <p:txBody>
            <a:bodyPr lIns="0" tIns="0" rIns="0" bIns="0" rtlCol="0" anchor="t">
              <a:spAutoFit/>
            </a:bodyPr>
            <a:lstStyle/>
            <a:p>
              <a:pPr>
                <a:lnSpc>
                  <a:spcPts val="2730"/>
                </a:lnSpc>
              </a:pPr>
              <a:r>
                <a:rPr lang="en-US" sz="2100" spc="21">
                  <a:solidFill>
                    <a:srgbClr val="FFF9F9"/>
                  </a:solidFill>
                  <a:latin typeface="Glacial Indifference"/>
                </a:rPr>
                <a:t>Preservation steward</a:t>
              </a:r>
            </a:p>
            <a:p>
              <a:pPr>
                <a:lnSpc>
                  <a:spcPts val="2730"/>
                </a:lnSpc>
              </a:pPr>
              <a:r>
                <a:rPr lang="en-US" sz="2100" spc="21">
                  <a:solidFill>
                    <a:srgbClr val="FFF9F9"/>
                  </a:solidFill>
                  <a:latin typeface="Glacial Indifference"/>
                </a:rPr>
                <a:t>Print selector</a:t>
              </a:r>
            </a:p>
            <a:p>
              <a:pPr>
                <a:lnSpc>
                  <a:spcPts val="2730"/>
                </a:lnSpc>
              </a:pPr>
              <a:r>
                <a:rPr lang="en-US" sz="2100" spc="21">
                  <a:solidFill>
                    <a:srgbClr val="FFF9F9"/>
                  </a:solidFill>
                  <a:latin typeface="Glacial Indifference"/>
                </a:rPr>
                <a:t>Digitization</a:t>
              </a:r>
            </a:p>
            <a:p>
              <a:pPr>
                <a:lnSpc>
                  <a:spcPts val="2730"/>
                </a:lnSpc>
              </a:pPr>
              <a:r>
                <a:rPr lang="en-US" sz="2100" spc="21">
                  <a:solidFill>
                    <a:srgbClr val="FFF9F9"/>
                  </a:solidFill>
                  <a:latin typeface="Glacial Indifference"/>
                </a:rPr>
                <a:t>Digital deposit</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F665C"/>
        </a:solidFill>
        <a:effectLst/>
      </p:bgPr>
    </p:bg>
    <p:spTree>
      <p:nvGrpSpPr>
        <p:cNvPr id="1" name=""/>
        <p:cNvGrpSpPr/>
        <p:nvPr/>
      </p:nvGrpSpPr>
      <p:grpSpPr>
        <a:xfrm>
          <a:off x="0" y="0"/>
          <a:ext cx="0" cy="0"/>
          <a:chOff x="0" y="0"/>
          <a:chExt cx="0" cy="0"/>
        </a:xfrm>
      </p:grpSpPr>
      <p:sp>
        <p:nvSpPr>
          <p:cNvPr id="2" name="AutoShape 2"/>
          <p:cNvSpPr/>
          <p:nvPr/>
        </p:nvSpPr>
        <p:spPr>
          <a:xfrm>
            <a:off x="-208433" y="731520"/>
            <a:ext cx="5711046" cy="2367250"/>
          </a:xfrm>
          <a:prstGeom prst="rect">
            <a:avLst/>
          </a:prstGeom>
          <a:solidFill>
            <a:srgbClr val="FFF9F9"/>
          </a:solidFill>
        </p:spPr>
      </p:sp>
      <p:pic>
        <p:nvPicPr>
          <p:cNvPr id="3" name="Picture 3"/>
          <p:cNvPicPr>
            <a:picLocks noChangeAspect="1"/>
          </p:cNvPicPr>
          <p:nvPr/>
        </p:nvPicPr>
        <p:blipFill>
          <a:blip r:embed="rId2"/>
          <a:srcRect l="1825" r="1825"/>
          <a:stretch>
            <a:fillRect/>
          </a:stretch>
        </p:blipFill>
        <p:spPr>
          <a:xfrm>
            <a:off x="9022080" y="6671087"/>
            <a:ext cx="696273" cy="644113"/>
          </a:xfrm>
          <a:prstGeom prst="rect">
            <a:avLst/>
          </a:prstGeom>
        </p:spPr>
      </p:pic>
      <p:pic>
        <p:nvPicPr>
          <p:cNvPr id="4" name="Picture 4"/>
          <p:cNvPicPr>
            <a:picLocks noChangeAspect="1"/>
          </p:cNvPicPr>
          <p:nvPr/>
        </p:nvPicPr>
        <p:blipFill>
          <a:blip r:embed="rId3"/>
          <a:srcRect/>
          <a:stretch>
            <a:fillRect/>
          </a:stretch>
        </p:blipFill>
        <p:spPr>
          <a:xfrm>
            <a:off x="7116387" y="355941"/>
            <a:ext cx="2253829" cy="2919153"/>
          </a:xfrm>
          <a:prstGeom prst="rect">
            <a:avLst/>
          </a:prstGeom>
        </p:spPr>
      </p:pic>
      <p:pic>
        <p:nvPicPr>
          <p:cNvPr id="5" name="Picture 5"/>
          <p:cNvPicPr>
            <a:picLocks noChangeAspect="1"/>
          </p:cNvPicPr>
          <p:nvPr/>
        </p:nvPicPr>
        <p:blipFill>
          <a:blip r:embed="rId4"/>
          <a:srcRect/>
          <a:stretch>
            <a:fillRect/>
          </a:stretch>
        </p:blipFill>
        <p:spPr>
          <a:xfrm>
            <a:off x="6179441" y="3657600"/>
            <a:ext cx="2270765" cy="3027687"/>
          </a:xfrm>
          <a:prstGeom prst="rect">
            <a:avLst/>
          </a:prstGeom>
        </p:spPr>
      </p:pic>
      <p:sp>
        <p:nvSpPr>
          <p:cNvPr id="6" name="TextBox 6"/>
          <p:cNvSpPr txBox="1"/>
          <p:nvPr/>
        </p:nvSpPr>
        <p:spPr>
          <a:xfrm>
            <a:off x="926011" y="1223577"/>
            <a:ext cx="4021622" cy="1366520"/>
          </a:xfrm>
          <a:prstGeom prst="rect">
            <a:avLst/>
          </a:prstGeom>
        </p:spPr>
        <p:txBody>
          <a:bodyPr lIns="0" tIns="0" rIns="0" bIns="0" rtlCol="0" anchor="t">
            <a:spAutoFit/>
          </a:bodyPr>
          <a:lstStyle/>
          <a:p>
            <a:pPr algn="ctr">
              <a:lnSpc>
                <a:spcPts val="5460"/>
              </a:lnSpc>
            </a:pPr>
            <a:r>
              <a:rPr lang="en-US" sz="4200" spc="-42">
                <a:solidFill>
                  <a:srgbClr val="2F665C"/>
                </a:solidFill>
                <a:latin typeface="Playfair Display Black Italics"/>
              </a:rPr>
              <a:t>Collection Development</a:t>
            </a:r>
          </a:p>
        </p:txBody>
      </p:sp>
      <p:sp>
        <p:nvSpPr>
          <p:cNvPr id="7" name="TextBox 7"/>
          <p:cNvSpPr txBox="1"/>
          <p:nvPr/>
        </p:nvSpPr>
        <p:spPr>
          <a:xfrm>
            <a:off x="506021" y="3555409"/>
            <a:ext cx="4996593" cy="343090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Collection strength</a:t>
            </a:r>
          </a:p>
          <a:p>
            <a:pPr marL="453390" lvl="1" indent="-226695">
              <a:lnSpc>
                <a:spcPts val="2730"/>
              </a:lnSpc>
              <a:buFont typeface="Arial"/>
              <a:buChar char="•"/>
            </a:pPr>
            <a:r>
              <a:rPr lang="en-US" sz="2100" spc="21">
                <a:solidFill>
                  <a:srgbClr val="FFF9F9"/>
                </a:solidFill>
                <a:latin typeface="Glacial Indifference"/>
              </a:rPr>
              <a:t>Selection percentage</a:t>
            </a:r>
          </a:p>
          <a:p>
            <a:pPr marL="453390" lvl="1" indent="-226695">
              <a:lnSpc>
                <a:spcPts val="2730"/>
              </a:lnSpc>
              <a:buFont typeface="Arial"/>
              <a:buChar char="•"/>
            </a:pPr>
            <a:r>
              <a:rPr lang="en-US" sz="2100" spc="21">
                <a:solidFill>
                  <a:srgbClr val="FFF9F9"/>
                </a:solidFill>
                <a:latin typeface="Glacial Indifference"/>
              </a:rPr>
              <a:t>Other depository systems, e.g., Atomic Energy Commission (AEC) or Army Map Service (AMS)</a:t>
            </a:r>
          </a:p>
          <a:p>
            <a:pPr marL="453390" lvl="1" indent="-226695">
              <a:lnSpc>
                <a:spcPts val="2730"/>
              </a:lnSpc>
              <a:buFont typeface="Arial"/>
              <a:buChar char="•"/>
            </a:pPr>
            <a:r>
              <a:rPr lang="en-US" sz="2100" spc="21">
                <a:solidFill>
                  <a:srgbClr val="FFF9F9"/>
                </a:solidFill>
                <a:latin typeface="Glacial Indifference"/>
              </a:rPr>
              <a:t>Documents Expediting  Project </a:t>
            </a:r>
          </a:p>
          <a:p>
            <a:pPr marL="453390" lvl="1" indent="-226695">
              <a:lnSpc>
                <a:spcPts val="2730"/>
              </a:lnSpc>
              <a:buFont typeface="Arial"/>
              <a:buChar char="•"/>
            </a:pPr>
            <a:r>
              <a:rPr lang="en-US" sz="2100" spc="21">
                <a:solidFill>
                  <a:srgbClr val="FFF9F9"/>
                </a:solidFill>
                <a:latin typeface="Glacial Indifference"/>
              </a:rPr>
              <a:t>Major microform sets</a:t>
            </a:r>
          </a:p>
          <a:p>
            <a:pPr marL="453390" lvl="1" indent="-226695">
              <a:lnSpc>
                <a:spcPts val="2730"/>
              </a:lnSpc>
              <a:buFont typeface="Arial"/>
              <a:buChar char="•"/>
            </a:pPr>
            <a:r>
              <a:rPr lang="en-US" sz="2100" spc="21">
                <a:solidFill>
                  <a:srgbClr val="FFF9F9"/>
                </a:solidFill>
                <a:latin typeface="Glacial Indifference"/>
              </a:rPr>
              <a:t>Virtual depository</a:t>
            </a:r>
          </a:p>
          <a:p>
            <a:pPr marL="453390" lvl="1" indent="-226695">
              <a:lnSpc>
                <a:spcPts val="2730"/>
              </a:lnSpc>
              <a:buFont typeface="Arial"/>
              <a:buChar char="•"/>
            </a:pPr>
            <a:r>
              <a:rPr lang="en-US" sz="2100" spc="21">
                <a:solidFill>
                  <a:srgbClr val="FFF9F9"/>
                </a:solidFill>
                <a:latin typeface="Glacial Indifference"/>
              </a:rPr>
              <a:t>Commercial publications</a:t>
            </a:r>
          </a:p>
          <a:p>
            <a:pPr>
              <a:lnSpc>
                <a:spcPts val="2730"/>
              </a:lnSpc>
            </a:pPr>
            <a:endParaRPr lang="en-US" sz="2100" spc="21">
              <a:solidFill>
                <a:srgbClr val="FFF9F9"/>
              </a:solidFill>
              <a:latin typeface="Glacial Indifference"/>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4876800" y="-119200"/>
            <a:ext cx="5022947" cy="7553600"/>
          </a:xfrm>
          <a:prstGeom prst="rect">
            <a:avLst/>
          </a:prstGeom>
          <a:solidFill>
            <a:srgbClr val="2F665C"/>
          </a:solidFill>
        </p:spPr>
      </p:sp>
      <p:pic>
        <p:nvPicPr>
          <p:cNvPr id="3" name="Picture 3"/>
          <p:cNvPicPr>
            <a:picLocks noChangeAspect="1"/>
          </p:cNvPicPr>
          <p:nvPr/>
        </p:nvPicPr>
        <p:blipFill>
          <a:blip r:embed="rId2"/>
          <a:srcRect/>
          <a:stretch>
            <a:fillRect/>
          </a:stretch>
        </p:blipFill>
        <p:spPr>
          <a:xfrm>
            <a:off x="9057327" y="6694609"/>
            <a:ext cx="696273" cy="620591"/>
          </a:xfrm>
          <a:prstGeom prst="rect">
            <a:avLst/>
          </a:prstGeom>
        </p:spPr>
      </p:pic>
      <p:pic>
        <p:nvPicPr>
          <p:cNvPr id="4" name="Picture 4"/>
          <p:cNvPicPr>
            <a:picLocks noChangeAspect="1"/>
          </p:cNvPicPr>
          <p:nvPr/>
        </p:nvPicPr>
        <p:blipFill>
          <a:blip r:embed="rId3"/>
          <a:srcRect/>
          <a:stretch>
            <a:fillRect/>
          </a:stretch>
        </p:blipFill>
        <p:spPr>
          <a:xfrm>
            <a:off x="0" y="2781426"/>
            <a:ext cx="4876800" cy="3027680"/>
          </a:xfrm>
          <a:prstGeom prst="rect">
            <a:avLst/>
          </a:prstGeom>
        </p:spPr>
      </p:pic>
      <p:pic>
        <p:nvPicPr>
          <p:cNvPr id="5" name="Picture 5"/>
          <p:cNvPicPr>
            <a:picLocks noChangeAspect="1"/>
          </p:cNvPicPr>
          <p:nvPr/>
        </p:nvPicPr>
        <p:blipFill>
          <a:blip r:embed="rId4"/>
          <a:srcRect l="672" r="672"/>
          <a:stretch>
            <a:fillRect/>
          </a:stretch>
        </p:blipFill>
        <p:spPr>
          <a:xfrm>
            <a:off x="0" y="0"/>
            <a:ext cx="4876800" cy="2781426"/>
          </a:xfrm>
          <a:prstGeom prst="rect">
            <a:avLst/>
          </a:prstGeom>
        </p:spPr>
      </p:pic>
      <p:pic>
        <p:nvPicPr>
          <p:cNvPr id="6" name="Picture 6"/>
          <p:cNvPicPr>
            <a:picLocks noChangeAspect="1"/>
          </p:cNvPicPr>
          <p:nvPr/>
        </p:nvPicPr>
        <p:blipFill>
          <a:blip r:embed="rId5"/>
          <a:srcRect t="22801" b="53634"/>
          <a:stretch>
            <a:fillRect/>
          </a:stretch>
        </p:blipFill>
        <p:spPr>
          <a:xfrm>
            <a:off x="0" y="5809106"/>
            <a:ext cx="4876800" cy="1501840"/>
          </a:xfrm>
          <a:prstGeom prst="rect">
            <a:avLst/>
          </a:prstGeom>
        </p:spPr>
      </p:pic>
      <p:sp>
        <p:nvSpPr>
          <p:cNvPr id="7" name="TextBox 7"/>
          <p:cNvSpPr txBox="1"/>
          <p:nvPr/>
        </p:nvSpPr>
        <p:spPr>
          <a:xfrm>
            <a:off x="426944" y="-640201"/>
            <a:ext cx="4018447" cy="675640"/>
          </a:xfrm>
          <a:prstGeom prst="rect">
            <a:avLst/>
          </a:prstGeom>
        </p:spPr>
        <p:txBody>
          <a:bodyPr lIns="0" tIns="0" rIns="0" bIns="0" rtlCol="0" anchor="t">
            <a:spAutoFit/>
          </a:bodyPr>
          <a:lstStyle/>
          <a:p>
            <a:pPr algn="ctr">
              <a:lnSpc>
                <a:spcPts val="5460"/>
              </a:lnSpc>
            </a:pPr>
            <a:r>
              <a:rPr lang="en-US" sz="4200" spc="42">
                <a:solidFill>
                  <a:srgbClr val="FFCECE"/>
                </a:solidFill>
                <a:latin typeface="Playfair Display Black Italics"/>
              </a:rPr>
              <a:t>Events</a:t>
            </a:r>
          </a:p>
        </p:txBody>
      </p:sp>
      <p:grpSp>
        <p:nvGrpSpPr>
          <p:cNvPr id="8" name="Group 8"/>
          <p:cNvGrpSpPr/>
          <p:nvPr/>
        </p:nvGrpSpPr>
        <p:grpSpPr>
          <a:xfrm>
            <a:off x="5540713" y="1433624"/>
            <a:ext cx="3687451" cy="4541253"/>
            <a:chOff x="0" y="0"/>
            <a:chExt cx="4916601" cy="6055004"/>
          </a:xfrm>
        </p:grpSpPr>
        <p:sp>
          <p:nvSpPr>
            <p:cNvPr id="9" name="TextBox 9"/>
            <p:cNvSpPr txBox="1"/>
            <p:nvPr/>
          </p:nvSpPr>
          <p:spPr>
            <a:xfrm>
              <a:off x="93518" y="-47625"/>
              <a:ext cx="4823084" cy="1986127"/>
            </a:xfrm>
            <a:prstGeom prst="rect">
              <a:avLst/>
            </a:prstGeom>
          </p:spPr>
          <p:txBody>
            <a:bodyPr lIns="0" tIns="0" rIns="0" bIns="0" rtlCol="0" anchor="t">
              <a:spAutoFit/>
            </a:bodyPr>
            <a:lstStyle/>
            <a:p>
              <a:pPr>
                <a:lnSpc>
                  <a:spcPts val="5975"/>
                </a:lnSpc>
              </a:pPr>
              <a:r>
                <a:rPr lang="en-US" sz="4596" spc="45">
                  <a:solidFill>
                    <a:srgbClr val="FFF9F9"/>
                  </a:solidFill>
                  <a:latin typeface="Playfair Display Black Italics"/>
                </a:rPr>
                <a:t>Technical Services</a:t>
              </a:r>
            </a:p>
          </p:txBody>
        </p:sp>
        <p:sp>
          <p:nvSpPr>
            <p:cNvPr id="10" name="TextBox 10"/>
            <p:cNvSpPr txBox="1"/>
            <p:nvPr/>
          </p:nvSpPr>
          <p:spPr>
            <a:xfrm>
              <a:off x="0" y="2562700"/>
              <a:ext cx="4823086" cy="3492304"/>
            </a:xfrm>
            <a:prstGeom prst="rect">
              <a:avLst/>
            </a:prstGeom>
          </p:spPr>
          <p:txBody>
            <a:bodyPr lIns="0" tIns="0" rIns="0" bIns="0" rtlCol="0" anchor="t">
              <a:spAutoFit/>
            </a:bodyPr>
            <a:lstStyle/>
            <a:p>
              <a:pPr marL="496208" lvl="1" indent="-248104">
                <a:lnSpc>
                  <a:spcPts val="2987"/>
                </a:lnSpc>
                <a:buFont typeface="Arial"/>
                <a:buChar char="•"/>
              </a:pPr>
              <a:r>
                <a:rPr lang="en-US" sz="2298" spc="22">
                  <a:solidFill>
                    <a:srgbClr val="FFF9F9"/>
                  </a:solidFill>
                  <a:latin typeface="Glacial Indifference"/>
                </a:rPr>
                <a:t>Shelflist/card catalog/database</a:t>
              </a:r>
            </a:p>
            <a:p>
              <a:pPr marL="496208" lvl="1" indent="-248104">
                <a:lnSpc>
                  <a:spcPts val="2987"/>
                </a:lnSpc>
                <a:buFont typeface="Arial"/>
                <a:buChar char="•"/>
              </a:pPr>
              <a:r>
                <a:rPr lang="en-US" sz="2298" spc="22">
                  <a:solidFill>
                    <a:srgbClr val="FFF9F9"/>
                  </a:solidFill>
                  <a:latin typeface="Glacial Indifference"/>
                </a:rPr>
                <a:t>Serials check-in</a:t>
              </a:r>
            </a:p>
            <a:p>
              <a:pPr marL="496208" lvl="1" indent="-248104">
                <a:lnSpc>
                  <a:spcPts val="2987"/>
                </a:lnSpc>
                <a:buFont typeface="Arial"/>
                <a:buChar char="•"/>
              </a:pPr>
              <a:r>
                <a:rPr lang="en-US" sz="2298" spc="22">
                  <a:solidFill>
                    <a:srgbClr val="FFF9F9"/>
                  </a:solidFill>
                  <a:latin typeface="Glacial Indifference"/>
                </a:rPr>
                <a:t>Marking</a:t>
              </a:r>
            </a:p>
            <a:p>
              <a:pPr marL="496208" lvl="1" indent="-248104">
                <a:lnSpc>
                  <a:spcPts val="2987"/>
                </a:lnSpc>
                <a:buFont typeface="Arial"/>
                <a:buChar char="•"/>
              </a:pPr>
              <a:r>
                <a:rPr lang="en-US" sz="2298" spc="22">
                  <a:solidFill>
                    <a:srgbClr val="FFF9F9"/>
                  </a:solidFill>
                  <a:latin typeface="Glacial Indifference"/>
                </a:rPr>
                <a:t>Binding</a:t>
              </a:r>
            </a:p>
            <a:p>
              <a:pPr>
                <a:lnSpc>
                  <a:spcPts val="2987"/>
                </a:lnSpc>
              </a:pPr>
              <a:endParaRPr lang="en-US" sz="2298" spc="22">
                <a:solidFill>
                  <a:srgbClr val="FFF9F9"/>
                </a:solidFill>
                <a:latin typeface="Glacial Indifference"/>
              </a:endParaRPr>
            </a:p>
            <a:p>
              <a:pPr>
                <a:lnSpc>
                  <a:spcPts val="2987"/>
                </a:lnSpc>
              </a:pPr>
              <a:endParaRPr lang="en-US" sz="2298" spc="22">
                <a:solidFill>
                  <a:srgbClr val="FFF9F9"/>
                </a:solidFill>
                <a:latin typeface="Glacial Indifference"/>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9F9"/>
        </a:solidFill>
        <a:effectLst/>
      </p:bgPr>
    </p:bg>
    <p:spTree>
      <p:nvGrpSpPr>
        <p:cNvPr id="1" name=""/>
        <p:cNvGrpSpPr/>
        <p:nvPr/>
      </p:nvGrpSpPr>
      <p:grpSpPr>
        <a:xfrm>
          <a:off x="0" y="0"/>
          <a:ext cx="0" cy="0"/>
          <a:chOff x="0" y="0"/>
          <a:chExt cx="0" cy="0"/>
        </a:xfrm>
      </p:grpSpPr>
      <p:sp>
        <p:nvSpPr>
          <p:cNvPr id="2" name="AutoShape 2"/>
          <p:cNvSpPr/>
          <p:nvPr/>
        </p:nvSpPr>
        <p:spPr>
          <a:xfrm>
            <a:off x="-145728" y="-115572"/>
            <a:ext cx="4829842" cy="7546343"/>
          </a:xfrm>
          <a:prstGeom prst="rect">
            <a:avLst/>
          </a:prstGeom>
          <a:solidFill>
            <a:srgbClr val="2F665C"/>
          </a:solidFill>
        </p:spPr>
      </p:sp>
      <p:pic>
        <p:nvPicPr>
          <p:cNvPr id="3" name="Picture 3"/>
          <p:cNvPicPr>
            <a:picLocks noChangeAspect="1"/>
          </p:cNvPicPr>
          <p:nvPr/>
        </p:nvPicPr>
        <p:blipFill>
          <a:blip r:embed="rId2"/>
          <a:srcRect/>
          <a:stretch>
            <a:fillRect/>
          </a:stretch>
        </p:blipFill>
        <p:spPr>
          <a:xfrm>
            <a:off x="9057327" y="6694609"/>
            <a:ext cx="696273" cy="620591"/>
          </a:xfrm>
          <a:prstGeom prst="rect">
            <a:avLst/>
          </a:prstGeom>
        </p:spPr>
      </p:pic>
      <p:pic>
        <p:nvPicPr>
          <p:cNvPr id="4" name="Picture 4"/>
          <p:cNvPicPr>
            <a:picLocks noChangeAspect="1"/>
          </p:cNvPicPr>
          <p:nvPr/>
        </p:nvPicPr>
        <p:blipFill>
          <a:blip r:embed="rId3"/>
          <a:srcRect/>
          <a:stretch>
            <a:fillRect/>
          </a:stretch>
        </p:blipFill>
        <p:spPr>
          <a:xfrm>
            <a:off x="4684114" y="700510"/>
            <a:ext cx="4234873" cy="3176155"/>
          </a:xfrm>
          <a:prstGeom prst="rect">
            <a:avLst/>
          </a:prstGeom>
        </p:spPr>
      </p:pic>
      <p:grpSp>
        <p:nvGrpSpPr>
          <p:cNvPr id="5" name="Group 5"/>
          <p:cNvGrpSpPr/>
          <p:nvPr/>
        </p:nvGrpSpPr>
        <p:grpSpPr>
          <a:xfrm>
            <a:off x="479461" y="1450446"/>
            <a:ext cx="3579464" cy="3801403"/>
            <a:chOff x="0" y="0"/>
            <a:chExt cx="4772618" cy="5068537"/>
          </a:xfrm>
        </p:grpSpPr>
        <p:sp>
          <p:nvSpPr>
            <p:cNvPr id="6" name="TextBox 6"/>
            <p:cNvSpPr txBox="1"/>
            <p:nvPr/>
          </p:nvSpPr>
          <p:spPr>
            <a:xfrm>
              <a:off x="90779" y="-38100"/>
              <a:ext cx="4681839" cy="888153"/>
            </a:xfrm>
            <a:prstGeom prst="rect">
              <a:avLst/>
            </a:prstGeom>
          </p:spPr>
          <p:txBody>
            <a:bodyPr lIns="0" tIns="0" rIns="0" bIns="0" rtlCol="0" anchor="t">
              <a:spAutoFit/>
            </a:bodyPr>
            <a:lstStyle/>
            <a:p>
              <a:pPr>
                <a:lnSpc>
                  <a:spcPts val="5460"/>
                </a:lnSpc>
              </a:pPr>
              <a:r>
                <a:rPr lang="en-US" sz="4200" spc="42">
                  <a:solidFill>
                    <a:srgbClr val="FFF9F9"/>
                  </a:solidFill>
                  <a:latin typeface="Playfair Display Black Italics"/>
                </a:rPr>
                <a:t>Automation</a:t>
              </a:r>
            </a:p>
          </p:txBody>
        </p:sp>
        <p:sp>
          <p:nvSpPr>
            <p:cNvPr id="7" name="TextBox 7"/>
            <p:cNvSpPr txBox="1"/>
            <p:nvPr/>
          </p:nvSpPr>
          <p:spPr>
            <a:xfrm>
              <a:off x="0" y="1417922"/>
              <a:ext cx="4681841" cy="3650615"/>
            </a:xfrm>
            <a:prstGeom prst="rect">
              <a:avLst/>
            </a:prstGeom>
          </p:spPr>
          <p:txBody>
            <a:bodyPr lIns="0" tIns="0" rIns="0" bIns="0" rtlCol="0" anchor="t">
              <a:spAutoFit/>
            </a:bodyPr>
            <a:lstStyle/>
            <a:p>
              <a:pPr marL="453390" lvl="1" indent="-226695">
                <a:lnSpc>
                  <a:spcPts val="2730"/>
                </a:lnSpc>
                <a:buFont typeface="Arial"/>
                <a:buChar char="•"/>
              </a:pPr>
              <a:r>
                <a:rPr lang="en-US" sz="2100" spc="21">
                  <a:solidFill>
                    <a:srgbClr val="FFF9F9"/>
                  </a:solidFill>
                  <a:latin typeface="Glacial Indifference"/>
                </a:rPr>
                <a:t>When did the library start using an online catalog? </a:t>
              </a:r>
            </a:p>
            <a:p>
              <a:pPr marL="453390" lvl="1" indent="-226695">
                <a:lnSpc>
                  <a:spcPts val="2730"/>
                </a:lnSpc>
                <a:buFont typeface="Arial"/>
                <a:buChar char="•"/>
              </a:pPr>
              <a:r>
                <a:rPr lang="en-US" sz="2100" spc="21">
                  <a:solidFill>
                    <a:srgbClr val="FFF9F9"/>
                  </a:solidFill>
                  <a:latin typeface="Glacial Indifference"/>
                </a:rPr>
                <a:t>Were gov docs included in retrocon? </a:t>
              </a:r>
            </a:p>
            <a:p>
              <a:pPr marL="453390" lvl="1" indent="-226695">
                <a:lnSpc>
                  <a:spcPts val="2730"/>
                </a:lnSpc>
                <a:buFont typeface="Arial"/>
                <a:buChar char="•"/>
              </a:pPr>
              <a:r>
                <a:rPr lang="en-US" sz="2100" spc="21">
                  <a:solidFill>
                    <a:srgbClr val="FFF9F9"/>
                  </a:solidFill>
                  <a:latin typeface="Glacial Indifference"/>
                </a:rPr>
                <a:t>Barcoding</a:t>
              </a:r>
            </a:p>
            <a:p>
              <a:pPr marL="453390" lvl="1" indent="-226695">
                <a:lnSpc>
                  <a:spcPts val="2730"/>
                </a:lnSpc>
                <a:buFont typeface="Arial"/>
                <a:buChar char="•"/>
              </a:pPr>
              <a:r>
                <a:rPr lang="en-US" sz="2100" spc="21">
                  <a:solidFill>
                    <a:srgbClr val="FFF9F9"/>
                  </a:solidFill>
                  <a:latin typeface="Glacial Indifference"/>
                </a:rPr>
                <a:t>Use of vendor- or GPO-supplied records</a:t>
              </a:r>
            </a:p>
            <a:p>
              <a:pPr>
                <a:lnSpc>
                  <a:spcPts val="2730"/>
                </a:lnSpc>
              </a:pPr>
              <a:endParaRPr lang="en-US" sz="2100" spc="21">
                <a:solidFill>
                  <a:srgbClr val="FFF9F9"/>
                </a:solidFill>
                <a:latin typeface="Glacial Indifference"/>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789</Words>
  <Application>Microsoft Office PowerPoint</Application>
  <PresentationFormat>Custom</PresentationFormat>
  <Paragraphs>201</Paragraphs>
  <Slides>30</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Glacial Indifference Bold</vt:lpstr>
      <vt:lpstr>Canva Sans</vt:lpstr>
      <vt:lpstr>Playfair Display Black Italics</vt:lpstr>
      <vt:lpstr>Calibri</vt:lpstr>
      <vt:lpstr>Glacial Indifference</vt:lpstr>
      <vt:lpstr>Arimo</vt:lpstr>
      <vt:lpstr>Playfair Display Black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FDLP Presentation 2022</dc:title>
  <dc:creator>gsinclai</dc:creator>
  <cp:lastModifiedBy>gsinclai</cp:lastModifiedBy>
  <cp:revision>4</cp:revision>
  <dcterms:created xsi:type="dcterms:W3CDTF">2006-08-16T00:00:00Z</dcterms:created>
  <dcterms:modified xsi:type="dcterms:W3CDTF">2022-10-03T23:14:11Z</dcterms:modified>
  <dc:identifier>DAFMb5msZsU</dc:identifier>
</cp:coreProperties>
</file>