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5" r:id="rId3"/>
    <p:sldId id="261" r:id="rId4"/>
    <p:sldId id="266" r:id="rId5"/>
    <p:sldId id="267" r:id="rId6"/>
    <p:sldId id="259" r:id="rId7"/>
    <p:sldId id="262" r:id="rId8"/>
    <p:sldId id="268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9" r:id="rId18"/>
    <p:sldId id="278" r:id="rId19"/>
    <p:sldId id="280" r:id="rId20"/>
    <p:sldId id="284" r:id="rId21"/>
    <p:sldId id="281" r:id="rId22"/>
    <p:sldId id="282" r:id="rId23"/>
    <p:sldId id="285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F782DE6-E5A0-4C18-BB7A-9CCC435EA148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E419FD8-0E26-44D0-9265-ABEACF8FF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BA96-8AB9-4D65-BCC5-96B806D1651D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2B604-24E9-4175-B66B-0A5A3F4A2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4CA8F-7D8A-4584-9851-2D2E21385408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E9D15-51E8-4309-8641-A926F9A6BB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1D186-E1C1-480D-AB1E-55567502EC24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C1F22-0AD9-4880-B49E-9677E8AA2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3FBA5-8F23-4340-BDD0-4C2B86357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962D2-EA94-4209-8183-B2DA06C9B785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B2849-F597-4786-BAA2-7CCCADA47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3BCF7-F75A-4D23-95A7-22679D1F9502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F6C2D-5D4B-49B0-A36F-F92A95ABA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5D9FA-B652-4897-9C53-36B33458820B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14223-7F21-4448-8B42-D1D144084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4BD7C-512D-4C3D-8B05-E6A06FE2A8C5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A70FB-2B68-46F0-B4EC-3EC7F5014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34275-F80D-4448-8B7A-58A2ED42833F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7822A-7536-46E1-9391-03D9757C3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B79F4-B31A-4728-A9D3-DE3AA9B82511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71AC0-D1D3-4EF2-ACC9-C1D255091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24E8-A5CD-40D0-9C04-D2CBEDD96B03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4CCDC-0859-46DA-8C2D-23D47F43F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350F4-09E8-49EE-80EF-E54F136C6F21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6998F-7C42-4958-B6DF-04DF772F5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11ABDD-5F20-484B-B8D6-50A60D9A0FE4}" type="datetimeFigureOut">
              <a:rPr lang="en-US"/>
              <a:pPr>
                <a:defRPr/>
              </a:pPr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5F5C08-7E92-4076-B965-C682F63BF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"/>
          <p:cNvSpPr txBox="1">
            <a:spLocks noChangeArrowheads="1"/>
          </p:cNvSpPr>
          <p:nvPr/>
        </p:nvSpPr>
        <p:spPr bwMode="auto">
          <a:xfrm>
            <a:off x="0" y="30480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Ryukyuan Embassy Processions: A 1710 </a:t>
            </a:r>
            <a:r>
              <a:rPr lang="en-US" sz="2400" b="1" i="1">
                <a:solidFill>
                  <a:schemeClr val="bg1"/>
                </a:solidFill>
                <a:latin typeface="Calibri" pitchFamily="34" charset="0"/>
              </a:rPr>
              <a:t>Edo Nobori </a:t>
            </a:r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Scroll from the Sakamaki/Hawley Collection</a:t>
            </a:r>
          </a:p>
          <a:p>
            <a:pPr algn="ctr"/>
            <a:endParaRPr lang="en-US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4114800" y="6019800"/>
            <a:ext cx="480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chemeClr val="bg1"/>
                </a:solidFill>
                <a:latin typeface="Calibri" pitchFamily="34" charset="0"/>
              </a:rPr>
              <a:t>Travis Seifman</a:t>
            </a:r>
          </a:p>
          <a:p>
            <a:pPr algn="r"/>
            <a:r>
              <a:rPr lang="en-US">
                <a:solidFill>
                  <a:schemeClr val="bg1"/>
                </a:solidFill>
                <a:latin typeface="Calibri" pitchFamily="34" charset="0"/>
              </a:rPr>
              <a:t>Univ. of California, Santa Barbara</a:t>
            </a:r>
          </a:p>
        </p:txBody>
      </p:sp>
      <p:pic>
        <p:nvPicPr>
          <p:cNvPr id="15363" name="Picture 5" descr="DSC01814-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9144000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scroll0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915035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6096000" y="304800"/>
            <a:ext cx="2743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献上馬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kenjōba</a:t>
            </a:r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horse to be presented </a:t>
            </a: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[as a gift / as tribute]</a:t>
            </a: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2514600" y="228600"/>
            <a:ext cx="3276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真喜屋親雲上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Makiya </a:t>
            </a:r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peechin</a:t>
            </a:r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圉師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gyōshi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Head groom / horse steward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 descr="scroll0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59013"/>
            <a:ext cx="9144000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3048000" y="304800"/>
            <a:ext cx="20351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屋宜親雲上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Yagi </a:t>
            </a:r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peechin</a:t>
            </a:r>
          </a:p>
          <a:p>
            <a:pPr algn="ctr"/>
            <a:endParaRPr lang="en-US" sz="2000" i="1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掌翰史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shokanshi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Secretary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 descr="scroll0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1905000"/>
            <a:ext cx="9180513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3352800" y="228600"/>
            <a:ext cx="2895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美里王子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Misato ōji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Prince Misato</a:t>
            </a:r>
          </a:p>
          <a:p>
            <a:pPr algn="ctr"/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正使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seishi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Lead Envoy/Ambassador</a:t>
            </a:r>
          </a:p>
        </p:txBody>
      </p:sp>
      <p:sp>
        <p:nvSpPr>
          <p:cNvPr id="26627" name="Rectangle 7"/>
          <p:cNvSpPr>
            <a:spLocks noChangeArrowheads="1"/>
          </p:cNvSpPr>
          <p:nvPr/>
        </p:nvSpPr>
        <p:spPr bwMode="auto">
          <a:xfrm>
            <a:off x="0" y="457200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慶賀使</a:t>
            </a:r>
            <a:r>
              <a:rPr lang="en-US" altLang="ja-JP" i="1">
                <a:solidFill>
                  <a:schemeClr val="bg1"/>
                </a:solidFill>
                <a:latin typeface="Calibri" pitchFamily="34" charset="0"/>
              </a:rPr>
              <a:t> keikashi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Calibri" pitchFamily="34" charset="0"/>
              </a:rPr>
              <a:t>“Congratulatory Mission,” congratulating the new Shogun for his succession to that position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scroll01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0"/>
            <a:ext cx="918845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5791200" y="228600"/>
            <a:ext cx="31242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宮城親雲上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Miyagusuku </a:t>
            </a:r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peechin</a:t>
            </a:r>
          </a:p>
          <a:p>
            <a:pPr algn="ctr"/>
            <a:endParaRPr lang="en-US" sz="2000" i="1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掌翰史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shokanshi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Secretary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scroll0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9253538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3048000" y="304800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豊見城王子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Tomigusuku ōji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Prince Tomigusuku</a:t>
            </a:r>
          </a:p>
          <a:p>
            <a:pPr algn="ctr"/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正使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seishi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Lead Ambassador</a:t>
            </a:r>
          </a:p>
        </p:txBody>
      </p:sp>
      <p:sp>
        <p:nvSpPr>
          <p:cNvPr id="28675" name="TextBox 7"/>
          <p:cNvSpPr txBox="1">
            <a:spLocks noChangeArrowheads="1"/>
          </p:cNvSpPr>
          <p:nvPr/>
        </p:nvSpPr>
        <p:spPr bwMode="auto">
          <a:xfrm>
            <a:off x="0" y="762000"/>
            <a:ext cx="3352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謝恩使</a:t>
            </a:r>
            <a:r>
              <a:rPr lang="en-US" altLang="ja-JP" i="1">
                <a:solidFill>
                  <a:schemeClr val="bg1"/>
                </a:solidFill>
                <a:latin typeface="Calibri" pitchFamily="34" charset="0"/>
              </a:rPr>
              <a:t> shaonshi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Calibri" pitchFamily="34" charset="0"/>
              </a:rPr>
              <a:t>“Gratitude Mission,” expressing thanks for shogunal recognition of the new King of Ryūkyū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0" descr="Dress_of_Oji_and_Aj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0"/>
            <a:ext cx="28575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228600" y="303213"/>
            <a:ext cx="34290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Calibri" pitchFamily="34" charset="0"/>
                <a:ea typeface="MS Mincho" pitchFamily="49" charset="-128"/>
                <a:cs typeface="Calibri" pitchFamily="34" charset="0"/>
              </a:rPr>
              <a:t>Painting of an </a:t>
            </a:r>
            <a:r>
              <a:rPr lang="en-US" i="1">
                <a:solidFill>
                  <a:schemeClr val="bg1"/>
                </a:solidFill>
                <a:latin typeface="Calibri" pitchFamily="34" charset="0"/>
                <a:ea typeface="MS Mincho" pitchFamily="49" charset="-128"/>
                <a:cs typeface="Calibri" pitchFamily="34" charset="0"/>
              </a:rPr>
              <a:t>anji</a:t>
            </a:r>
            <a:r>
              <a:rPr lang="en-US">
                <a:solidFill>
                  <a:schemeClr val="bg1"/>
                </a:solidFill>
                <a:latin typeface="Calibri" pitchFamily="34" charset="0"/>
                <a:ea typeface="MS Mincho" pitchFamily="49" charset="-128"/>
                <a:cs typeface="Calibri" pitchFamily="34" charset="0"/>
              </a:rPr>
              <a:t> and an </a:t>
            </a:r>
            <a:r>
              <a:rPr lang="en-US" i="1">
                <a:solidFill>
                  <a:schemeClr val="bg1"/>
                </a:solidFill>
                <a:latin typeface="Calibri" pitchFamily="34" charset="0"/>
                <a:ea typeface="MS Mincho" pitchFamily="49" charset="-128"/>
                <a:cs typeface="Calibri" pitchFamily="34" charset="0"/>
              </a:rPr>
              <a:t>ōji</a:t>
            </a:r>
            <a:endParaRPr lang="en-US">
              <a:solidFill>
                <a:schemeClr val="bg1"/>
              </a:solidFill>
              <a:ea typeface="MS Mincho" pitchFamily="49" charset="-128"/>
              <a:cs typeface="Calibri" pitchFamily="34" charset="0"/>
            </a:endParaRPr>
          </a:p>
          <a:p>
            <a:pPr algn="ctr" eaLnBrk="0" hangingPunct="0"/>
            <a:r>
              <a:rPr lang="ja-JP" altLang="en-US">
                <a:solidFill>
                  <a:schemeClr val="bg1"/>
                </a:solidFill>
                <a:latin typeface="Calibri" pitchFamily="34" charset="0"/>
                <a:ea typeface="MS Mincho" pitchFamily="49" charset="-128"/>
                <a:cs typeface="Calibri" pitchFamily="34" charset="0"/>
              </a:rPr>
              <a:t>王子按司大礼服並通常服着装図</a:t>
            </a:r>
            <a:endParaRPr lang="ja-JP" altLang="en-US">
              <a:solidFill>
                <a:schemeClr val="bg1"/>
              </a:solidFill>
            </a:endParaRPr>
          </a:p>
          <a:p>
            <a:pPr algn="ctr" eaLnBrk="0" hangingPunct="0"/>
            <a:r>
              <a:rPr lang="en-US" altLang="ja-JP">
                <a:solidFill>
                  <a:schemeClr val="bg1"/>
                </a:solidFill>
                <a:latin typeface="Calibri" pitchFamily="34" charset="0"/>
                <a:ea typeface="MS Mincho" pitchFamily="49" charset="-128"/>
              </a:rPr>
              <a:t>19</a:t>
            </a:r>
            <a:r>
              <a:rPr lang="en-US" altLang="ja-JP" baseline="30000">
                <a:solidFill>
                  <a:schemeClr val="bg1"/>
                </a:solidFill>
                <a:latin typeface="Calibri" pitchFamily="34" charset="0"/>
                <a:ea typeface="MS Mincho" pitchFamily="49" charset="-128"/>
              </a:rPr>
              <a:t>th</a:t>
            </a:r>
            <a:r>
              <a:rPr lang="en-US" altLang="ja-JP">
                <a:solidFill>
                  <a:schemeClr val="bg1"/>
                </a:solidFill>
                <a:latin typeface="Calibri" pitchFamily="34" charset="0"/>
                <a:ea typeface="MS Mincho" pitchFamily="49" charset="-128"/>
              </a:rPr>
              <a:t> c., Anonymous Ryukyuan painter</a:t>
            </a:r>
            <a:endParaRPr lang="en-US" altLang="ja-JP">
              <a:solidFill>
                <a:schemeClr val="bg1"/>
              </a:solidFill>
            </a:endParaRPr>
          </a:p>
          <a:p>
            <a:pPr algn="ctr" eaLnBrk="0" hangingPunct="0"/>
            <a:r>
              <a:rPr lang="en-US" altLang="ja-JP">
                <a:solidFill>
                  <a:schemeClr val="bg1"/>
                </a:solidFill>
                <a:latin typeface="Calibri" pitchFamily="34" charset="0"/>
                <a:ea typeface="MS Mincho" pitchFamily="49" charset="-128"/>
              </a:rPr>
              <a:t>Tokyo National Museum</a:t>
            </a:r>
          </a:p>
          <a:p>
            <a:pPr algn="ctr" eaLnBrk="0" hangingPunct="0"/>
            <a:r>
              <a:rPr lang="ja-JP" altLang="en-US">
                <a:solidFill>
                  <a:schemeClr val="bg1"/>
                </a:solidFill>
                <a:latin typeface="Calibri" pitchFamily="34" charset="0"/>
                <a:ea typeface="MS Mincho" pitchFamily="49" charset="-128"/>
              </a:rPr>
              <a:t>東京国立博物館</a:t>
            </a:r>
            <a:endParaRPr lang="en-US" altLang="ja-JP">
              <a:solidFill>
                <a:schemeClr val="bg1"/>
              </a:solidFill>
            </a:endParaRPr>
          </a:p>
        </p:txBody>
      </p:sp>
      <p:pic>
        <p:nvPicPr>
          <p:cNvPr id="29699" name="Picture 5" descr="ARTSTOR_103_4182200300553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2362200"/>
            <a:ext cx="3398838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257800" y="304800"/>
            <a:ext cx="3657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ja-JP">
                <a:solidFill>
                  <a:schemeClr val="bg1"/>
                </a:solidFill>
                <a:latin typeface="Calibri" pitchFamily="34" charset="0"/>
                <a:ea typeface="MS Mincho" pitchFamily="49" charset="-128"/>
              </a:rPr>
              <a:t>Ming scholar-bureaucrats viewing a painting</a:t>
            </a:r>
          </a:p>
          <a:p>
            <a:pPr algn="ctr" eaLnBrk="0" hangingPunct="0"/>
            <a:r>
              <a:rPr lang="en-US" altLang="ja-JP">
                <a:solidFill>
                  <a:schemeClr val="bg1"/>
                </a:solidFill>
                <a:latin typeface="Calibri" pitchFamily="34" charset="0"/>
                <a:ea typeface="MS Mincho" pitchFamily="49" charset="-128"/>
              </a:rPr>
              <a:t>1437</a:t>
            </a:r>
          </a:p>
          <a:p>
            <a:pPr algn="ctr" eaLnBrk="0" hangingPunct="0"/>
            <a:r>
              <a:rPr lang="en-US" altLang="ja-JP">
                <a:solidFill>
                  <a:schemeClr val="bg1"/>
                </a:solidFill>
                <a:latin typeface="Calibri" pitchFamily="34" charset="0"/>
                <a:ea typeface="MS Mincho" pitchFamily="49" charset="-128"/>
              </a:rPr>
              <a:t>Xie Huan	</a:t>
            </a:r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謝環</a:t>
            </a:r>
            <a:endParaRPr lang="en-US" altLang="ja-JP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2"/>
          <p:cNvSpPr txBox="1">
            <a:spLocks noChangeArrowheads="1"/>
          </p:cNvSpPr>
          <p:nvPr/>
        </p:nvSpPr>
        <p:spPr bwMode="auto">
          <a:xfrm>
            <a:off x="3657600" y="381000"/>
            <a:ext cx="37338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与座親方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Yoza</a:t>
            </a: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ueekata</a:t>
            </a:r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副使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Vice-Ambassador (Deputy Envoy)</a:t>
            </a:r>
          </a:p>
        </p:txBody>
      </p:sp>
      <p:pic>
        <p:nvPicPr>
          <p:cNvPr id="30722" name="Picture 4" descr="scroll02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9210675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10"/>
          <p:cNvGrpSpPr>
            <a:grpSpLocks/>
          </p:cNvGrpSpPr>
          <p:nvPr/>
        </p:nvGrpSpPr>
        <p:grpSpPr bwMode="auto">
          <a:xfrm>
            <a:off x="228600" y="1143000"/>
            <a:ext cx="8763000" cy="5105400"/>
            <a:chOff x="152400" y="609600"/>
            <a:chExt cx="6315075" cy="3790950"/>
          </a:xfrm>
        </p:grpSpPr>
        <p:pic>
          <p:nvPicPr>
            <p:cNvPr id="31749" name="Picture 5" descr="scroll021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2400" y="657122"/>
              <a:ext cx="2133600" cy="3743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0" name="Picture 6" descr="scroll015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0" y="609600"/>
              <a:ext cx="1895475" cy="3790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1" name="Picture 7" descr="scroll016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62200" y="609600"/>
              <a:ext cx="2091317" cy="3790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46" name="TextBox 8"/>
          <p:cNvSpPr txBox="1">
            <a:spLocks noChangeArrowheads="1"/>
          </p:cNvSpPr>
          <p:nvPr/>
        </p:nvSpPr>
        <p:spPr bwMode="auto">
          <a:xfrm>
            <a:off x="6248400" y="152400"/>
            <a:ext cx="2667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Secretary Miyagusuku </a:t>
            </a:r>
            <a:r>
              <a:rPr lang="en-US" altLang="ja-JP" i="1">
                <a:solidFill>
                  <a:schemeClr val="bg1"/>
                </a:solidFill>
                <a:latin typeface="Calibri" pitchFamily="34" charset="0"/>
              </a:rPr>
              <a:t>peechin</a:t>
            </a:r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, on horseback</a:t>
            </a:r>
          </a:p>
          <a:p>
            <a:pPr algn="ctr"/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掌翰史宮城親雲上</a:t>
            </a:r>
            <a:endParaRPr 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1747" name="TextBox 11"/>
          <p:cNvSpPr txBox="1">
            <a:spLocks noChangeArrowheads="1"/>
          </p:cNvSpPr>
          <p:nvPr/>
        </p:nvSpPr>
        <p:spPr bwMode="auto">
          <a:xfrm>
            <a:off x="228600" y="152400"/>
            <a:ext cx="297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Calibri" pitchFamily="34" charset="0"/>
              </a:rPr>
              <a:t>Vice-Envoy Yoza </a:t>
            </a:r>
            <a:r>
              <a:rPr lang="en-US" i="1">
                <a:solidFill>
                  <a:schemeClr val="bg1"/>
                </a:solidFill>
                <a:latin typeface="Calibri" pitchFamily="34" charset="0"/>
              </a:rPr>
              <a:t>ueekata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Calibri" pitchFamily="34" charset="0"/>
              </a:rPr>
              <a:t>in a Japanese-style palanquin</a:t>
            </a:r>
          </a:p>
          <a:p>
            <a:pPr algn="ctr"/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副使与座親方</a:t>
            </a:r>
            <a:endParaRPr 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1748" name="Rectangle 12"/>
          <p:cNvSpPr>
            <a:spLocks noChangeArrowheads="1"/>
          </p:cNvSpPr>
          <p:nvPr/>
        </p:nvSpPr>
        <p:spPr bwMode="auto">
          <a:xfrm>
            <a:off x="3124200" y="152400"/>
            <a:ext cx="3048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Calibri" pitchFamily="34" charset="0"/>
              </a:rPr>
              <a:t>Lead Envoy Prince Tomigusuku</a:t>
            </a:r>
            <a:endParaRPr lang="en-US" i="1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>
                <a:solidFill>
                  <a:schemeClr val="bg1"/>
                </a:solidFill>
                <a:latin typeface="Calibri" pitchFamily="34" charset="0"/>
              </a:rPr>
              <a:t>in a Chinese-style palanquin</a:t>
            </a:r>
          </a:p>
          <a:p>
            <a:pPr algn="ctr"/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正使豊見城王子</a:t>
            </a:r>
            <a:endParaRPr lang="en-US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 descr="scroll02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57400"/>
            <a:ext cx="9115425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1600200" y="228600"/>
            <a:ext cx="23622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新城親雲上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Aragusuku </a:t>
            </a:r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peechin</a:t>
            </a:r>
          </a:p>
          <a:p>
            <a:pPr algn="ctr"/>
            <a:endParaRPr lang="en-US" sz="2000" i="1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賛儀官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Sangikan</a:t>
            </a:r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5715000" y="228600"/>
            <a:ext cx="2895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志堅原親雲上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Shikenbaru </a:t>
            </a:r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peechin</a:t>
            </a:r>
          </a:p>
          <a:p>
            <a:pPr algn="ctr"/>
            <a:endParaRPr lang="en-US" sz="2000" i="1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賛儀官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Sangikan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3" descr="scroll0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9144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4"/>
          <p:cNvSpPr txBox="1">
            <a:spLocks noChangeArrowheads="1"/>
          </p:cNvSpPr>
          <p:nvPr/>
        </p:nvSpPr>
        <p:spPr bwMode="auto">
          <a:xfrm>
            <a:off x="5867400" y="304800"/>
            <a:ext cx="22098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江田親雲上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Eda </a:t>
            </a:r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peechin</a:t>
            </a:r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楽正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gakusei</a:t>
            </a:r>
          </a:p>
        </p:txBody>
      </p:sp>
      <p:sp>
        <p:nvSpPr>
          <p:cNvPr id="33795" name="TextBox 5"/>
          <p:cNvSpPr txBox="1">
            <a:spLocks noChangeArrowheads="1"/>
          </p:cNvSpPr>
          <p:nvPr/>
        </p:nvSpPr>
        <p:spPr bwMode="auto">
          <a:xfrm>
            <a:off x="2057400" y="304800"/>
            <a:ext cx="24384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伊舎堂里之子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Ishadô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satunushi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楽童子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gakudôji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hosen-uki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52400"/>
            <a:ext cx="7315200" cy="554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152400" y="228600"/>
            <a:ext cx="14478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Chôsenjin uki-e</a:t>
            </a:r>
          </a:p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Hanegawa Tôei</a:t>
            </a:r>
          </a:p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c. 1748</a:t>
            </a:r>
          </a:p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ink &amp; colors on paper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 descr="scroll0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4"/>
          <p:cNvSpPr txBox="1">
            <a:spLocks noChangeArrowheads="1"/>
          </p:cNvSpPr>
          <p:nvPr/>
        </p:nvSpPr>
        <p:spPr bwMode="auto">
          <a:xfrm>
            <a:off x="6705600" y="228600"/>
            <a:ext cx="19812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楽童子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gakudôji</a:t>
            </a:r>
          </a:p>
          <a:p>
            <a:pPr algn="ctr"/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根路銘里之子</a:t>
            </a:r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Nirumi satunushi</a:t>
            </a:r>
          </a:p>
        </p:txBody>
      </p:sp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304800" y="228600"/>
            <a:ext cx="25146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楽童子</a:t>
            </a:r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i="1">
                <a:solidFill>
                  <a:schemeClr val="bg1"/>
                </a:solidFill>
                <a:latin typeface="Calibri" pitchFamily="34" charset="0"/>
              </a:rPr>
              <a:t>gakudôji</a:t>
            </a:r>
          </a:p>
          <a:p>
            <a:pPr algn="ctr"/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小禄里之子</a:t>
            </a:r>
            <a:endParaRPr lang="en-US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i="1">
                <a:solidFill>
                  <a:schemeClr val="bg1"/>
                </a:solidFill>
                <a:latin typeface="Calibri" pitchFamily="34" charset="0"/>
              </a:rPr>
              <a:t>Uruku (Oroku) satunushi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scroll030 - incl Tamagusuku Chokun (shisan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2209800"/>
            <a:ext cx="91313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4"/>
          <p:cNvSpPr txBox="1">
            <a:spLocks noChangeArrowheads="1"/>
          </p:cNvSpPr>
          <p:nvPr/>
        </p:nvSpPr>
        <p:spPr bwMode="auto">
          <a:xfrm>
            <a:off x="4495800" y="228600"/>
            <a:ext cx="3962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玉城親雲上　（玉城朝薫）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Tamagusuku </a:t>
            </a:r>
            <a:r>
              <a:rPr lang="en-US" sz="2000" i="1">
                <a:solidFill>
                  <a:schemeClr val="bg1"/>
                </a:solidFill>
                <a:latin typeface="Calibri" pitchFamily="34" charset="0"/>
              </a:rPr>
              <a:t>peechin</a:t>
            </a:r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(Tamagusuku Chôkun)</a:t>
            </a:r>
          </a:p>
          <a:p>
            <a:pPr algn="ctr"/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使賛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shisan</a:t>
            </a:r>
          </a:p>
          <a:p>
            <a:pPr algn="ctr"/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Chief Aide to the Lead &amp; Vice Envoys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3" descr="scroll03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144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2"/>
          <p:cNvSpPr txBox="1">
            <a:spLocks noChangeArrowheads="1"/>
          </p:cNvSpPr>
          <p:nvPr/>
        </p:nvSpPr>
        <p:spPr bwMode="auto">
          <a:xfrm>
            <a:off x="0" y="30480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Ryukyuan Embassy Processions: A 1710 </a:t>
            </a:r>
            <a:r>
              <a:rPr lang="en-US" sz="2400" b="1" i="1">
                <a:solidFill>
                  <a:schemeClr val="bg1"/>
                </a:solidFill>
                <a:latin typeface="Calibri" pitchFamily="34" charset="0"/>
              </a:rPr>
              <a:t>Edo Nobori </a:t>
            </a:r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Scroll from the Sakamaki/Hawley Collection</a:t>
            </a:r>
          </a:p>
          <a:p>
            <a:pPr algn="ctr"/>
            <a:endParaRPr lang="en-US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7890" name="TextBox 4"/>
          <p:cNvSpPr txBox="1">
            <a:spLocks noChangeArrowheads="1"/>
          </p:cNvSpPr>
          <p:nvPr/>
        </p:nvSpPr>
        <p:spPr bwMode="auto">
          <a:xfrm>
            <a:off x="4114800" y="6019800"/>
            <a:ext cx="480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chemeClr val="bg1"/>
                </a:solidFill>
                <a:latin typeface="Calibri" pitchFamily="34" charset="0"/>
              </a:rPr>
              <a:t>Travis Seifman</a:t>
            </a:r>
          </a:p>
          <a:p>
            <a:pPr algn="r"/>
            <a:r>
              <a:rPr lang="en-US">
                <a:solidFill>
                  <a:schemeClr val="bg1"/>
                </a:solidFill>
                <a:latin typeface="Calibri" pitchFamily="34" charset="0"/>
              </a:rPr>
              <a:t>Univ. of California, Santa Barbara</a:t>
            </a:r>
          </a:p>
        </p:txBody>
      </p:sp>
      <p:pic>
        <p:nvPicPr>
          <p:cNvPr id="37891" name="Picture 5" descr="DSC01814-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9144000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DSC01814-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638" y="1981200"/>
            <a:ext cx="916463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152400" y="152400"/>
            <a:ext cx="32766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“Procession of Ryukyuans Enroute to Edo Castle”</a:t>
            </a:r>
            <a:br>
              <a:rPr lang="en-US" sz="16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Unknown artist	1710</a:t>
            </a:r>
            <a:br>
              <a:rPr lang="en-US" sz="16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Ink and colors on paper</a:t>
            </a:r>
          </a:p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First of two scrolls	27 x 1,975 cm</a:t>
            </a:r>
          </a:p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Sakamaki/Hawley Collection, </a:t>
            </a:r>
          </a:p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Univ. of Hawai</a:t>
            </a:r>
            <a:r>
              <a:rPr lang="en-US" sz="1600" i="1">
                <a:solidFill>
                  <a:schemeClr val="bg1"/>
                </a:solidFill>
                <a:latin typeface="Calibri" pitchFamily="34" charset="0"/>
              </a:rPr>
              <a:t>ʻ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i at Mānoa Library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248400" y="152400"/>
            <a:ext cx="2730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600" b="1">
                <a:solidFill>
                  <a:schemeClr val="bg1"/>
                </a:solidFill>
                <a:latin typeface="Calibri" pitchFamily="34" charset="0"/>
              </a:rPr>
              <a:t>琉球人登城之行列</a:t>
            </a:r>
          </a:p>
          <a:p>
            <a:pPr algn="r"/>
            <a:endParaRPr lang="en-US" altLang="ja-JP" sz="160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ja-JP" altLang="en-US" sz="1600">
                <a:solidFill>
                  <a:schemeClr val="bg1"/>
                </a:solidFill>
                <a:latin typeface="Calibri" pitchFamily="34" charset="0"/>
              </a:rPr>
              <a:t>作者不明</a:t>
            </a:r>
            <a:endParaRPr lang="en-US" altLang="ja-JP" sz="160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ja-JP" altLang="en-US" sz="1600">
                <a:solidFill>
                  <a:schemeClr val="bg1"/>
                </a:solidFill>
                <a:latin typeface="Calibri" pitchFamily="34" charset="0"/>
              </a:rPr>
              <a:t>１７１０年</a:t>
            </a:r>
            <a:endParaRPr lang="en-US" altLang="ja-JP" sz="160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ja-JP" altLang="en-US" sz="1600">
                <a:solidFill>
                  <a:schemeClr val="bg1"/>
                </a:solidFill>
                <a:latin typeface="Calibri" pitchFamily="34" charset="0"/>
              </a:rPr>
              <a:t>紙本着色</a:t>
            </a:r>
            <a:endParaRPr lang="en-US" altLang="ja-JP" sz="160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ja-JP" altLang="en-US" sz="1600">
                <a:solidFill>
                  <a:schemeClr val="bg1"/>
                </a:solidFill>
                <a:latin typeface="Calibri" pitchFamily="34" charset="0"/>
              </a:rPr>
              <a:t>二巻の第一</a:t>
            </a:r>
            <a:endParaRPr lang="en-US" altLang="ja-JP" sz="160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ja-JP" altLang="en-US" sz="1600">
                <a:solidFill>
                  <a:schemeClr val="bg1"/>
                </a:solidFill>
                <a:latin typeface="Calibri" pitchFamily="34" charset="0"/>
              </a:rPr>
              <a:t>ハワイ大学図書館所蔵</a:t>
            </a:r>
            <a:endParaRPr lang="en-US" sz="16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scroll0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0650" y="152400"/>
            <a:ext cx="50419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7"/>
          <p:cNvSpPr>
            <a:spLocks noChangeArrowheads="1"/>
          </p:cNvSpPr>
          <p:nvPr/>
        </p:nvSpPr>
        <p:spPr bwMode="auto">
          <a:xfrm>
            <a:off x="228600" y="228600"/>
            <a:ext cx="36576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“Procession of Ryukyuans Enroute to Edo Castle”	1710</a:t>
            </a: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First scroll: Ryukyuan procession</a:t>
            </a: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Second scroll: </a:t>
            </a:r>
          </a:p>
          <a:p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	Procession of Satsuma 	samurai</a:t>
            </a: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	</a:t>
            </a:r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　　　</a:t>
            </a:r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	</a:t>
            </a:r>
          </a:p>
          <a:p>
            <a:endParaRPr lang="en-US" altLang="ja-JP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and, images of Ryukyuan musical instruments and banners</a:t>
            </a:r>
          </a:p>
        </p:txBody>
      </p:sp>
      <p:pic>
        <p:nvPicPr>
          <p:cNvPr id="18435" name="Picture 8" descr="scroll_b_0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7325" y="2362200"/>
            <a:ext cx="4973638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9" descr="scroll_b_02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4572000"/>
            <a:ext cx="4979988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457200" y="304800"/>
            <a:ext cx="8229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chemeClr val="bg1"/>
                </a:solidFill>
                <a:latin typeface="Calibri" pitchFamily="34" charset="0"/>
              </a:rPr>
              <a:t>Frank Hawley (1906-61), British book collector and East Asia expert</a:t>
            </a:r>
          </a:p>
          <a:p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*Following Hawley’s death in 1961, the University of Hawai</a:t>
            </a:r>
            <a:r>
              <a:rPr lang="en-US" i="1">
                <a:solidFill>
                  <a:schemeClr val="bg1"/>
                </a:solidFill>
                <a:latin typeface="Calibri" pitchFamily="34" charset="0"/>
              </a:rPr>
              <a:t>ʻ</a:t>
            </a:r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i obtained his collection of Okinawa-related materials</a:t>
            </a:r>
          </a:p>
          <a:p>
            <a:endParaRPr lang="en-US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*</a:t>
            </a:r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Below left:  Mr. Hawley’s seal, reading </a:t>
            </a:r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「宝玲文庫」</a:t>
            </a:r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 (“</a:t>
            </a:r>
            <a:r>
              <a:rPr lang="en-US" altLang="ja-JP" i="1">
                <a:solidFill>
                  <a:schemeClr val="bg1"/>
                </a:solidFill>
                <a:latin typeface="Calibri" pitchFamily="34" charset="0"/>
              </a:rPr>
              <a:t>H</a:t>
            </a:r>
            <a:r>
              <a:rPr lang="en-US">
                <a:solidFill>
                  <a:schemeClr val="bg1"/>
                </a:solidFill>
                <a:latin typeface="Calibri" pitchFamily="34" charset="0"/>
              </a:rPr>
              <a:t>ō</a:t>
            </a:r>
            <a:r>
              <a:rPr lang="en-US" altLang="ja-JP" i="1">
                <a:solidFill>
                  <a:schemeClr val="bg1"/>
                </a:solidFill>
                <a:latin typeface="Calibri" pitchFamily="34" charset="0"/>
              </a:rPr>
              <a:t>rei bunko</a:t>
            </a:r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”) meaning “Hawley Collection”</a:t>
            </a:r>
            <a:endParaRPr lang="en-US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9458" name="Picture 4" descr="bookseal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124200"/>
            <a:ext cx="12858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hawley0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981200"/>
            <a:ext cx="6446838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scroll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91440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6"/>
          <p:cNvSpPr txBox="1">
            <a:spLocks noChangeArrowheads="1"/>
          </p:cNvSpPr>
          <p:nvPr/>
        </p:nvSpPr>
        <p:spPr bwMode="auto">
          <a:xfrm>
            <a:off x="0" y="228600"/>
            <a:ext cx="8839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Inscription:	</a:t>
            </a:r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宝永七年寅十一月十八日琉球中山王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	</a:t>
            </a:r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両使者登城之列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		</a:t>
            </a:r>
            <a:endParaRPr lang="en-US" sz="2000" i="1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7</a:t>
            </a:r>
            <a:r>
              <a:rPr lang="en-US" sz="2000" baseline="3000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 year of Hōei [1710], 11</a:t>
            </a:r>
            <a:r>
              <a:rPr lang="en-US" sz="2000" baseline="3000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 month, 18</a:t>
            </a:r>
            <a:r>
              <a:rPr lang="en-US" sz="2000" baseline="3000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 day</a:t>
            </a:r>
          </a:p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Procession of both ambassadors of the King of Chūzan Ryūkyū up to the castle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scroll00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9144000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5181600" y="152400"/>
            <a:ext cx="3810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留守居　若松彦兵衛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Edo-based domain official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(rusui)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Wakamatsu Hikobee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762000" y="228600"/>
            <a:ext cx="3048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家老　島津大徹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altLang="ja-JP" sz="200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House Elder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(karô) </a:t>
            </a:r>
          </a:p>
          <a:p>
            <a:pPr algn="ctr"/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Shimazu Daitetsu</a:t>
            </a:r>
            <a:endParaRPr lang="en-US" sz="2000" i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scroll00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2200"/>
            <a:ext cx="9144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5"/>
          <p:cNvSpPr txBox="1">
            <a:spLocks noChangeArrowheads="1"/>
          </p:cNvSpPr>
          <p:nvPr/>
        </p:nvSpPr>
        <p:spPr bwMode="auto">
          <a:xfrm>
            <a:off x="457200" y="228600"/>
            <a:ext cx="3581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歩行士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	</a:t>
            </a:r>
          </a:p>
          <a:p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hokôshi / kachishi</a:t>
            </a:r>
          </a:p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“samurai accompanying on foot”</a:t>
            </a:r>
          </a:p>
          <a:p>
            <a:endParaRPr lang="en-US" sz="20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「金鼓」の旗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	</a:t>
            </a:r>
          </a:p>
          <a:p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“golden drum” banners</a:t>
            </a:r>
            <a:endParaRPr lang="en-US" sz="20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2531" name="TextBox 6"/>
          <p:cNvSpPr txBox="1">
            <a:spLocks noChangeArrowheads="1"/>
          </p:cNvSpPr>
          <p:nvPr/>
        </p:nvSpPr>
        <p:spPr bwMode="auto">
          <a:xfrm>
            <a:off x="5867400" y="304800"/>
            <a:ext cx="2667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佐久本親雲上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Sakumoto 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peechin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ja-JP" altLang="en-US" sz="2000">
                <a:solidFill>
                  <a:schemeClr val="bg1"/>
                </a:solidFill>
                <a:latin typeface="Calibri" pitchFamily="34" charset="0"/>
              </a:rPr>
              <a:t>儀衛正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	</a:t>
            </a:r>
            <a:r>
              <a:rPr lang="en-US" altLang="ja-JP" sz="2000" i="1">
                <a:solidFill>
                  <a:schemeClr val="bg1"/>
                </a:solidFill>
                <a:latin typeface="Calibri" pitchFamily="34" charset="0"/>
              </a:rPr>
              <a:t>gieisei</a:t>
            </a:r>
          </a:p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Head of street musicians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6"/>
          <p:cNvGrpSpPr>
            <a:grpSpLocks/>
          </p:cNvGrpSpPr>
          <p:nvPr/>
        </p:nvGrpSpPr>
        <p:grpSpPr bwMode="auto">
          <a:xfrm>
            <a:off x="0" y="1219200"/>
            <a:ext cx="10972800" cy="3341688"/>
            <a:chOff x="0" y="2362200"/>
            <a:chExt cx="10972800" cy="3342416"/>
          </a:xfrm>
        </p:grpSpPr>
        <p:pic>
          <p:nvPicPr>
            <p:cNvPr id="23556" name="Picture 3" descr="scroll006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19400" y="2362200"/>
              <a:ext cx="8153400" cy="3340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7" name="Picture 5" descr="scroll07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2362200"/>
              <a:ext cx="4555236" cy="3342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4" name="Rectangle 7"/>
          <p:cNvSpPr>
            <a:spLocks noChangeArrowheads="1"/>
          </p:cNvSpPr>
          <p:nvPr/>
        </p:nvSpPr>
        <p:spPr bwMode="auto">
          <a:xfrm>
            <a:off x="6705600" y="457200"/>
            <a:ext cx="2438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ja-JP" altLang="en-US">
                <a:solidFill>
                  <a:schemeClr val="bg1"/>
                </a:solidFill>
                <a:latin typeface="Calibri" pitchFamily="34" charset="0"/>
              </a:rPr>
              <a:t>「金鼓」の旗</a:t>
            </a:r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	</a:t>
            </a:r>
          </a:p>
          <a:p>
            <a:pPr algn="r"/>
            <a:r>
              <a:rPr lang="en-US" altLang="ja-JP">
                <a:solidFill>
                  <a:schemeClr val="bg1"/>
                </a:solidFill>
                <a:latin typeface="Calibri" pitchFamily="34" charset="0"/>
              </a:rPr>
              <a:t>“golden drum” banners</a:t>
            </a:r>
            <a:endParaRPr 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3555" name="TextBox 8"/>
          <p:cNvSpPr txBox="1">
            <a:spLocks noChangeArrowheads="1"/>
          </p:cNvSpPr>
          <p:nvPr/>
        </p:nvSpPr>
        <p:spPr bwMode="auto">
          <a:xfrm>
            <a:off x="0" y="533400"/>
            <a:ext cx="678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   Tiger banners			Street musicians </a:t>
            </a:r>
          </a:p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			playing drums, gongs, and woodwinds</a:t>
            </a:r>
          </a:p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1618</TotalTime>
  <Words>593</Words>
  <Application>Microsoft Office PowerPoint</Application>
  <PresentationFormat>On-screen Show (4:3)</PresentationFormat>
  <Paragraphs>156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Arial</vt:lpstr>
      <vt:lpstr>MS PGothic</vt:lpstr>
      <vt:lpstr>MS Mincho</vt:lpstr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Toranosuke</dc:creator>
  <cp:lastModifiedBy>Hamilton Library</cp:lastModifiedBy>
  <cp:revision>124</cp:revision>
  <dcterms:created xsi:type="dcterms:W3CDTF">2006-08-16T00:00:00Z</dcterms:created>
  <dcterms:modified xsi:type="dcterms:W3CDTF">2013-02-28T01:12:42Z</dcterms:modified>
</cp:coreProperties>
</file>