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92.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94.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9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Lst>
  <p:sldSz cy="5143500" cx="9144000"/>
  <p:notesSz cx="6858000" cy="9144000"/>
  <p:embeddedFontLst>
    <p:embeddedFont>
      <p:font typeface="Roboto"/>
      <p:regular r:id="rId102"/>
      <p:bold r:id="rId103"/>
      <p:italic r:id="rId104"/>
      <p:boldItalic r:id="rId10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29AF635-29D7-4355-BC70-545E8F9A1207}">
  <a:tblStyle styleId="{E29AF635-29D7-4355-BC70-545E8F9A120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5" Type="http://schemas.openxmlformats.org/officeDocument/2006/relationships/font" Target="fonts/Roboto-boldItalic.fntdata"/><Relationship Id="rId104" Type="http://schemas.openxmlformats.org/officeDocument/2006/relationships/font" Target="fonts/Roboto-italic.fntdata"/><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font" Target="fonts/Roboto-bold.fntdata"/><Relationship Id="rId102" Type="http://schemas.openxmlformats.org/officeDocument/2006/relationships/font" Target="fonts/Roboto-regular.fntdata"/><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Land Acknowledgement: </a:t>
            </a:r>
            <a:r>
              <a:rPr lang="en-GB" sz="1200">
                <a:solidFill>
                  <a:schemeClr val="dk1"/>
                </a:solidFill>
                <a:latin typeface="Calibri"/>
                <a:ea typeface="Calibri"/>
                <a:cs typeface="Calibri"/>
                <a:sym typeface="Calibri"/>
              </a:rPr>
              <a:t>On behalf of the organizers of this workshop, we respectfully acknowledge the sovereignty of the land and People of Hawai’i where this conference is hosted, and we also extend that respect to any First Nations, Native, and Indigenous viewers joining us today.</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bfb14e3f9e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bfb14e3f9e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c11ad01079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c11ad01079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c11ad01079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c11ad01079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Digital archives and repositories are not intended to be used as temporary storage.</a:t>
            </a:r>
            <a:endParaRPr>
              <a:solidFill>
                <a:schemeClr val="dk1"/>
              </a:solidFill>
            </a:endParaRPr>
          </a:p>
          <a:p>
            <a:pPr indent="0" lvl="0" marL="0" rtl="0" algn="l">
              <a:spcBef>
                <a:spcPts val="0"/>
              </a:spcBef>
              <a:spcAft>
                <a:spcPts val="0"/>
              </a:spcAft>
              <a:buNone/>
            </a:pPr>
            <a:r>
              <a:rPr lang="en-GB"/>
              <a:t>Archived data must be stable so that the information in the files be cited. </a:t>
            </a:r>
            <a:endParaRPr/>
          </a:p>
          <a:p>
            <a:pPr indent="0" lvl="0" marL="0" rtl="0" algn="l">
              <a:spcBef>
                <a:spcPts val="0"/>
              </a:spcBef>
              <a:spcAft>
                <a:spcPts val="0"/>
              </a:spcAft>
              <a:buNone/>
            </a:pPr>
            <a:r>
              <a:rPr lang="en-GB"/>
              <a:t>Take-down policies</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c2beb77c0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c2beb77c0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c11ad01079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c11ad01079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bfb14e3f9e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bfb14e3f9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c21247d2a5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c21247d2a5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c21247d2a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c21247d2a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c21247d2a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c21247d2a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c21247d2a5_2_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n-GB"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96" name="Google Shape;196;gc21247d2a5_2_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7" name="Google Shape;197;gc21247d2a5_2_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c2a191552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c2a19155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c21247d2a5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c21247d2a5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c252a42fe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c252a42fe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c252a42fe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c252a42fe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c252a42fed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c252a42fed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c252a42fed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c252a42fed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c252a42fed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c252a42fed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c252a42fed_1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c252a42fed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c252a42fed_1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c252a42fed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c252a42fed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c252a42fed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c252a42fed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c252a42fed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c11ad01079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c11ad0107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c252a42fed_1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c252a42fed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c252a42fed_1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c252a42fed_1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c252a42fed_1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gc252a42fed_1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c252a42fed_1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gc252a42fed_1_1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c252a42fed_1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gc252a42fed_1_17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c252a42fed_1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gc252a42fed_1_18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c252a42fed_1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c252a42fed_1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bfb14e3f9e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bfb14e3f9e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bf671721fc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bf671721fc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c01baf900b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c01baf900b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t>Image from </a:t>
            </a:r>
            <a:r>
              <a:rPr lang="en-GB"/>
              <a:t>https://imgur.com/lEoz3zA</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c2beb77c04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c2beb77c04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c21247d2a5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c21247d2a5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c21247d2a5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c21247d2a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c21247d2a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c21247d2a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c21247d2a5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c21247d2a5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c21247d2a5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c21247d2a5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c21247d2a5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c21247d2a5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c21247d2a5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c21247d2a5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c21247d2a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c21247d2a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c21247d2a5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c21247d2a5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c1f2093e8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c1f2093e8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bfb14e3f9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bfb14e3f9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rPr>
              <a:t>While the practice of archiving the results of language documentation has been around for at least a couple of centuries, if not longer, it has really become a regular practice in the last 20 years when several digital archives were founded that are dedicated specifically to preserving records of endangered or under-represented languages and cultures. Language archives play an important role in the language documentation community. The collective goal of these archives is to preserve valuable collections of language materials from the past and the present so that they are available for future generations, as well as to various stakeholder groups right now.  Creating high-quality archived collections takes significant effort and requires respectful relationships between the language community, the depositor or representative of the language community, and the staff who work in the archives. It also takes A LOT of data and metadata management. We are here today to teach some data management practices that will help you create well-organized, well-described archival records that will be useful for yourselves, your collaborators, your communities, your heirs, and beyond.</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79e518fd3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79e518fd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gbf671721fc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bf671721fc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c175eb4d0e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c175eb4d0e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bf6de50c6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bf6de50c6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bf6de50c6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bf6de50c6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c4ae2961f9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c4ae2961f9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c175eb4d0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c175eb4d0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bfb14e3f9e_1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bfb14e3f9e_1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bfb14e3f9e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bfb14e3f9e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bf671721fc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bf671721fc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11ad01079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11ad0107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c2beb77c04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c2beb77c0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c2beb77c04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c2beb77c04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c2beb77c04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c2beb77c04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gc2beb77c04_2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2" name="Google Shape;562;gc2beb77c04_2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c2beb77c04_2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1" name="Google Shape;571;gc2beb77c04_2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c2beb77c04_2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c2beb77c04_2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c2beb77c04_2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c2beb77c04_2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c2beb77c04_2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9" name="Google Shape;599;gc2beb77c04_2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c2beb77c04_2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c2beb77c04_2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c2beb77c04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c2beb77c04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c11ad0107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c11ad0107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c2beb77c04_2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1" name="Google Shape;631;gc2beb77c04_2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c2beb77c04_2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9" name="Google Shape;639;gc2beb77c04_2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bf671721fc_1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bf671721fc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c2beb77c04_2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c2beb77c04_2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bf671721fc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bf671721fc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c2beb77c04_2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8" name="Google Shape;678;gc2beb77c04_2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c2beb77c04_2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c2beb77c04_2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c2beb77c04_2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c2beb77c04_2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bf671721fc_1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8" name="Google Shape;708;gbf671721fc_1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c252a42fed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5" name="Google Shape;715;gc252a42fed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A </a:t>
            </a:r>
            <a:r>
              <a:rPr lang="en-GB">
                <a:solidFill>
                  <a:schemeClr val="dk1"/>
                </a:solidFill>
              </a:rPr>
              <a:t>collection</a:t>
            </a:r>
            <a:r>
              <a:rPr lang="en-GB">
                <a:solidFill>
                  <a:schemeClr val="dk1"/>
                </a:solidFill>
              </a:rPr>
              <a:t> description is a stand-alone guide to a collection summarizes the entirety of a collection in a single document.</a:t>
            </a:r>
            <a:endParaRPr>
              <a:solidFill>
                <a:schemeClr val="dk1"/>
              </a:solidFill>
            </a:endParaRPr>
          </a:p>
          <a:p>
            <a:pPr indent="0" lvl="0" marL="0" rtl="0" algn="l">
              <a:spcBef>
                <a:spcPts val="0"/>
              </a:spcBef>
              <a:spcAft>
                <a:spcPts val="0"/>
              </a:spcAft>
              <a:buNone/>
            </a:pPr>
            <a:r>
              <a:rPr lang="en-GB">
                <a:solidFill>
                  <a:schemeClr val="dk1"/>
                </a:solidFill>
              </a:rPr>
              <a:t>Collection description is incredibly helpful. Gateway to your materials, often where you have the most flexibility to give a free-form characterization. </a:t>
            </a:r>
            <a:endParaRPr>
              <a:solidFill>
                <a:schemeClr val="dk1"/>
              </a:solidFill>
            </a:endParaRPr>
          </a:p>
          <a:p>
            <a:pPr indent="0" lvl="0" marL="0" rtl="0" algn="l">
              <a:spcBef>
                <a:spcPts val="0"/>
              </a:spcBef>
              <a:spcAft>
                <a:spcPts val="0"/>
              </a:spcAft>
              <a:buNone/>
            </a:pPr>
            <a:r>
              <a:rPr lang="en-GB">
                <a:solidFill>
                  <a:schemeClr val="dk1"/>
                </a:solidFill>
              </a:rPr>
              <a:t>Especially helpful if materials are spread across multiple archives. Place to offer multilingual support if your archive doesn’t offer that. </a:t>
            </a:r>
            <a:endParaRPr>
              <a:solidFill>
                <a:schemeClr val="dk1"/>
              </a:solidFill>
            </a:endParaRPr>
          </a:p>
          <a:p>
            <a:pPr indent="0" lvl="0" marL="0" rtl="0" algn="l">
              <a:spcBef>
                <a:spcPts val="0"/>
              </a:spcBef>
              <a:spcAft>
                <a:spcPts val="0"/>
              </a:spcAft>
              <a:buNone/>
            </a:pPr>
            <a:r>
              <a:rPr lang="en-GB">
                <a:solidFill>
                  <a:schemeClr val="dk1"/>
                </a:solidFill>
              </a:rPr>
              <a:t>You can archive it as an item and/or as collection level metadata</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c11ad01079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c11ad01079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&lt;&lt;Drop the web address into the Zoom chat&gt;&gt;</a:t>
            </a:r>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This content presented in this workshop is based on the open educational resource called Archiving for the Future: Simple Steps for Archiving Language Documentation Collections. This is a free course designed to teach language documenters, activists, researchers and other types of language community members how to organize, arrange, and archive language documentation, revitalization, and maintenance materials in any digital repository or language archive and create collections that are well organized and contextualized so that they are useful for researchers, speakers, community members and others both now and in the future.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6" name="Shape 746"/>
        <p:cNvGrpSpPr/>
        <p:nvPr/>
      </p:nvGrpSpPr>
      <p:grpSpPr>
        <a:xfrm>
          <a:off x="0" y="0"/>
          <a:ext cx="0" cy="0"/>
          <a:chOff x="0" y="0"/>
          <a:chExt cx="0" cy="0"/>
        </a:xfrm>
      </p:grpSpPr>
      <p:sp>
        <p:nvSpPr>
          <p:cNvPr id="747" name="Google Shape;747;gc252a42fed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8" name="Google Shape;748;gc252a42fed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And </a:t>
            </a:r>
            <a:r>
              <a:rPr lang="en-GB"/>
              <a:t>curatorial</a:t>
            </a:r>
            <a:r>
              <a:rPr lang="en-GB"/>
              <a:t> history, if relevant. Have these materials come by way of other places?</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3" name="Shape 753"/>
        <p:cNvGrpSpPr/>
        <p:nvPr/>
      </p:nvGrpSpPr>
      <p:grpSpPr>
        <a:xfrm>
          <a:off x="0" y="0"/>
          <a:ext cx="0" cy="0"/>
          <a:chOff x="0" y="0"/>
          <a:chExt cx="0" cy="0"/>
        </a:xfrm>
      </p:grpSpPr>
      <p:sp>
        <p:nvSpPr>
          <p:cNvPr id="754" name="Google Shape;754;gc252a42fed_2_4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5" name="Google Shape;755;gc252a42fed_2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Relevant </a:t>
            </a:r>
            <a:r>
              <a:rPr lang="en-GB"/>
              <a:t>individuals</a:t>
            </a:r>
            <a:r>
              <a:rPr lang="en-GB"/>
              <a:t> often “primary collaborators” - depositor, collector, project team members, main speakers represented</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c252a42fed_2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2" name="Google Shape;762;gc252a42fed_2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gc175eb4d0e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9" name="Google Shape;769;gc175eb4d0e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4" name="Shape 774"/>
        <p:cNvGrpSpPr/>
        <p:nvPr/>
      </p:nvGrpSpPr>
      <p:grpSpPr>
        <a:xfrm>
          <a:off x="0" y="0"/>
          <a:ext cx="0" cy="0"/>
          <a:chOff x="0" y="0"/>
          <a:chExt cx="0" cy="0"/>
        </a:xfrm>
      </p:grpSpPr>
      <p:sp>
        <p:nvSpPr>
          <p:cNvPr id="775" name="Google Shape;775;gc2beb77c04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6" name="Google Shape;776;gc2beb77c04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c2beb77c04_1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c2beb77c04_1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c2beb77c04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0" name="Google Shape;790;gc2beb77c04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gc2beb77c04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7" name="Google Shape;797;gc2beb77c04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Figure 1 and Figure 2 are from Caballero (2017), see slide 86 for the full citation.</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gc2beb77c04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4" name="Google Shape;804;gc2beb77c04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Figure 8 is from Caballero (2017), see slide 86 for the full citation.</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gc2beb77c04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1" name="Google Shape;811;gc2beb77c04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c11ad01079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c11ad01079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solidFill>
                  <a:schemeClr val="dk1"/>
                </a:solidFill>
              </a:rPr>
              <a:t>The course teaches basic principles of data management and archiving by breaking them down into 9 simple steps to be done across 3 phases of work: before, during, and after you create or record the language documentation materials, that is, the “data”.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Today we will give you a quick overview of these steps; if you want more information, you can consult the OER, or follow up with any of the workshop presenters.</a:t>
            </a:r>
            <a:endParaRPr>
              <a:solidFill>
                <a:schemeClr val="dk1"/>
              </a:solidFill>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gbfb14e3f9e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8" name="Google Shape;818;gbfb14e3f9e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bfb14e3f9e_1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5" name="Google Shape;825;gbfb14e3f9e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Not meant to be intimidating - not as scary as you think. We are here to help you through the process. </a:t>
            </a:r>
            <a:endParaRPr/>
          </a:p>
          <a:p>
            <a:pPr indent="0" lvl="0" marL="0" rtl="0" algn="l">
              <a:spcBef>
                <a:spcPts val="0"/>
              </a:spcBef>
              <a:spcAft>
                <a:spcPts val="0"/>
              </a:spcAft>
              <a:buNone/>
            </a:pPr>
            <a:r>
              <a:rPr lang="en-GB"/>
              <a:t>These are some pointers on data management basically to help you think things through for your next grant or your current projects in a way that will make life easier for everyone. </a:t>
            </a:r>
            <a:endParaRPr/>
          </a:p>
          <a:p>
            <a:pPr indent="0" lvl="0" marL="0" rtl="0" algn="l">
              <a:spcBef>
                <a:spcPts val="0"/>
              </a:spcBef>
              <a:spcAft>
                <a:spcPts val="0"/>
              </a:spcAft>
              <a:buNone/>
            </a:pPr>
            <a:r>
              <a:rPr lang="en-GB"/>
              <a:t>Think now not later! Much harder after the fact. Don’t wait until the end of the project or the end of your career to do this!</a:t>
            </a:r>
            <a:endParaRPr/>
          </a:p>
          <a:p>
            <a:pPr indent="0" lvl="0" marL="0" rtl="0" algn="l">
              <a:spcBef>
                <a:spcPts val="0"/>
              </a:spcBef>
              <a:spcAft>
                <a:spcPts val="0"/>
              </a:spcAft>
              <a:buNone/>
            </a:pPr>
            <a:r>
              <a:rPr lang="en-GB"/>
              <a:t>Archive often. Community decisions early on. </a:t>
            </a:r>
            <a:endParaRPr/>
          </a:p>
          <a:p>
            <a:pPr indent="0" lvl="0" marL="0" rtl="0" algn="l">
              <a:spcBef>
                <a:spcPts val="0"/>
              </a:spcBef>
              <a:spcAft>
                <a:spcPts val="0"/>
              </a:spcAft>
              <a:buNone/>
            </a:pPr>
            <a:r>
              <a:rPr lang="en-GB"/>
              <a:t>Everyone’s goal is the same: to make language data accessible in the most </a:t>
            </a:r>
            <a:r>
              <a:rPr lang="en-GB"/>
              <a:t>useful</a:t>
            </a:r>
            <a:r>
              <a:rPr lang="en-GB"/>
              <a:t> way possible for other researchers and community members. </a:t>
            </a:r>
            <a:endParaRPr/>
          </a:p>
          <a:p>
            <a:pPr indent="0" lvl="0" marL="0" rtl="0" algn="l">
              <a:spcBef>
                <a:spcPts val="0"/>
              </a:spcBef>
              <a:spcAft>
                <a:spcPts val="0"/>
              </a:spcAft>
              <a:buNone/>
            </a:pPr>
            <a:r>
              <a:rPr lang="en-GB"/>
              <a:t>Anyone who has worked with archival collections or anyone else’s materials (what this is </a:t>
            </a:r>
            <a:r>
              <a:rPr lang="en-GB"/>
              <a:t>essentially</a:t>
            </a:r>
            <a:r>
              <a:rPr lang="en-GB"/>
              <a:t> about) knows that it’s incredibly difficult to walk into someone else’s work. It takes a lot of careful </a:t>
            </a:r>
            <a:r>
              <a:rPr lang="en-GB"/>
              <a:t>thought</a:t>
            </a:r>
            <a:r>
              <a:rPr lang="en-GB"/>
              <a:t> to make that journey easy for the people who come after you.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gc11ad01079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2" name="Google Shape;832;gc11ad01079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gc4ae2961f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0" name="Google Shape;840;gc4ae2961f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gc4c5eaa99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7" name="Google Shape;847;gc4c5eaa99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3" name="Shape 853"/>
        <p:cNvGrpSpPr/>
        <p:nvPr/>
      </p:nvGrpSpPr>
      <p:grpSpPr>
        <a:xfrm>
          <a:off x="0" y="0"/>
          <a:ext cx="0" cy="0"/>
          <a:chOff x="0" y="0"/>
          <a:chExt cx="0" cy="0"/>
        </a:xfrm>
      </p:grpSpPr>
      <p:sp>
        <p:nvSpPr>
          <p:cNvPr id="854" name="Google Shape;854;gc4c5eaa99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5" name="Google Shape;855;gc4c5eaa9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7498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7498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4572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4572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7498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8604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6944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7498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4572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bit.ly/ICLDC7ARCHIVING" TargetMode="External"/><Relationship Id="rId6" Type="http://schemas.openxmlformats.org/officeDocument/2006/relationships/hyperlink" Target="https://archivingforthefuture.teachable.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5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8.png"/><Relationship Id="rId4" Type="http://schemas.openxmlformats.org/officeDocument/2006/relationships/image" Target="../media/image13.jpg"/><Relationship Id="rId5" Type="http://schemas.openxmlformats.org/officeDocument/2006/relationships/hyperlink" Target="https://imgur.com/lEoz3z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1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1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56.png"/><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hyperlink" Target="https://rebrand.ly/lameta" TargetMode="External"/><Relationship Id="rId4" Type="http://schemas.openxmlformats.org/officeDocument/2006/relationships/image" Target="../media/image21.jpg"/><Relationship Id="rId5" Type="http://schemas.openxmlformats.org/officeDocument/2006/relationships/image" Target="../media/image18.png"/><Relationship Id="rId6" Type="http://schemas.openxmlformats.org/officeDocument/2006/relationships/image" Target="../media/image1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hyperlink" Target="https://rebrand.ly/lameta" TargetMode="External"/><Relationship Id="rId4" Type="http://schemas.openxmlformats.org/officeDocument/2006/relationships/image" Target="../media/image24.jpg"/><Relationship Id="rId5" Type="http://schemas.openxmlformats.org/officeDocument/2006/relationships/image" Target="../media/image18.png"/><Relationship Id="rId6" Type="http://schemas.openxmlformats.org/officeDocument/2006/relationships/image" Target="../media/image1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hyperlink" Target="https://rebrand.ly/lameta" TargetMode="External"/><Relationship Id="rId4" Type="http://schemas.openxmlformats.org/officeDocument/2006/relationships/image" Target="../media/image23.jpg"/><Relationship Id="rId5" Type="http://schemas.openxmlformats.org/officeDocument/2006/relationships/image" Target="../media/image18.png"/><Relationship Id="rId6" Type="http://schemas.openxmlformats.org/officeDocument/2006/relationships/image" Target="../media/image1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hyperlink" Target="https://rebrand.ly/lameta" TargetMode="External"/><Relationship Id="rId4" Type="http://schemas.openxmlformats.org/officeDocument/2006/relationships/image" Target="../media/image25.jpg"/><Relationship Id="rId5" Type="http://schemas.openxmlformats.org/officeDocument/2006/relationships/image" Target="../media/image18.png"/><Relationship Id="rId6" Type="http://schemas.openxmlformats.org/officeDocument/2006/relationships/image" Target="../media/image1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hyperlink" Target="https://rebrand.ly/lameta" TargetMode="External"/><Relationship Id="rId4" Type="http://schemas.openxmlformats.org/officeDocument/2006/relationships/image" Target="../media/image31.jpg"/><Relationship Id="rId5" Type="http://schemas.openxmlformats.org/officeDocument/2006/relationships/image" Target="../media/image18.png"/><Relationship Id="rId6" Type="http://schemas.openxmlformats.org/officeDocument/2006/relationships/image" Target="../media/image1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hyperlink" Target="https://rebrand.ly/lameta" TargetMode="External"/><Relationship Id="rId4" Type="http://schemas.openxmlformats.org/officeDocument/2006/relationships/image" Target="../media/image32.jpg"/><Relationship Id="rId5" Type="http://schemas.openxmlformats.org/officeDocument/2006/relationships/image" Target="../media/image18.png"/><Relationship Id="rId6" Type="http://schemas.openxmlformats.org/officeDocument/2006/relationships/image" Target="../media/image1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hyperlink" Target="http://www.language-archives.org/language/erk" TargetMode="External"/><Relationship Id="rId4" Type="http://schemas.openxmlformats.org/officeDocument/2006/relationships/image" Target="../media/image43.png"/><Relationship Id="rId5"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hyperlink" Target="https://language-archives.services/olacvis/"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2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2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 Id="rId3" Type="http://schemas.openxmlformats.org/officeDocument/2006/relationships/image" Target="../media/image20.png"/><Relationship Id="rId4" Type="http://schemas.openxmlformats.org/officeDocument/2006/relationships/image" Target="../media/image22.png"/><Relationship Id="rId5" Type="http://schemas.openxmlformats.org/officeDocument/2006/relationships/image" Target="../media/image2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2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2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2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2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www.delaman.org/" TargetMode="External"/><Relationship Id="rId4" Type="http://schemas.openxmlformats.org/officeDocument/2006/relationships/hyperlink" Target="https://www.delaman.org/delaman-award/" TargetMode="External"/><Relationship Id="rId5"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28.png"/><Relationship Id="rId4" Type="http://schemas.openxmlformats.org/officeDocument/2006/relationships/image" Target="../media/image5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28.png"/><Relationship Id="rId4" Type="http://schemas.openxmlformats.org/officeDocument/2006/relationships/image" Target="../media/image5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28.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28.png"/><Relationship Id="rId4" Type="http://schemas.openxmlformats.org/officeDocument/2006/relationships/image" Target="../media/image2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28.png"/><Relationship Id="rId4" Type="http://schemas.openxmlformats.org/officeDocument/2006/relationships/image" Target="../media/image3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 Id="rId3" Type="http://schemas.openxmlformats.org/officeDocument/2006/relationships/image" Target="../media/image2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28.png"/><Relationship Id="rId4" Type="http://schemas.openxmlformats.org/officeDocument/2006/relationships/image" Target="../media/image3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28.png"/><Relationship Id="rId4" Type="http://schemas.openxmlformats.org/officeDocument/2006/relationships/image" Target="../media/image3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28.png"/><Relationship Id="rId4" Type="http://schemas.openxmlformats.org/officeDocument/2006/relationships/image" Target="../media/image3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 Id="rId3" Type="http://schemas.openxmlformats.org/officeDocument/2006/relationships/image" Target="../media/image28.png"/><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28.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image" Target="../media/image28.png"/><Relationship Id="rId4" Type="http://schemas.openxmlformats.org/officeDocument/2006/relationships/image" Target="../media/image3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41.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 Id="rId3" Type="http://schemas.openxmlformats.org/officeDocument/2006/relationships/image" Target="../media/image4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4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41.png"/><Relationship Id="rId4" Type="http://schemas.openxmlformats.org/officeDocument/2006/relationships/image" Target="../media/image4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41.png"/><Relationship Id="rId4" Type="http://schemas.openxmlformats.org/officeDocument/2006/relationships/image" Target="../media/image3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41.png"/><Relationship Id="rId4" Type="http://schemas.openxmlformats.org/officeDocument/2006/relationships/image" Target="../media/image3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image" Target="../media/image47.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37.png"/><Relationship Id="rId4" Type="http://schemas.openxmlformats.org/officeDocument/2006/relationships/image" Target="../media/image4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archivingforthefuture.teachable.com/" TargetMode="External"/><Relationship Id="rId4" Type="http://schemas.openxmlformats.org/officeDocument/2006/relationships/image" Target="../media/image1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 Id="rId3" Type="http://schemas.openxmlformats.org/officeDocument/2006/relationships/image" Target="../media/image47.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 Id="rId3" Type="http://schemas.openxmlformats.org/officeDocument/2006/relationships/image" Target="../media/image47.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 Id="rId3" Type="http://schemas.openxmlformats.org/officeDocument/2006/relationships/hyperlink" Target="https://indigenousguide.amphilsoc.org/" TargetMode="External"/><Relationship Id="rId4" Type="http://schemas.openxmlformats.org/officeDocument/2006/relationships/hyperlink" Target="https://elararchive.org/collections/" TargetMode="External"/><Relationship Id="rId9" Type="http://schemas.openxmlformats.org/officeDocument/2006/relationships/image" Target="../media/image47.png"/><Relationship Id="rId5" Type="http://schemas.openxmlformats.org/officeDocument/2006/relationships/hyperlink" Target="https://samnoblemuseum.ou.edu/collections-and-research/native-american-languages/native-american-languages-collections/" TargetMode="External"/><Relationship Id="rId6" Type="http://schemas.openxmlformats.org/officeDocument/2006/relationships/hyperlink" Target="https://cla.berkeley.edu/browse-collections.php" TargetMode="External"/><Relationship Id="rId7" Type="http://schemas.openxmlformats.org/officeDocument/2006/relationships/hyperlink" Target="https://ailla.utexas.org/islandora/object/ailla%3Acollection_collection" TargetMode="External"/><Relationship Id="rId8" Type="http://schemas.openxmlformats.org/officeDocument/2006/relationships/hyperlink" Target="https://catalog.paradisec.org.au/collections/search" TargetMode="Externa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hyperlink" Target="http://hdl.handle.net/10125/24768" TargetMode="External"/><Relationship Id="rId4" Type="http://schemas.openxmlformats.org/officeDocument/2006/relationships/hyperlink" Target="http://hdl.handle.net/10125/24849" TargetMode="External"/><Relationship Id="rId5" Type="http://schemas.openxmlformats.org/officeDocument/2006/relationships/hyperlink" Target="http://hdl.handle.net/10125/24734" TargetMode="External"/><Relationship Id="rId6" Type="http://schemas.openxmlformats.org/officeDocument/2006/relationships/hyperlink" Target="http://hdl.handle.net/10125/24639" TargetMode="External"/><Relationship Id="rId7" Type="http://schemas.openxmlformats.org/officeDocument/2006/relationships/hyperlink" Target="http://hdl.handle.net/10125/24773" TargetMode="External"/><Relationship Id="rId8" Type="http://schemas.openxmlformats.org/officeDocument/2006/relationships/image" Target="../media/image47.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 Id="rId3" Type="http://schemas.openxmlformats.org/officeDocument/2006/relationships/image" Target="../media/image47.png"/><Relationship Id="rId4" Type="http://schemas.openxmlformats.org/officeDocument/2006/relationships/hyperlink" Target="http://drive.google.com/file/d/1r1slOA37MreuHkssHoX6bwwdP_y4MknY/view" TargetMode="External"/><Relationship Id="rId5" Type="http://schemas.openxmlformats.org/officeDocument/2006/relationships/image" Target="../media/image42.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 Id="rId3" Type="http://schemas.openxmlformats.org/officeDocument/2006/relationships/image" Target="../media/image47.png"/><Relationship Id="rId4" Type="http://schemas.openxmlformats.org/officeDocument/2006/relationships/hyperlink" Target="http://drive.google.com/file/d/19laVlbtReE1Q8CB1BQqbfOfSBMss9Tyy/view" TargetMode="External"/><Relationship Id="rId5" Type="http://schemas.openxmlformats.org/officeDocument/2006/relationships/image" Target="../media/image42.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47.png"/><Relationship Id="rId4" Type="http://schemas.openxmlformats.org/officeDocument/2006/relationships/image" Target="../media/image4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 Id="rId3" Type="http://schemas.openxmlformats.org/officeDocument/2006/relationships/image" Target="../media/image47.png"/><Relationship Id="rId4" Type="http://schemas.openxmlformats.org/officeDocument/2006/relationships/image" Target="../media/image46.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 Id="rId3" Type="http://schemas.openxmlformats.org/officeDocument/2006/relationships/image" Target="../media/image47.png"/><Relationship Id="rId4" Type="http://schemas.openxmlformats.org/officeDocument/2006/relationships/image" Target="../media/image4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 Id="rId3" Type="http://schemas.openxmlformats.org/officeDocument/2006/relationships/image" Target="../media/image47.png"/><Relationship Id="rId4" Type="http://schemas.openxmlformats.org/officeDocument/2006/relationships/image" Target="../media/image4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7.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 Id="rId3" Type="http://schemas.openxmlformats.org/officeDocument/2006/relationships/image" Target="../media/image55.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 Id="rId3" Type="http://schemas.openxmlformats.org/officeDocument/2006/relationships/image" Target="../media/image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2.xml"/><Relationship Id="rId3" Type="http://schemas.openxmlformats.org/officeDocument/2006/relationships/hyperlink" Target="https://nsf.gov/" TargetMode="External"/><Relationship Id="rId4" Type="http://schemas.openxmlformats.org/officeDocument/2006/relationships/hyperlink" Target="http://hdl.handle.net/10125/24734" TargetMode="External"/><Relationship Id="rId5" Type="http://schemas.openxmlformats.org/officeDocument/2006/relationships/hyperlink" Target="http://hdl.handle.net/10125/24734" TargetMode="External"/><Relationship Id="rId6" Type="http://schemas.openxmlformats.org/officeDocument/2006/relationships/hyperlink" Target="https://archivingforthefuture.teachable.com/" TargetMode="External"/><Relationship Id="rId7" Type="http://schemas.openxmlformats.org/officeDocument/2006/relationships/hyperlink" Target="https://www.linguisticsociety.org/content/finding-archive-your-endangered-language-research-data" TargetMode="Externa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 Id="rId3" Type="http://schemas.openxmlformats.org/officeDocument/2006/relationships/hyperlink" Target="mailto:skung@austin.utexas.edu" TargetMode="External"/><Relationship Id="rId4" Type="http://schemas.openxmlformats.org/officeDocument/2006/relationships/hyperlink" Target="mailto:Paul.Trilsbeek@mpi.nl" TargetMode="External"/><Relationship Id="rId5" Type="http://schemas.openxmlformats.org/officeDocument/2006/relationships/hyperlink" Target="mailto:ms123@soas.ac.uk" TargetMode="External"/><Relationship Id="rId6" Type="http://schemas.openxmlformats.org/officeDocument/2006/relationships/hyperlink" Target="mailto:thien@unimelb.edu.au" TargetMode="External"/><Relationship Id="rId7" Type="http://schemas.openxmlformats.org/officeDocument/2006/relationships/hyperlink" Target="mailto:zohagan@berkeley.edu" TargetMode="External"/><Relationship Id="rId8" Type="http://schemas.openxmlformats.org/officeDocument/2006/relationships/hyperlink" Target="mailto:rainaheaton@ou.edu" TargetMode="Externa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5.xml"/><Relationship Id="rId3" Type="http://schemas.openxmlformats.org/officeDocument/2006/relationships/hyperlink" Target="http://bit.ly/ICLDC7ARCHIVING" TargetMode="External"/><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28595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Relating the Past, </a:t>
            </a:r>
            <a:br>
              <a:rPr lang="en-GB"/>
            </a:br>
            <a:r>
              <a:rPr lang="en-GB"/>
              <a:t>Present &amp; Future</a:t>
            </a:r>
            <a:endParaRPr/>
          </a:p>
        </p:txBody>
      </p:sp>
      <p:sp>
        <p:nvSpPr>
          <p:cNvPr id="61" name="Google Shape;61;p14"/>
          <p:cNvSpPr txBox="1"/>
          <p:nvPr>
            <p:ph idx="1" type="subTitle"/>
          </p:nvPr>
        </p:nvSpPr>
        <p:spPr>
          <a:xfrm>
            <a:off x="311700" y="2273775"/>
            <a:ext cx="8520600" cy="792600"/>
          </a:xfrm>
          <a:prstGeom prst="rect">
            <a:avLst/>
          </a:prstGeom>
        </p:spPr>
        <p:txBody>
          <a:bodyPr anchorCtr="0" anchor="t" bIns="91425" lIns="91425" spcFirstLastPara="1" rIns="91425" wrap="square" tIns="91425">
            <a:normAutofit fontScale="85000" lnSpcReduction="10000"/>
          </a:bodyPr>
          <a:lstStyle/>
          <a:p>
            <a:pPr indent="0" lvl="0" marL="0" rtl="0" algn="ctr">
              <a:spcBef>
                <a:spcPts val="0"/>
              </a:spcBef>
              <a:spcAft>
                <a:spcPts val="0"/>
              </a:spcAft>
              <a:buClr>
                <a:schemeClr val="dk1"/>
              </a:buClr>
              <a:buSzPts val="935"/>
              <a:buFont typeface="Arial"/>
              <a:buNone/>
            </a:pPr>
            <a:r>
              <a:rPr lang="en-GB" sz="5200">
                <a:solidFill>
                  <a:schemeClr val="dk1"/>
                </a:solidFill>
              </a:rPr>
              <a:t>Archiving Language Collections</a:t>
            </a:r>
            <a:endParaRPr/>
          </a:p>
        </p:txBody>
      </p:sp>
      <p:pic>
        <p:nvPicPr>
          <p:cNvPr id="62" name="Google Shape;62;p14"/>
          <p:cNvPicPr preferRelativeResize="0"/>
          <p:nvPr/>
        </p:nvPicPr>
        <p:blipFill>
          <a:blip r:embed="rId3">
            <a:alphaModFix/>
          </a:blip>
          <a:stretch>
            <a:fillRect/>
          </a:stretch>
        </p:blipFill>
        <p:spPr>
          <a:xfrm>
            <a:off x="311700" y="3857625"/>
            <a:ext cx="2947925" cy="975575"/>
          </a:xfrm>
          <a:prstGeom prst="rect">
            <a:avLst/>
          </a:prstGeom>
          <a:noFill/>
          <a:ln>
            <a:noFill/>
          </a:ln>
        </p:spPr>
      </p:pic>
      <p:pic>
        <p:nvPicPr>
          <p:cNvPr id="63" name="Google Shape;63;p14"/>
          <p:cNvPicPr preferRelativeResize="0"/>
          <p:nvPr/>
        </p:nvPicPr>
        <p:blipFill>
          <a:blip r:embed="rId4">
            <a:alphaModFix/>
          </a:blip>
          <a:stretch>
            <a:fillRect/>
          </a:stretch>
        </p:blipFill>
        <p:spPr>
          <a:xfrm>
            <a:off x="6327687" y="4070850"/>
            <a:ext cx="2504613" cy="876300"/>
          </a:xfrm>
          <a:prstGeom prst="rect">
            <a:avLst/>
          </a:prstGeom>
          <a:noFill/>
          <a:ln>
            <a:noFill/>
          </a:ln>
        </p:spPr>
      </p:pic>
      <p:sp>
        <p:nvSpPr>
          <p:cNvPr id="64" name="Google Shape;64;p14"/>
          <p:cNvSpPr txBox="1"/>
          <p:nvPr/>
        </p:nvSpPr>
        <p:spPr>
          <a:xfrm>
            <a:off x="1674075" y="3066375"/>
            <a:ext cx="4918800" cy="969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700" u="sng">
                <a:solidFill>
                  <a:schemeClr val="hlink"/>
                </a:solidFill>
                <a:hlinkClick r:id="rId5"/>
              </a:rPr>
              <a:t>http://bit.ly/ICLDC7ARCHIVING</a:t>
            </a:r>
            <a:r>
              <a:rPr lang="en-GB" sz="1700"/>
              <a:t> </a:t>
            </a:r>
            <a:endParaRPr sz="1700"/>
          </a:p>
          <a:p>
            <a:pPr indent="0" lvl="0" marL="0" rtl="0" algn="ctr">
              <a:spcBef>
                <a:spcPts val="0"/>
              </a:spcBef>
              <a:spcAft>
                <a:spcPts val="0"/>
              </a:spcAft>
              <a:buNone/>
            </a:pPr>
            <a:r>
              <a:t/>
            </a:r>
            <a:endParaRPr sz="1700"/>
          </a:p>
          <a:p>
            <a:pPr indent="0" lvl="0" marL="0" rtl="0" algn="ctr">
              <a:lnSpc>
                <a:spcPct val="115000"/>
              </a:lnSpc>
              <a:spcBef>
                <a:spcPts val="0"/>
              </a:spcBef>
              <a:spcAft>
                <a:spcPts val="1200"/>
              </a:spcAft>
              <a:buClr>
                <a:schemeClr val="dk1"/>
              </a:buClr>
              <a:buSzPts val="1100"/>
              <a:buFont typeface="Arial"/>
              <a:buNone/>
            </a:pPr>
            <a:r>
              <a:rPr lang="en-GB" sz="1700" u="sng">
                <a:solidFill>
                  <a:schemeClr val="accent5"/>
                </a:solidFill>
                <a:hlinkClick r:id="rId6">
                  <a:extLst>
                    <a:ext uri="{A12FA001-AC4F-418D-AE19-62706E023703}">
                      <ahyp:hlinkClr val="tx"/>
                    </a:ext>
                  </a:extLst>
                </a:hlinkClick>
              </a:rPr>
              <a:t>https://archivingforthefuture.teachable.com/</a:t>
            </a:r>
            <a:r>
              <a:rPr lang="en-GB" sz="1700">
                <a:solidFill>
                  <a:schemeClr val="dk2"/>
                </a:solidFill>
              </a:rPr>
              <a:t> </a:t>
            </a:r>
            <a:endParaRPr sz="17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3"/>
          <p:cNvSpPr txBox="1"/>
          <p:nvPr>
            <p:ph type="title"/>
          </p:nvPr>
        </p:nvSpPr>
        <p:spPr>
          <a:xfrm>
            <a:off x="248200" y="31469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1: Choose your archive</a:t>
            </a:r>
            <a:endParaRPr/>
          </a:p>
        </p:txBody>
      </p:sp>
      <p:pic>
        <p:nvPicPr>
          <p:cNvPr id="130" name="Google Shape;130;p23"/>
          <p:cNvPicPr preferRelativeResize="0"/>
          <p:nvPr/>
        </p:nvPicPr>
        <p:blipFill>
          <a:blip r:embed="rId3">
            <a:alphaModFix/>
          </a:blip>
          <a:stretch>
            <a:fillRect/>
          </a:stretch>
        </p:blipFill>
        <p:spPr>
          <a:xfrm>
            <a:off x="2532863" y="775850"/>
            <a:ext cx="3951264" cy="1927750"/>
          </a:xfrm>
          <a:prstGeom prst="rect">
            <a:avLst/>
          </a:prstGeom>
          <a:noFill/>
          <a:ln>
            <a:noFill/>
          </a:ln>
        </p:spPr>
      </p:pic>
      <p:sp>
        <p:nvSpPr>
          <p:cNvPr id="131" name="Google Shape;131;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4"/>
          <p:cNvSpPr txBox="1"/>
          <p:nvPr>
            <p:ph type="title"/>
          </p:nvPr>
        </p:nvSpPr>
        <p:spPr>
          <a:xfrm>
            <a:off x="311700" y="8597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Purpose of language archives</a:t>
            </a:r>
            <a:endParaRPr/>
          </a:p>
        </p:txBody>
      </p:sp>
      <p:sp>
        <p:nvSpPr>
          <p:cNvPr id="137" name="Google Shape;137;p24"/>
          <p:cNvSpPr txBox="1"/>
          <p:nvPr>
            <p:ph idx="1" type="body"/>
          </p:nvPr>
        </p:nvSpPr>
        <p:spPr>
          <a:xfrm>
            <a:off x="311700" y="1432475"/>
            <a:ext cx="8152200" cy="34410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75"/>
              <a:buNone/>
            </a:pPr>
            <a:r>
              <a:rPr lang="en-GB" sz="1700"/>
              <a:t>R</a:t>
            </a:r>
            <a:r>
              <a:rPr lang="en-GB" sz="1700"/>
              <a:t>esponsibility to the people we serve to make materials available for the long term.</a:t>
            </a:r>
            <a:endParaRPr sz="1700"/>
          </a:p>
          <a:p>
            <a:pPr indent="0" lvl="0" marL="0" rtl="0" algn="l">
              <a:lnSpc>
                <a:spcPct val="95000"/>
              </a:lnSpc>
              <a:spcBef>
                <a:spcPts val="1200"/>
              </a:spcBef>
              <a:spcAft>
                <a:spcPts val="0"/>
              </a:spcAft>
              <a:buSzPts val="275"/>
              <a:buNone/>
            </a:pPr>
            <a:r>
              <a:rPr lang="en-GB" sz="1700"/>
              <a:t>Long-term </a:t>
            </a:r>
            <a:r>
              <a:rPr i="1" lang="en-GB" sz="1700"/>
              <a:t>preservation</a:t>
            </a:r>
            <a:r>
              <a:rPr lang="en-GB" sz="1700"/>
              <a:t> (making sure the data last a long time) </a:t>
            </a:r>
            <a:endParaRPr sz="1700"/>
          </a:p>
          <a:p>
            <a:pPr indent="0" lvl="0" marL="0" rtl="0" algn="l">
              <a:lnSpc>
                <a:spcPct val="95000"/>
              </a:lnSpc>
              <a:spcBef>
                <a:spcPts val="1200"/>
              </a:spcBef>
              <a:spcAft>
                <a:spcPts val="0"/>
              </a:spcAft>
              <a:buSzPts val="275"/>
              <a:buNone/>
            </a:pPr>
            <a:r>
              <a:rPr lang="en-GB" sz="1700"/>
              <a:t>Long-term </a:t>
            </a:r>
            <a:r>
              <a:rPr i="1" lang="en-GB" sz="1700"/>
              <a:t>accessibility</a:t>
            </a:r>
            <a:r>
              <a:rPr lang="en-GB" sz="1700"/>
              <a:t> (making sure users can access them now and in the future).</a:t>
            </a:r>
            <a:endParaRPr sz="1700"/>
          </a:p>
          <a:p>
            <a:pPr indent="0" lvl="0" marL="0" rtl="0" algn="l">
              <a:lnSpc>
                <a:spcPct val="95000"/>
              </a:lnSpc>
              <a:spcBef>
                <a:spcPts val="1200"/>
              </a:spcBef>
              <a:spcAft>
                <a:spcPts val="0"/>
              </a:spcAft>
              <a:buClr>
                <a:schemeClr val="dk1"/>
              </a:buClr>
              <a:buSzPts val="275"/>
              <a:buFont typeface="Arial"/>
              <a:buNone/>
            </a:pPr>
            <a:r>
              <a:rPr lang="en-GB" sz="1700"/>
              <a:t>Commitment to migrating the data and metadata to new formats. </a:t>
            </a:r>
            <a:endParaRPr sz="1700"/>
          </a:p>
          <a:p>
            <a:pPr indent="0" lvl="0" marL="0" rtl="0" algn="l">
              <a:lnSpc>
                <a:spcPct val="95000"/>
              </a:lnSpc>
              <a:spcBef>
                <a:spcPts val="1200"/>
              </a:spcBef>
              <a:spcAft>
                <a:spcPts val="0"/>
              </a:spcAft>
              <a:buSzPts val="275"/>
              <a:buNone/>
            </a:pPr>
            <a:r>
              <a:rPr lang="en-GB" sz="1700"/>
              <a:t>Provide citable public versions of data and datasets that can be used for research and other purposes.</a:t>
            </a:r>
            <a:endParaRPr sz="1700"/>
          </a:p>
          <a:p>
            <a:pPr indent="0" lvl="0" marL="0" rtl="0" algn="l">
              <a:lnSpc>
                <a:spcPct val="95000"/>
              </a:lnSpc>
              <a:spcBef>
                <a:spcPts val="1200"/>
              </a:spcBef>
              <a:spcAft>
                <a:spcPts val="0"/>
              </a:spcAft>
              <a:buSzPts val="275"/>
              <a:buNone/>
            </a:pPr>
            <a:r>
              <a:rPr lang="en-GB" sz="1700"/>
              <a:t>Not meant to be temporary file storage or social media platforms.</a:t>
            </a:r>
            <a:endParaRPr sz="1700"/>
          </a:p>
          <a:p>
            <a:pPr indent="0" lvl="0" marL="0" rtl="0" algn="l">
              <a:lnSpc>
                <a:spcPct val="95000"/>
              </a:lnSpc>
              <a:spcBef>
                <a:spcPts val="1200"/>
              </a:spcBef>
              <a:spcAft>
                <a:spcPts val="1200"/>
              </a:spcAft>
              <a:buSzPts val="275"/>
              <a:buNone/>
            </a:pPr>
            <a:r>
              <a:t/>
            </a:r>
            <a:endParaRPr sz="350"/>
          </a:p>
        </p:txBody>
      </p:sp>
      <p:pic>
        <p:nvPicPr>
          <p:cNvPr id="138" name="Google Shape;138;p24"/>
          <p:cNvPicPr preferRelativeResize="0"/>
          <p:nvPr/>
        </p:nvPicPr>
        <p:blipFill>
          <a:blip r:embed="rId3">
            <a:alphaModFix/>
          </a:blip>
          <a:stretch>
            <a:fillRect/>
          </a:stretch>
        </p:blipFill>
        <p:spPr>
          <a:xfrm>
            <a:off x="0" y="0"/>
            <a:ext cx="1448950" cy="706925"/>
          </a:xfrm>
          <a:prstGeom prst="rect">
            <a:avLst/>
          </a:prstGeom>
          <a:noFill/>
          <a:ln>
            <a:noFill/>
          </a:ln>
        </p:spPr>
      </p:pic>
      <p:sp>
        <p:nvSpPr>
          <p:cNvPr id="139" name="Google Shape;139;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5"/>
          <p:cNvSpPr txBox="1"/>
          <p:nvPr>
            <p:ph type="title"/>
          </p:nvPr>
        </p:nvSpPr>
        <p:spPr>
          <a:xfrm>
            <a:off x="311700" y="7069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Repositories vs. Platforms for storing or social media</a:t>
            </a:r>
            <a:endParaRPr/>
          </a:p>
        </p:txBody>
      </p:sp>
      <p:sp>
        <p:nvSpPr>
          <p:cNvPr id="145" name="Google Shape;145;p25"/>
          <p:cNvSpPr txBox="1"/>
          <p:nvPr>
            <p:ph idx="1" type="body"/>
          </p:nvPr>
        </p:nvSpPr>
        <p:spPr>
          <a:xfrm>
            <a:off x="147000" y="1279625"/>
            <a:ext cx="3961500" cy="37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600"/>
              <a:t>Repositories (e.g., DELAMAN archives, Data Repositories)</a:t>
            </a:r>
            <a:endParaRPr sz="1600"/>
          </a:p>
          <a:p>
            <a:pPr indent="-330200" lvl="0" marL="457200" rtl="0" algn="l">
              <a:spcBef>
                <a:spcPts val="1200"/>
              </a:spcBef>
              <a:spcAft>
                <a:spcPts val="0"/>
              </a:spcAft>
              <a:buSzPts val="1600"/>
              <a:buChar char="●"/>
            </a:pPr>
            <a:r>
              <a:rPr b="1" lang="en-GB" sz="1600"/>
              <a:t>Stable</a:t>
            </a:r>
            <a:r>
              <a:rPr lang="en-GB" sz="1600"/>
              <a:t> distribution platforms in which files are not likely to change or be deleted &amp; material can be cited.</a:t>
            </a:r>
            <a:endParaRPr sz="1600"/>
          </a:p>
          <a:p>
            <a:pPr indent="-330200" lvl="0" marL="457200" rtl="0" algn="l">
              <a:spcBef>
                <a:spcPts val="0"/>
              </a:spcBef>
              <a:spcAft>
                <a:spcPts val="0"/>
              </a:spcAft>
              <a:buSzPts val="1600"/>
              <a:buChar char="●"/>
            </a:pPr>
            <a:r>
              <a:rPr lang="en-GB" sz="1600"/>
              <a:t>There is an institutional commitment to longevity</a:t>
            </a:r>
            <a:endParaRPr sz="1600"/>
          </a:p>
          <a:p>
            <a:pPr indent="0" lvl="0" marL="0" rtl="0" algn="l">
              <a:spcBef>
                <a:spcPts val="1200"/>
              </a:spcBef>
              <a:spcAft>
                <a:spcPts val="0"/>
              </a:spcAft>
              <a:buNone/>
            </a:pPr>
            <a:br>
              <a:rPr lang="en-GB" sz="1600"/>
            </a:br>
            <a:r>
              <a:rPr lang="en-GB" sz="1600"/>
              <a:t>Repositories</a:t>
            </a:r>
            <a:endParaRPr sz="1600"/>
          </a:p>
          <a:p>
            <a:pPr indent="-330200" lvl="0" marL="457200" rtl="0" algn="l">
              <a:spcBef>
                <a:spcPts val="1200"/>
              </a:spcBef>
              <a:spcAft>
                <a:spcPts val="0"/>
              </a:spcAft>
              <a:buSzPts val="1600"/>
              <a:buChar char="●"/>
            </a:pPr>
            <a:r>
              <a:rPr lang="en-GB" sz="1600"/>
              <a:t>Less easy to access or navigate</a:t>
            </a:r>
            <a:endParaRPr sz="1600"/>
          </a:p>
          <a:p>
            <a:pPr indent="-330200" lvl="0" marL="457200" rtl="0" algn="l">
              <a:spcBef>
                <a:spcPts val="0"/>
              </a:spcBef>
              <a:spcAft>
                <a:spcPts val="0"/>
              </a:spcAft>
              <a:buSzPts val="1600"/>
              <a:buChar char="●"/>
            </a:pPr>
            <a:r>
              <a:rPr lang="en-GB" sz="1600"/>
              <a:t>Committed to long-term </a:t>
            </a:r>
            <a:r>
              <a:rPr lang="en-GB" sz="1600"/>
              <a:t>preservation</a:t>
            </a:r>
            <a:endParaRPr sz="1600"/>
          </a:p>
        </p:txBody>
      </p:sp>
      <p:sp>
        <p:nvSpPr>
          <p:cNvPr id="146" name="Google Shape;146;p25"/>
          <p:cNvSpPr txBox="1"/>
          <p:nvPr>
            <p:ph idx="2" type="body"/>
          </p:nvPr>
        </p:nvSpPr>
        <p:spPr>
          <a:xfrm>
            <a:off x="4460200" y="1279675"/>
            <a:ext cx="4497300" cy="3879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600"/>
              <a:t>Media Storage Platforms (e.g., Google Drive, Box, DropBox, OneDrive)</a:t>
            </a:r>
            <a:endParaRPr sz="1600"/>
          </a:p>
          <a:p>
            <a:pPr indent="-330200" lvl="0" marL="457200" rtl="0" algn="l">
              <a:spcBef>
                <a:spcPts val="1200"/>
              </a:spcBef>
              <a:spcAft>
                <a:spcPts val="0"/>
              </a:spcAft>
              <a:buSzPts val="1600"/>
              <a:buChar char="●"/>
            </a:pPr>
            <a:r>
              <a:rPr lang="en-GB" sz="1600"/>
              <a:t>Files are likely to be moved, deleted, changed or edited</a:t>
            </a:r>
            <a:endParaRPr sz="1600"/>
          </a:p>
          <a:p>
            <a:pPr indent="-330200" lvl="0" marL="457200" rtl="0" algn="l">
              <a:spcBef>
                <a:spcPts val="0"/>
              </a:spcBef>
              <a:spcAft>
                <a:spcPts val="0"/>
              </a:spcAft>
              <a:buSzPts val="1600"/>
              <a:buChar char="●"/>
            </a:pPr>
            <a:r>
              <a:rPr lang="en-GB" sz="1600"/>
              <a:t>Commercial services that are subject to frequent change or discontinuity of service</a:t>
            </a:r>
            <a:endParaRPr sz="1600"/>
          </a:p>
          <a:p>
            <a:pPr indent="0" lvl="0" marL="0" rtl="0" algn="l">
              <a:spcBef>
                <a:spcPts val="1200"/>
              </a:spcBef>
              <a:spcAft>
                <a:spcPts val="0"/>
              </a:spcAft>
              <a:buNone/>
            </a:pPr>
            <a:r>
              <a:t/>
            </a:r>
            <a:endParaRPr sz="1600"/>
          </a:p>
          <a:p>
            <a:pPr indent="0" lvl="0" marL="0" rtl="0" algn="l">
              <a:spcBef>
                <a:spcPts val="1200"/>
              </a:spcBef>
              <a:spcAft>
                <a:spcPts val="0"/>
              </a:spcAft>
              <a:buNone/>
            </a:pPr>
            <a:r>
              <a:rPr lang="en-GB" sz="1600"/>
              <a:t>Websites or Streaming Services (e.g.,YouTube, Vimeo, SoundCloud)</a:t>
            </a:r>
            <a:endParaRPr sz="1600"/>
          </a:p>
          <a:p>
            <a:pPr indent="-330200" lvl="0" marL="457200" rtl="0" algn="l">
              <a:spcBef>
                <a:spcPts val="1200"/>
              </a:spcBef>
              <a:spcAft>
                <a:spcPts val="0"/>
              </a:spcAft>
              <a:buSzPts val="1600"/>
              <a:buChar char="●"/>
            </a:pPr>
            <a:r>
              <a:rPr lang="en-GB" sz="1600"/>
              <a:t>Easy to access and navigate</a:t>
            </a:r>
            <a:endParaRPr sz="1600"/>
          </a:p>
          <a:p>
            <a:pPr indent="-330200" lvl="0" marL="457200" rtl="0" algn="l">
              <a:spcBef>
                <a:spcPts val="0"/>
              </a:spcBef>
              <a:spcAft>
                <a:spcPts val="0"/>
              </a:spcAft>
              <a:buSzPts val="1600"/>
              <a:buChar char="●"/>
            </a:pPr>
            <a:r>
              <a:rPr lang="en-GB" sz="1600"/>
              <a:t>No commitment to long-term preservation</a:t>
            </a:r>
            <a:endParaRPr sz="1600"/>
          </a:p>
        </p:txBody>
      </p:sp>
      <p:pic>
        <p:nvPicPr>
          <p:cNvPr id="147" name="Google Shape;147;p25"/>
          <p:cNvPicPr preferRelativeResize="0"/>
          <p:nvPr/>
        </p:nvPicPr>
        <p:blipFill>
          <a:blip r:embed="rId3">
            <a:alphaModFix/>
          </a:blip>
          <a:stretch>
            <a:fillRect/>
          </a:stretch>
        </p:blipFill>
        <p:spPr>
          <a:xfrm>
            <a:off x="0" y="0"/>
            <a:ext cx="1448950" cy="706925"/>
          </a:xfrm>
          <a:prstGeom prst="rect">
            <a:avLst/>
          </a:prstGeom>
          <a:noFill/>
          <a:ln>
            <a:noFill/>
          </a:ln>
        </p:spPr>
      </p:pic>
      <p:cxnSp>
        <p:nvCxnSpPr>
          <p:cNvPr id="148" name="Google Shape;148;p25"/>
          <p:cNvCxnSpPr/>
          <p:nvPr/>
        </p:nvCxnSpPr>
        <p:spPr>
          <a:xfrm flipH="1">
            <a:off x="4359150" y="1215725"/>
            <a:ext cx="31800" cy="3852600"/>
          </a:xfrm>
          <a:prstGeom prst="straightConnector1">
            <a:avLst/>
          </a:prstGeom>
          <a:noFill/>
          <a:ln cap="flat" cmpd="sng" w="38100">
            <a:solidFill>
              <a:schemeClr val="dk2"/>
            </a:solidFill>
            <a:prstDash val="solid"/>
            <a:round/>
            <a:headEnd len="med" w="med" type="none"/>
            <a:tailEnd len="med" w="med" type="none"/>
          </a:ln>
        </p:spPr>
      </p:cxnSp>
      <p:sp>
        <p:nvSpPr>
          <p:cNvPr id="149" name="Google Shape;149;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Picking an Archive</a:t>
            </a:r>
            <a:endParaRPr/>
          </a:p>
        </p:txBody>
      </p:sp>
      <p:sp>
        <p:nvSpPr>
          <p:cNvPr id="155" name="Google Shape;155;p26"/>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92500" lnSpcReduction="10000"/>
          </a:bodyPr>
          <a:lstStyle/>
          <a:p>
            <a:pPr indent="-351948" lvl="0" marL="457200" rtl="0" algn="l">
              <a:lnSpc>
                <a:spcPct val="115000"/>
              </a:lnSpc>
              <a:spcBef>
                <a:spcPts val="0"/>
              </a:spcBef>
              <a:spcAft>
                <a:spcPts val="0"/>
              </a:spcAft>
              <a:buSzPct val="100000"/>
              <a:buChar char="●"/>
            </a:pPr>
            <a:r>
              <a:rPr lang="en-GB" sz="2100"/>
              <a:t>Are you required to use a specific archive? </a:t>
            </a:r>
            <a:endParaRPr sz="2100"/>
          </a:p>
          <a:p>
            <a:pPr indent="-351948" lvl="0" marL="457200" rtl="0" algn="l">
              <a:lnSpc>
                <a:spcPct val="115000"/>
              </a:lnSpc>
              <a:spcBef>
                <a:spcPts val="0"/>
              </a:spcBef>
              <a:spcAft>
                <a:spcPts val="0"/>
              </a:spcAft>
              <a:buSzPct val="100000"/>
              <a:buChar char="●"/>
            </a:pPr>
            <a:r>
              <a:rPr lang="en-GB" sz="2100"/>
              <a:t>Is there a community-based archive?</a:t>
            </a:r>
            <a:endParaRPr sz="2100"/>
          </a:p>
          <a:p>
            <a:pPr indent="-351948" lvl="0" marL="457200" rtl="0" algn="l">
              <a:lnSpc>
                <a:spcPct val="115000"/>
              </a:lnSpc>
              <a:spcBef>
                <a:spcPts val="0"/>
              </a:spcBef>
              <a:spcAft>
                <a:spcPts val="0"/>
              </a:spcAft>
              <a:buSzPct val="100000"/>
              <a:buChar char="●"/>
            </a:pPr>
            <a:r>
              <a:rPr lang="en-GB" sz="2100"/>
              <a:t>Do you already have a relationship with a specific archive?</a:t>
            </a:r>
            <a:endParaRPr sz="2100"/>
          </a:p>
          <a:p>
            <a:pPr indent="-351948" lvl="0" marL="457200" rtl="0" algn="l">
              <a:lnSpc>
                <a:spcPct val="115000"/>
              </a:lnSpc>
              <a:spcBef>
                <a:spcPts val="0"/>
              </a:spcBef>
              <a:spcAft>
                <a:spcPts val="0"/>
              </a:spcAft>
              <a:buSzPct val="100000"/>
              <a:buChar char="●"/>
            </a:pPr>
            <a:r>
              <a:rPr lang="en-GB" sz="2100"/>
              <a:t>Is there a DELAMAN archive that would be a good fit for the language?</a:t>
            </a:r>
            <a:endParaRPr sz="2100"/>
          </a:p>
          <a:p>
            <a:pPr indent="-351948" lvl="0" marL="457200" rtl="0" algn="l">
              <a:lnSpc>
                <a:spcPct val="115000"/>
              </a:lnSpc>
              <a:spcBef>
                <a:spcPts val="0"/>
              </a:spcBef>
              <a:spcAft>
                <a:spcPts val="0"/>
              </a:spcAft>
              <a:buSzPct val="100000"/>
              <a:buChar char="●"/>
            </a:pPr>
            <a:r>
              <a:rPr lang="en-GB" sz="2100"/>
              <a:t>Is there an areal archive that would be a good fit for the language?</a:t>
            </a:r>
            <a:endParaRPr sz="2100"/>
          </a:p>
          <a:p>
            <a:pPr indent="-351948" lvl="0" marL="457200" rtl="0" algn="l">
              <a:lnSpc>
                <a:spcPct val="115000"/>
              </a:lnSpc>
              <a:spcBef>
                <a:spcPts val="0"/>
              </a:spcBef>
              <a:spcAft>
                <a:spcPts val="0"/>
              </a:spcAft>
              <a:buSzPct val="100000"/>
              <a:buChar char="●"/>
            </a:pPr>
            <a:r>
              <a:rPr lang="en-GB" sz="2100"/>
              <a:t>Will some or all of the language data have to be restricted? What are the repository’s policies regarding public vs. restricted data?</a:t>
            </a:r>
            <a:endParaRPr sz="2100"/>
          </a:p>
          <a:p>
            <a:pPr indent="-351948" lvl="0" marL="457200" rtl="0" algn="l">
              <a:lnSpc>
                <a:spcPct val="115000"/>
              </a:lnSpc>
              <a:spcBef>
                <a:spcPts val="0"/>
              </a:spcBef>
              <a:spcAft>
                <a:spcPts val="0"/>
              </a:spcAft>
              <a:buSzPct val="100000"/>
              <a:buChar char="●"/>
            </a:pPr>
            <a:r>
              <a:rPr lang="en-GB" sz="2100"/>
              <a:t>Can the language community access the archive? </a:t>
            </a:r>
            <a:endParaRPr sz="2100"/>
          </a:p>
          <a:p>
            <a:pPr indent="-351948" lvl="1" marL="914400" rtl="0" algn="l">
              <a:lnSpc>
                <a:spcPct val="115000"/>
              </a:lnSpc>
              <a:spcBef>
                <a:spcPts val="0"/>
              </a:spcBef>
              <a:spcAft>
                <a:spcPts val="0"/>
              </a:spcAft>
              <a:buSzPct val="100000"/>
              <a:buChar char="○"/>
            </a:pPr>
            <a:r>
              <a:rPr lang="en-GB" sz="2100"/>
              <a:t>If not, is there a regional archive or institution that community members can access</a:t>
            </a:r>
            <a:r>
              <a:rPr lang="en-GB" sz="2100"/>
              <a:t>?</a:t>
            </a:r>
            <a:endParaRPr/>
          </a:p>
        </p:txBody>
      </p:sp>
      <p:pic>
        <p:nvPicPr>
          <p:cNvPr id="156" name="Google Shape;156;p26"/>
          <p:cNvPicPr preferRelativeResize="0"/>
          <p:nvPr/>
        </p:nvPicPr>
        <p:blipFill>
          <a:blip r:embed="rId3">
            <a:alphaModFix/>
          </a:blip>
          <a:stretch>
            <a:fillRect/>
          </a:stretch>
        </p:blipFill>
        <p:spPr>
          <a:xfrm>
            <a:off x="0" y="0"/>
            <a:ext cx="1448950" cy="706925"/>
          </a:xfrm>
          <a:prstGeom prst="rect">
            <a:avLst/>
          </a:prstGeom>
          <a:noFill/>
          <a:ln>
            <a:noFill/>
          </a:ln>
        </p:spPr>
      </p:pic>
      <p:sp>
        <p:nvSpPr>
          <p:cNvPr id="157" name="Google Shape;157;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Prioritize community access!</a:t>
            </a:r>
            <a:endParaRPr/>
          </a:p>
        </p:txBody>
      </p:sp>
      <p:sp>
        <p:nvSpPr>
          <p:cNvPr id="163" name="Google Shape;163;p27"/>
          <p:cNvSpPr txBox="1"/>
          <p:nvPr>
            <p:ph idx="1" type="body"/>
          </p:nvPr>
        </p:nvSpPr>
        <p:spPr>
          <a:xfrm>
            <a:off x="311700" y="1322525"/>
            <a:ext cx="8520600" cy="35511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Seek out an archive that the speech community can access.</a:t>
            </a:r>
            <a:endParaRPr/>
          </a:p>
          <a:p>
            <a:pPr indent="-334327" lvl="0" marL="457200" rtl="0" algn="l">
              <a:spcBef>
                <a:spcPts val="0"/>
              </a:spcBef>
              <a:spcAft>
                <a:spcPts val="0"/>
              </a:spcAft>
              <a:buSzPct val="100000"/>
              <a:buChar char="●"/>
            </a:pPr>
            <a:r>
              <a:rPr lang="en-GB"/>
              <a:t>Establish community access through a Memorandum of Understanding.</a:t>
            </a:r>
            <a:endParaRPr/>
          </a:p>
          <a:p>
            <a:pPr indent="-334327" lvl="0" marL="457200" rtl="0" algn="l">
              <a:spcBef>
                <a:spcPts val="0"/>
              </a:spcBef>
              <a:spcAft>
                <a:spcPts val="0"/>
              </a:spcAft>
              <a:buSzPct val="100000"/>
              <a:buChar char="●"/>
            </a:pPr>
            <a:r>
              <a:rPr lang="en-GB"/>
              <a:t>Immediately share copies of the collected materials with people who contributed to their creation. </a:t>
            </a:r>
            <a:endParaRPr/>
          </a:p>
          <a:p>
            <a:pPr indent="-334327" lvl="0" marL="457200" rtl="0" algn="l">
              <a:spcBef>
                <a:spcPts val="0"/>
              </a:spcBef>
              <a:spcAft>
                <a:spcPts val="0"/>
              </a:spcAft>
              <a:buSzPct val="100000"/>
              <a:buChar char="●"/>
            </a:pPr>
            <a:r>
              <a:rPr lang="en-GB"/>
              <a:t>Establish a physical or digital archive within the community.</a:t>
            </a:r>
            <a:endParaRPr/>
          </a:p>
          <a:p>
            <a:pPr indent="-334327" lvl="0" marL="457200" rtl="0" algn="l">
              <a:spcBef>
                <a:spcPts val="0"/>
              </a:spcBef>
              <a:spcAft>
                <a:spcPts val="0"/>
              </a:spcAft>
              <a:buSzPct val="100000"/>
              <a:buChar char="●"/>
            </a:pPr>
            <a:r>
              <a:rPr lang="en-GB"/>
              <a:t>Share a digital or physical copy of the materials with an institution that the community members can access, e.g., a school, library, archive, museum, governmental office or cultural program in the community’s town, region, state, country</a:t>
            </a:r>
            <a:endParaRPr/>
          </a:p>
          <a:p>
            <a:pPr indent="-334327" lvl="0" marL="457200" rtl="0" algn="l">
              <a:spcBef>
                <a:spcPts val="0"/>
              </a:spcBef>
              <a:spcAft>
                <a:spcPts val="0"/>
              </a:spcAft>
              <a:buSzPct val="100000"/>
              <a:buChar char="●"/>
            </a:pPr>
            <a:r>
              <a:rPr lang="en-GB"/>
              <a:t>Set up a local Raspberry Pi for nearby </a:t>
            </a:r>
            <a:r>
              <a:rPr lang="en-GB"/>
              <a:t>smartphone</a:t>
            </a:r>
            <a:r>
              <a:rPr lang="en-GB"/>
              <a:t> access (see Thieberger &amp; La Rosa’s presentation in ICLDC 7, session 2.1)</a:t>
            </a:r>
            <a:endParaRPr/>
          </a:p>
          <a:p>
            <a:pPr indent="-334327" lvl="0" marL="457200" rtl="0" algn="l">
              <a:spcBef>
                <a:spcPts val="0"/>
              </a:spcBef>
              <a:spcAft>
                <a:spcPts val="0"/>
              </a:spcAft>
              <a:buSzPct val="100000"/>
              <a:buChar char="●"/>
            </a:pPr>
            <a:r>
              <a:rPr lang="en-GB"/>
              <a:t>Bear in mind that the easiest way to provide access might be to put video files in YouTube.</a:t>
            </a:r>
            <a:endParaRPr/>
          </a:p>
        </p:txBody>
      </p:sp>
      <p:pic>
        <p:nvPicPr>
          <p:cNvPr id="164" name="Google Shape;164;p27"/>
          <p:cNvPicPr preferRelativeResize="0"/>
          <p:nvPr/>
        </p:nvPicPr>
        <p:blipFill>
          <a:blip r:embed="rId3">
            <a:alphaModFix/>
          </a:blip>
          <a:stretch>
            <a:fillRect/>
          </a:stretch>
        </p:blipFill>
        <p:spPr>
          <a:xfrm>
            <a:off x="0" y="0"/>
            <a:ext cx="1448950" cy="706925"/>
          </a:xfrm>
          <a:prstGeom prst="rect">
            <a:avLst/>
          </a:prstGeom>
          <a:noFill/>
          <a:ln>
            <a:noFill/>
          </a:ln>
        </p:spPr>
      </p:pic>
      <p:sp>
        <p:nvSpPr>
          <p:cNvPr id="165" name="Google Shape;165;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8"/>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2: Name Your Files</a:t>
            </a:r>
            <a:endParaRPr/>
          </a:p>
        </p:txBody>
      </p:sp>
      <p:pic>
        <p:nvPicPr>
          <p:cNvPr id="171" name="Google Shape;171;p28"/>
          <p:cNvPicPr preferRelativeResize="0"/>
          <p:nvPr/>
        </p:nvPicPr>
        <p:blipFill>
          <a:blip r:embed="rId3">
            <a:alphaModFix/>
          </a:blip>
          <a:stretch>
            <a:fillRect/>
          </a:stretch>
        </p:blipFill>
        <p:spPr>
          <a:xfrm>
            <a:off x="1765050" y="777240"/>
            <a:ext cx="5613904" cy="1846049"/>
          </a:xfrm>
          <a:prstGeom prst="rect">
            <a:avLst/>
          </a:prstGeom>
          <a:noFill/>
          <a:ln>
            <a:noFill/>
          </a:ln>
        </p:spPr>
      </p:pic>
      <p:sp>
        <p:nvSpPr>
          <p:cNvPr id="172" name="Google Shape;172;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9"/>
          <p:cNvSpPr txBox="1"/>
          <p:nvPr>
            <p:ph type="title"/>
          </p:nvPr>
        </p:nvSpPr>
        <p:spPr>
          <a:xfrm>
            <a:off x="914400" y="2150850"/>
            <a:ext cx="7383600" cy="841800"/>
          </a:xfrm>
          <a:prstGeom prst="rect">
            <a:avLst/>
          </a:prstGeom>
        </p:spPr>
        <p:txBody>
          <a:bodyPr anchorCtr="0" anchor="ctr" bIns="91425" lIns="91425" spcFirstLastPara="1" rIns="91425" wrap="square" tIns="91425">
            <a:normAutofit fontScale="90000"/>
          </a:bodyPr>
          <a:lstStyle/>
          <a:p>
            <a:pPr indent="0" lvl="0" marL="0" rtl="0" algn="l">
              <a:lnSpc>
                <a:spcPct val="90000"/>
              </a:lnSpc>
              <a:spcBef>
                <a:spcPts val="800"/>
              </a:spcBef>
              <a:spcAft>
                <a:spcPts val="0"/>
              </a:spcAft>
              <a:buClr>
                <a:schemeClr val="dk1"/>
              </a:buClr>
              <a:buSzPct val="34375"/>
              <a:buFont typeface="Arial"/>
              <a:buNone/>
            </a:pPr>
            <a:r>
              <a:rPr lang="en-GB" sz="3200"/>
              <a:t>What needs to be named? What constitutes an object for our purposes?</a:t>
            </a:r>
            <a:endParaRPr sz="3200"/>
          </a:p>
          <a:p>
            <a:pPr indent="0" lvl="0" marL="0" rtl="0" algn="l">
              <a:lnSpc>
                <a:spcPct val="90000"/>
              </a:lnSpc>
              <a:spcBef>
                <a:spcPts val="700"/>
              </a:spcBef>
              <a:spcAft>
                <a:spcPts val="0"/>
              </a:spcAft>
              <a:buClr>
                <a:schemeClr val="dk1"/>
              </a:buClr>
              <a:buSzPct val="39285"/>
              <a:buFont typeface="Arial"/>
              <a:buNone/>
            </a:pPr>
            <a:r>
              <a:rPr lang="en-GB" sz="2800"/>
              <a:t>Primary data</a:t>
            </a:r>
            <a:endParaRPr sz="2800"/>
          </a:p>
          <a:p>
            <a:pPr indent="0" lvl="0" marL="0" rtl="0" algn="l">
              <a:lnSpc>
                <a:spcPct val="90000"/>
              </a:lnSpc>
              <a:spcBef>
                <a:spcPts val="600"/>
              </a:spcBef>
              <a:spcAft>
                <a:spcPts val="0"/>
              </a:spcAft>
              <a:buClr>
                <a:schemeClr val="dk1"/>
              </a:buClr>
              <a:buSzPct val="45833"/>
              <a:buFont typeface="Arial"/>
              <a:buNone/>
            </a:pPr>
            <a:r>
              <a:rPr lang="en-GB" sz="2400"/>
              <a:t>– Recordings</a:t>
            </a:r>
            <a:endParaRPr sz="2400"/>
          </a:p>
          <a:p>
            <a:pPr indent="0" lvl="0" marL="0" rtl="0" algn="l">
              <a:lnSpc>
                <a:spcPct val="90000"/>
              </a:lnSpc>
              <a:spcBef>
                <a:spcPts val="600"/>
              </a:spcBef>
              <a:spcAft>
                <a:spcPts val="0"/>
              </a:spcAft>
              <a:buClr>
                <a:schemeClr val="dk1"/>
              </a:buClr>
              <a:buSzPct val="45833"/>
              <a:buFont typeface="Arial"/>
              <a:buNone/>
            </a:pPr>
            <a:r>
              <a:rPr lang="en-GB" sz="2400"/>
              <a:t>– Files: audio, video, photographs</a:t>
            </a:r>
            <a:endParaRPr sz="2400"/>
          </a:p>
          <a:p>
            <a:pPr indent="0" lvl="0" marL="0" rtl="0" algn="l">
              <a:lnSpc>
                <a:spcPct val="90000"/>
              </a:lnSpc>
              <a:spcBef>
                <a:spcPts val="600"/>
              </a:spcBef>
              <a:spcAft>
                <a:spcPts val="0"/>
              </a:spcAft>
              <a:buClr>
                <a:schemeClr val="dk1"/>
              </a:buClr>
              <a:buSzPct val="45833"/>
              <a:buFont typeface="Arial"/>
              <a:buNone/>
            </a:pPr>
            <a:r>
              <a:rPr lang="en-GB" sz="2400"/>
              <a:t>Derived items</a:t>
            </a:r>
            <a:endParaRPr sz="2400"/>
          </a:p>
          <a:p>
            <a:pPr indent="0" lvl="0" marL="0" rtl="0" algn="l">
              <a:lnSpc>
                <a:spcPct val="90000"/>
              </a:lnSpc>
              <a:spcBef>
                <a:spcPts val="500"/>
              </a:spcBef>
              <a:spcAft>
                <a:spcPts val="0"/>
              </a:spcAft>
              <a:buClr>
                <a:schemeClr val="dk1"/>
              </a:buClr>
              <a:buSzPct val="55000"/>
              <a:buFont typeface="Arial"/>
              <a:buNone/>
            </a:pPr>
            <a:r>
              <a:rPr lang="en-GB" sz="2000"/>
              <a:t>– Transcripts (should be named the same as the file they transcribe)</a:t>
            </a:r>
            <a:endParaRPr sz="2000"/>
          </a:p>
          <a:p>
            <a:pPr indent="0" lvl="0" marL="0" rtl="0" algn="l">
              <a:lnSpc>
                <a:spcPct val="90000"/>
              </a:lnSpc>
              <a:spcBef>
                <a:spcPts val="500"/>
              </a:spcBef>
              <a:spcAft>
                <a:spcPts val="0"/>
              </a:spcAft>
              <a:buNone/>
            </a:pPr>
            <a:r>
              <a:rPr lang="en-GB" sz="2000"/>
              <a:t>– Texts</a:t>
            </a:r>
            <a:endParaRPr sz="2000"/>
          </a:p>
          <a:p>
            <a:pPr indent="0" lvl="0" marL="0" rtl="0" algn="l">
              <a:lnSpc>
                <a:spcPct val="90000"/>
              </a:lnSpc>
              <a:spcBef>
                <a:spcPts val="500"/>
              </a:spcBef>
              <a:spcAft>
                <a:spcPts val="0"/>
              </a:spcAft>
              <a:buNone/>
            </a:pPr>
            <a:r>
              <a:rPr lang="en-GB" sz="2000"/>
              <a:t>– Dictionaries</a:t>
            </a:r>
            <a:r>
              <a:rPr lang="en-GB" sz="1100"/>
              <a:t> </a:t>
            </a:r>
            <a:endParaRPr/>
          </a:p>
        </p:txBody>
      </p:sp>
      <p:pic>
        <p:nvPicPr>
          <p:cNvPr id="178" name="Google Shape;178;p29"/>
          <p:cNvPicPr preferRelativeResize="0"/>
          <p:nvPr/>
        </p:nvPicPr>
        <p:blipFill>
          <a:blip r:embed="rId3">
            <a:alphaModFix/>
          </a:blip>
          <a:stretch>
            <a:fillRect/>
          </a:stretch>
        </p:blipFill>
        <p:spPr>
          <a:xfrm>
            <a:off x="0" y="0"/>
            <a:ext cx="2142441" cy="704088"/>
          </a:xfrm>
          <a:prstGeom prst="rect">
            <a:avLst/>
          </a:prstGeom>
          <a:noFill/>
          <a:ln>
            <a:noFill/>
          </a:ln>
        </p:spPr>
      </p:pic>
      <p:sp>
        <p:nvSpPr>
          <p:cNvPr id="179" name="Google Shape;179;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0"/>
          <p:cNvSpPr txBox="1"/>
          <p:nvPr>
            <p:ph type="title"/>
          </p:nvPr>
        </p:nvSpPr>
        <p:spPr>
          <a:xfrm>
            <a:off x="311700" y="2691550"/>
            <a:ext cx="8520600" cy="841800"/>
          </a:xfrm>
          <a:prstGeom prst="rect">
            <a:avLst/>
          </a:prstGeom>
        </p:spPr>
        <p:txBody>
          <a:bodyPr anchorCtr="0" anchor="ctr" bIns="91425" lIns="91425" spcFirstLastPara="1" rIns="91425" wrap="square" tIns="91425">
            <a:normAutofit fontScale="90000"/>
          </a:bodyPr>
          <a:lstStyle/>
          <a:p>
            <a:pPr indent="0" lvl="0" marL="736600" rtl="0" algn="l">
              <a:lnSpc>
                <a:spcPct val="90000"/>
              </a:lnSpc>
              <a:spcBef>
                <a:spcPts val="700"/>
              </a:spcBef>
              <a:spcAft>
                <a:spcPts val="0"/>
              </a:spcAft>
              <a:buNone/>
            </a:pPr>
            <a:r>
              <a:rPr lang="en-GB" sz="2800"/>
              <a:t>Every citation of a piece of data should be able to resolve to that data</a:t>
            </a:r>
            <a:endParaRPr sz="2800"/>
          </a:p>
          <a:p>
            <a:pPr indent="0" lvl="0" marL="736600" rtl="0" algn="l">
              <a:lnSpc>
                <a:spcPct val="90000"/>
              </a:lnSpc>
              <a:spcBef>
                <a:spcPts val="700"/>
              </a:spcBef>
              <a:spcAft>
                <a:spcPts val="0"/>
              </a:spcAft>
              <a:buNone/>
            </a:pPr>
            <a:r>
              <a:t/>
            </a:r>
            <a:endParaRPr sz="2800"/>
          </a:p>
          <a:p>
            <a:pPr indent="0" lvl="0" marL="736600" rtl="0" algn="l">
              <a:lnSpc>
                <a:spcPct val="90000"/>
              </a:lnSpc>
              <a:spcBef>
                <a:spcPts val="700"/>
              </a:spcBef>
              <a:spcAft>
                <a:spcPts val="0"/>
              </a:spcAft>
              <a:buNone/>
            </a:pPr>
            <a:r>
              <a:rPr lang="en-GB" sz="2800"/>
              <a:t>Filenames must be consistent over time, do not change them!</a:t>
            </a:r>
            <a:endParaRPr sz="2800"/>
          </a:p>
          <a:p>
            <a:pPr indent="0" lvl="0" marL="736600" rtl="0" algn="l">
              <a:lnSpc>
                <a:spcPct val="90000"/>
              </a:lnSpc>
              <a:spcBef>
                <a:spcPts val="700"/>
              </a:spcBef>
              <a:spcAft>
                <a:spcPts val="0"/>
              </a:spcAft>
              <a:buNone/>
            </a:pPr>
            <a:r>
              <a:rPr lang="en-GB" sz="2800"/>
              <a:t>“Persistent </a:t>
            </a:r>
            <a:r>
              <a:rPr lang="en-GB" sz="2800"/>
              <a:t>Identification</a:t>
            </a:r>
            <a:r>
              <a:rPr lang="en-GB" sz="2800"/>
              <a:t>”</a:t>
            </a:r>
            <a:endParaRPr sz="2800"/>
          </a:p>
          <a:p>
            <a:pPr indent="0" lvl="0" marL="736600" rtl="0" algn="l">
              <a:lnSpc>
                <a:spcPct val="90000"/>
              </a:lnSpc>
              <a:spcBef>
                <a:spcPts val="700"/>
              </a:spcBef>
              <a:spcAft>
                <a:spcPts val="0"/>
              </a:spcAft>
              <a:buNone/>
            </a:pPr>
            <a:r>
              <a:t/>
            </a:r>
            <a:endParaRPr sz="2800"/>
          </a:p>
          <a:p>
            <a:pPr indent="0" lvl="0" marL="736600" rtl="0" algn="l">
              <a:lnSpc>
                <a:spcPct val="90000"/>
              </a:lnSpc>
              <a:spcBef>
                <a:spcPts val="700"/>
              </a:spcBef>
              <a:spcAft>
                <a:spcPts val="0"/>
              </a:spcAft>
              <a:buNone/>
            </a:pPr>
            <a:r>
              <a:rPr lang="en-GB" sz="2800"/>
              <a:t>Archives usually assign handles or digital object identifiers that will function as persistent identifiers</a:t>
            </a:r>
            <a:endParaRPr sz="2800"/>
          </a:p>
          <a:p>
            <a:pPr indent="0" lvl="0" marL="0" rtl="0" algn="l">
              <a:lnSpc>
                <a:spcPct val="90000"/>
              </a:lnSpc>
              <a:spcBef>
                <a:spcPts val="500"/>
              </a:spcBef>
              <a:spcAft>
                <a:spcPts val="0"/>
              </a:spcAft>
              <a:buNone/>
            </a:pPr>
            <a:r>
              <a:t/>
            </a:r>
            <a:endParaRPr sz="3200"/>
          </a:p>
        </p:txBody>
      </p:sp>
      <p:pic>
        <p:nvPicPr>
          <p:cNvPr id="185" name="Google Shape;185;p30"/>
          <p:cNvPicPr preferRelativeResize="0"/>
          <p:nvPr/>
        </p:nvPicPr>
        <p:blipFill>
          <a:blip r:embed="rId3">
            <a:alphaModFix/>
          </a:blip>
          <a:stretch>
            <a:fillRect/>
          </a:stretch>
        </p:blipFill>
        <p:spPr>
          <a:xfrm>
            <a:off x="0" y="0"/>
            <a:ext cx="2142441" cy="704088"/>
          </a:xfrm>
          <a:prstGeom prst="rect">
            <a:avLst/>
          </a:prstGeom>
          <a:noFill/>
          <a:ln>
            <a:noFill/>
          </a:ln>
        </p:spPr>
      </p:pic>
      <p:sp>
        <p:nvSpPr>
          <p:cNvPr id="186" name="Google Shape;186;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1"/>
          <p:cNvSpPr txBox="1"/>
          <p:nvPr>
            <p:ph type="title"/>
          </p:nvPr>
        </p:nvSpPr>
        <p:spPr>
          <a:xfrm>
            <a:off x="691000" y="3212400"/>
            <a:ext cx="8149800" cy="841800"/>
          </a:xfrm>
          <a:prstGeom prst="rect">
            <a:avLst/>
          </a:prstGeom>
        </p:spPr>
        <p:txBody>
          <a:bodyPr anchorCtr="0" anchor="ctr" bIns="91425" lIns="91425" spcFirstLastPara="1" rIns="91425" wrap="square" tIns="91425">
            <a:normAutofit fontScale="90000"/>
          </a:bodyPr>
          <a:lstStyle/>
          <a:p>
            <a:pPr indent="0" lvl="0" marL="0" rtl="0" algn="l">
              <a:lnSpc>
                <a:spcPct val="90000"/>
              </a:lnSpc>
              <a:spcBef>
                <a:spcPts val="800"/>
              </a:spcBef>
              <a:spcAft>
                <a:spcPts val="0"/>
              </a:spcAft>
              <a:buNone/>
            </a:pPr>
            <a:r>
              <a:rPr b="1" lang="en-GB" sz="3200"/>
              <a:t>Filenaming</a:t>
            </a:r>
            <a:endParaRPr b="1" sz="3200"/>
          </a:p>
          <a:p>
            <a:pPr indent="0" lvl="0" marL="0" rtl="0" algn="l">
              <a:lnSpc>
                <a:spcPct val="90000"/>
              </a:lnSpc>
              <a:spcBef>
                <a:spcPts val="800"/>
              </a:spcBef>
              <a:spcAft>
                <a:spcPts val="0"/>
              </a:spcAft>
              <a:buNone/>
            </a:pPr>
            <a:r>
              <a:rPr lang="en-GB" sz="3200"/>
              <a:t>Select a convention that works for you</a:t>
            </a:r>
            <a:endParaRPr sz="3200"/>
          </a:p>
          <a:p>
            <a:pPr indent="0" lvl="0" marL="0" rtl="0" algn="l">
              <a:lnSpc>
                <a:spcPct val="90000"/>
              </a:lnSpc>
              <a:spcBef>
                <a:spcPts val="800"/>
              </a:spcBef>
              <a:spcAft>
                <a:spcPts val="0"/>
              </a:spcAft>
              <a:buNone/>
            </a:pPr>
            <a:r>
              <a:rPr lang="en-GB" sz="3200"/>
              <a:t>Be parsimonious (don’t get carried away!)</a:t>
            </a:r>
            <a:endParaRPr sz="3200"/>
          </a:p>
          <a:p>
            <a:pPr indent="0" lvl="0" marL="0" rtl="0" algn="l">
              <a:lnSpc>
                <a:spcPct val="90000"/>
              </a:lnSpc>
              <a:spcBef>
                <a:spcPts val="800"/>
              </a:spcBef>
              <a:spcAft>
                <a:spcPts val="0"/>
              </a:spcAft>
              <a:buNone/>
            </a:pPr>
            <a:r>
              <a:t/>
            </a:r>
            <a:endParaRPr sz="3200"/>
          </a:p>
          <a:p>
            <a:pPr indent="0" lvl="0" marL="0" rtl="0" algn="l">
              <a:lnSpc>
                <a:spcPct val="90000"/>
              </a:lnSpc>
              <a:spcBef>
                <a:spcPts val="800"/>
              </a:spcBef>
              <a:spcAft>
                <a:spcPts val="0"/>
              </a:spcAft>
              <a:buNone/>
            </a:pPr>
            <a:r>
              <a:rPr lang="en-GB" sz="3200"/>
              <a:t>Use simple characters</a:t>
            </a:r>
            <a:endParaRPr sz="3200"/>
          </a:p>
          <a:p>
            <a:pPr indent="0" lvl="0" marL="0" rtl="0" algn="l">
              <a:lnSpc>
                <a:spcPct val="90000"/>
              </a:lnSpc>
              <a:spcBef>
                <a:spcPts val="700"/>
              </a:spcBef>
              <a:spcAft>
                <a:spcPts val="0"/>
              </a:spcAft>
              <a:buNone/>
            </a:pPr>
            <a:r>
              <a:rPr lang="en-GB" sz="2800"/>
              <a:t>– Various computer systems will have to be able to read your filenames</a:t>
            </a:r>
            <a:endParaRPr sz="2800"/>
          </a:p>
          <a:p>
            <a:pPr indent="0" lvl="0" marL="0" rtl="0" algn="l">
              <a:lnSpc>
                <a:spcPct val="90000"/>
              </a:lnSpc>
              <a:spcBef>
                <a:spcPts val="700"/>
              </a:spcBef>
              <a:spcAft>
                <a:spcPts val="0"/>
              </a:spcAft>
              <a:buNone/>
            </a:pPr>
            <a:r>
              <a:t/>
            </a:r>
            <a:endParaRPr sz="2800"/>
          </a:p>
          <a:p>
            <a:pPr indent="0" lvl="0" marL="0" rtl="0" algn="l">
              <a:lnSpc>
                <a:spcPct val="90000"/>
              </a:lnSpc>
              <a:spcBef>
                <a:spcPts val="700"/>
              </a:spcBef>
              <a:spcAft>
                <a:spcPts val="0"/>
              </a:spcAft>
              <a:buNone/>
            </a:pPr>
            <a:r>
              <a:t/>
            </a:r>
            <a:endParaRPr sz="2800"/>
          </a:p>
          <a:p>
            <a:pPr indent="0" lvl="0" marL="0" rtl="0" algn="l">
              <a:lnSpc>
                <a:spcPct val="90000"/>
              </a:lnSpc>
              <a:spcBef>
                <a:spcPts val="500"/>
              </a:spcBef>
              <a:spcAft>
                <a:spcPts val="0"/>
              </a:spcAft>
              <a:buNone/>
            </a:pPr>
            <a:r>
              <a:t/>
            </a:r>
            <a:endParaRPr sz="3200"/>
          </a:p>
        </p:txBody>
      </p:sp>
      <p:pic>
        <p:nvPicPr>
          <p:cNvPr id="192" name="Google Shape;192;p31"/>
          <p:cNvPicPr preferRelativeResize="0"/>
          <p:nvPr/>
        </p:nvPicPr>
        <p:blipFill>
          <a:blip r:embed="rId3">
            <a:alphaModFix/>
          </a:blip>
          <a:stretch>
            <a:fillRect/>
          </a:stretch>
        </p:blipFill>
        <p:spPr>
          <a:xfrm>
            <a:off x="0" y="0"/>
            <a:ext cx="2142441" cy="704088"/>
          </a:xfrm>
          <a:prstGeom prst="rect">
            <a:avLst/>
          </a:prstGeom>
          <a:noFill/>
          <a:ln>
            <a:noFill/>
          </a:ln>
        </p:spPr>
      </p:pic>
      <p:sp>
        <p:nvSpPr>
          <p:cNvPr id="193" name="Google Shape;193;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2"/>
          <p:cNvSpPr txBox="1"/>
          <p:nvPr>
            <p:ph idx="1" type="body"/>
          </p:nvPr>
        </p:nvSpPr>
        <p:spPr>
          <a:xfrm>
            <a:off x="1684050" y="918150"/>
            <a:ext cx="5829300" cy="30861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l">
              <a:lnSpc>
                <a:spcPct val="115000"/>
              </a:lnSpc>
              <a:spcBef>
                <a:spcPts val="500"/>
              </a:spcBef>
              <a:spcAft>
                <a:spcPts val="0"/>
              </a:spcAft>
              <a:buClr>
                <a:schemeClr val="dk1"/>
              </a:buClr>
              <a:buSzPct val="55000"/>
              <a:buFont typeface="Arial"/>
              <a:buNone/>
            </a:pPr>
            <a:r>
              <a:rPr lang="en-GB" sz="2000">
                <a:latin typeface="Arial"/>
                <a:ea typeface="Arial"/>
                <a:cs typeface="Arial"/>
                <a:sym typeface="Arial"/>
              </a:rPr>
              <a:t>20140314$ERK$MJ$Erakor$SONYTRSX$1545.wav</a:t>
            </a:r>
            <a:endParaRPr sz="2000">
              <a:latin typeface="Arial"/>
              <a:ea typeface="Arial"/>
              <a:cs typeface="Arial"/>
              <a:sym typeface="Arial"/>
            </a:endParaRPr>
          </a:p>
          <a:p>
            <a:pPr indent="0" lvl="0" marL="0" rtl="0" algn="l">
              <a:lnSpc>
                <a:spcPct val="115000"/>
              </a:lnSpc>
              <a:spcBef>
                <a:spcPts val="1200"/>
              </a:spcBef>
              <a:spcAft>
                <a:spcPts val="0"/>
              </a:spcAft>
              <a:buClr>
                <a:schemeClr val="dk1"/>
              </a:buClr>
              <a:buSzPct val="55000"/>
              <a:buFont typeface="Arial"/>
              <a:buNone/>
            </a:pPr>
            <a:r>
              <a:rPr lang="en-GB" sz="2000">
                <a:latin typeface="Arial"/>
                <a:ea typeface="Arial"/>
                <a:cs typeface="Arial"/>
                <a:sym typeface="Arial"/>
              </a:rPr>
              <a:t>(37 characters, date, language code, speaker initial, place, mike brand, time of start of recording)</a:t>
            </a:r>
            <a:endParaRPr sz="2000">
              <a:latin typeface="Arial"/>
              <a:ea typeface="Arial"/>
              <a:cs typeface="Arial"/>
              <a:sym typeface="Arial"/>
            </a:endParaRPr>
          </a:p>
          <a:p>
            <a:pPr indent="0" lvl="0" marL="0" rtl="0" algn="l">
              <a:spcBef>
                <a:spcPts val="1200"/>
              </a:spcBef>
              <a:spcAft>
                <a:spcPts val="0"/>
              </a:spcAft>
              <a:buClr>
                <a:schemeClr val="dk1"/>
              </a:buClr>
              <a:buSzPct val="56226"/>
              <a:buFont typeface="Arial"/>
              <a:buNone/>
            </a:pPr>
            <a:r>
              <a:rPr lang="en-GB" sz="1956">
                <a:latin typeface="Arial"/>
                <a:ea typeface="Arial"/>
                <a:cs typeface="Arial"/>
                <a:sym typeface="Arial"/>
              </a:rPr>
              <a:t>            </a:t>
            </a:r>
            <a:endParaRPr sz="1956">
              <a:latin typeface="Arial"/>
              <a:ea typeface="Arial"/>
              <a:cs typeface="Arial"/>
              <a:sym typeface="Arial"/>
            </a:endParaRPr>
          </a:p>
          <a:p>
            <a:pPr indent="0" lvl="0" marL="0" rtl="0" algn="l">
              <a:spcBef>
                <a:spcPts val="1200"/>
              </a:spcBef>
              <a:spcAft>
                <a:spcPts val="0"/>
              </a:spcAft>
              <a:buClr>
                <a:schemeClr val="dk1"/>
              </a:buClr>
              <a:buSzPct val="35261"/>
              <a:buFont typeface="Arial"/>
              <a:buNone/>
            </a:pPr>
            <a:r>
              <a:rPr lang="en-GB" sz="3119">
                <a:latin typeface="Arial"/>
                <a:ea typeface="Arial"/>
                <a:cs typeface="Arial"/>
                <a:sym typeface="Arial"/>
              </a:rPr>
              <a:t>ERK200512ERAKORTOKELAUF.wav</a:t>
            </a:r>
            <a:endParaRPr sz="3119">
              <a:latin typeface="Arial"/>
              <a:ea typeface="Arial"/>
              <a:cs typeface="Arial"/>
              <a:sym typeface="Arial"/>
            </a:endParaRPr>
          </a:p>
          <a:p>
            <a:pPr indent="0" lvl="0" marL="342900" rtl="0" algn="l">
              <a:spcBef>
                <a:spcPts val="1200"/>
              </a:spcBef>
              <a:spcAft>
                <a:spcPts val="0"/>
              </a:spcAft>
              <a:buClr>
                <a:schemeClr val="dk1"/>
              </a:buClr>
              <a:buSzPct val="55000"/>
              <a:buFont typeface="Arial"/>
              <a:buNone/>
            </a:pPr>
            <a:r>
              <a:rPr lang="en-GB" sz="2000">
                <a:latin typeface="Arial"/>
                <a:ea typeface="Arial"/>
                <a:cs typeface="Arial"/>
                <a:sym typeface="Arial"/>
              </a:rPr>
              <a:t>Language code (what about multiple languages?)</a:t>
            </a:r>
            <a:endParaRPr sz="2000">
              <a:latin typeface="Arial"/>
              <a:ea typeface="Arial"/>
              <a:cs typeface="Arial"/>
              <a:sym typeface="Arial"/>
            </a:endParaRPr>
          </a:p>
          <a:p>
            <a:pPr indent="0" lvl="0" marL="342900" rtl="0" algn="l">
              <a:spcBef>
                <a:spcPts val="1200"/>
              </a:spcBef>
              <a:spcAft>
                <a:spcPts val="0"/>
              </a:spcAft>
              <a:buClr>
                <a:schemeClr val="dk1"/>
              </a:buClr>
              <a:buSzPct val="55000"/>
              <a:buFont typeface="Arial"/>
              <a:buNone/>
            </a:pPr>
            <a:r>
              <a:rPr lang="en-GB" sz="2000">
                <a:latin typeface="Arial"/>
                <a:ea typeface="Arial"/>
                <a:cs typeface="Arial"/>
                <a:sym typeface="Arial"/>
              </a:rPr>
              <a:t>Date</a:t>
            </a:r>
            <a:endParaRPr sz="2000">
              <a:latin typeface="Arial"/>
              <a:ea typeface="Arial"/>
              <a:cs typeface="Arial"/>
              <a:sym typeface="Arial"/>
            </a:endParaRPr>
          </a:p>
          <a:p>
            <a:pPr indent="0" lvl="0" marL="342900" rtl="0" algn="l">
              <a:spcBef>
                <a:spcPts val="1200"/>
              </a:spcBef>
              <a:spcAft>
                <a:spcPts val="0"/>
              </a:spcAft>
              <a:buClr>
                <a:schemeClr val="dk1"/>
              </a:buClr>
              <a:buSzPct val="55000"/>
              <a:buFont typeface="Arial"/>
              <a:buNone/>
            </a:pPr>
            <a:r>
              <a:rPr lang="en-GB" sz="2000">
                <a:latin typeface="Arial"/>
                <a:ea typeface="Arial"/>
                <a:cs typeface="Arial"/>
                <a:sym typeface="Arial"/>
              </a:rPr>
              <a:t>Place</a:t>
            </a:r>
            <a:endParaRPr sz="2000">
              <a:latin typeface="Arial"/>
              <a:ea typeface="Arial"/>
              <a:cs typeface="Arial"/>
              <a:sym typeface="Arial"/>
            </a:endParaRPr>
          </a:p>
          <a:p>
            <a:pPr indent="0" lvl="0" marL="342900" rtl="0" algn="l">
              <a:spcBef>
                <a:spcPts val="1200"/>
              </a:spcBef>
              <a:spcAft>
                <a:spcPts val="0"/>
              </a:spcAft>
              <a:buClr>
                <a:schemeClr val="dk1"/>
              </a:buClr>
              <a:buSzPct val="55000"/>
              <a:buFont typeface="Arial"/>
              <a:buNone/>
            </a:pPr>
            <a:r>
              <a:rPr lang="en-GB" sz="2000">
                <a:latin typeface="Arial"/>
                <a:ea typeface="Arial"/>
                <a:cs typeface="Arial"/>
                <a:sym typeface="Arial"/>
              </a:rPr>
              <a:t>Person (more than one person?)</a:t>
            </a:r>
            <a:endParaRPr sz="2000">
              <a:latin typeface="Arial"/>
              <a:ea typeface="Arial"/>
              <a:cs typeface="Arial"/>
              <a:sym typeface="Arial"/>
            </a:endParaRPr>
          </a:p>
          <a:p>
            <a:pPr indent="0" lvl="0" marL="342900" rtl="0" algn="l">
              <a:spcBef>
                <a:spcPts val="1200"/>
              </a:spcBef>
              <a:spcAft>
                <a:spcPts val="0"/>
              </a:spcAft>
              <a:buClr>
                <a:schemeClr val="dk1"/>
              </a:buClr>
              <a:buSzPct val="55000"/>
              <a:buFont typeface="Arial"/>
              <a:buNone/>
            </a:pPr>
            <a:r>
              <a:rPr lang="en-GB" sz="2000">
                <a:latin typeface="Arial"/>
                <a:ea typeface="Arial"/>
                <a:cs typeface="Arial"/>
                <a:sym typeface="Arial"/>
              </a:rPr>
              <a:t>Gender</a:t>
            </a:r>
            <a:endParaRPr sz="2000">
              <a:latin typeface="Arial"/>
              <a:ea typeface="Arial"/>
              <a:cs typeface="Arial"/>
              <a:sym typeface="Arial"/>
            </a:endParaRPr>
          </a:p>
          <a:p>
            <a:pPr indent="-177800" lvl="1" marL="520700" rtl="0" algn="l">
              <a:lnSpc>
                <a:spcPct val="90000"/>
              </a:lnSpc>
              <a:spcBef>
                <a:spcPts val="1200"/>
              </a:spcBef>
              <a:spcAft>
                <a:spcPts val="1200"/>
              </a:spcAft>
              <a:buClr>
                <a:schemeClr val="dk1"/>
              </a:buClr>
              <a:buSzPct val="163636"/>
              <a:buFont typeface="Calibri"/>
              <a:buNone/>
            </a:pPr>
            <a:r>
              <a:t/>
            </a:r>
            <a:endParaRPr sz="1100"/>
          </a:p>
        </p:txBody>
      </p:sp>
      <p:sp>
        <p:nvSpPr>
          <p:cNvPr id="200" name="Google Shape;200;p32"/>
          <p:cNvSpPr txBox="1"/>
          <p:nvPr/>
        </p:nvSpPr>
        <p:spPr>
          <a:xfrm>
            <a:off x="1435700" y="3813850"/>
            <a:ext cx="6417900" cy="11364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700"/>
              </a:spcBef>
              <a:spcAft>
                <a:spcPts val="0"/>
              </a:spcAft>
              <a:buClr>
                <a:schemeClr val="dk1"/>
              </a:buClr>
              <a:buSzPts val="1100"/>
              <a:buFont typeface="Arial"/>
              <a:buNone/>
            </a:pPr>
            <a:r>
              <a:rPr lang="en-GB" sz="2800">
                <a:solidFill>
                  <a:schemeClr val="dk1"/>
                </a:solidFill>
              </a:rPr>
              <a:t>Filenames should not be too long, e.g.</a:t>
            </a:r>
            <a:endParaRPr sz="2800">
              <a:solidFill>
                <a:schemeClr val="dk1"/>
              </a:solidFill>
            </a:endParaRPr>
          </a:p>
          <a:p>
            <a:pPr indent="0" lvl="0" marL="0" rtl="0" algn="l">
              <a:lnSpc>
                <a:spcPct val="90000"/>
              </a:lnSpc>
              <a:spcBef>
                <a:spcPts val="700"/>
              </a:spcBef>
              <a:spcAft>
                <a:spcPts val="0"/>
              </a:spcAft>
              <a:buClr>
                <a:schemeClr val="dk1"/>
              </a:buClr>
              <a:buSzPts val="1100"/>
              <a:buFont typeface="Arial"/>
              <a:buNone/>
            </a:pPr>
            <a:r>
              <a:rPr lang="en-GB" sz="2800">
                <a:solidFill>
                  <a:schemeClr val="dk1"/>
                </a:solidFill>
              </a:rPr>
              <a:t>20210304-HERONSTORY.wav</a:t>
            </a:r>
            <a:endParaRPr>
              <a:latin typeface="Calibri"/>
              <a:ea typeface="Calibri"/>
              <a:cs typeface="Calibri"/>
              <a:sym typeface="Calibri"/>
            </a:endParaRPr>
          </a:p>
        </p:txBody>
      </p:sp>
      <p:pic>
        <p:nvPicPr>
          <p:cNvPr id="201" name="Google Shape;201;p32"/>
          <p:cNvPicPr preferRelativeResize="0"/>
          <p:nvPr/>
        </p:nvPicPr>
        <p:blipFill>
          <a:blip r:embed="rId3">
            <a:alphaModFix/>
          </a:blip>
          <a:stretch>
            <a:fillRect/>
          </a:stretch>
        </p:blipFill>
        <p:spPr>
          <a:xfrm>
            <a:off x="0" y="0"/>
            <a:ext cx="2142441" cy="704088"/>
          </a:xfrm>
          <a:prstGeom prst="rect">
            <a:avLst/>
          </a:prstGeom>
          <a:noFill/>
          <a:ln>
            <a:noFill/>
          </a:ln>
        </p:spPr>
      </p:pic>
      <p:sp>
        <p:nvSpPr>
          <p:cNvPr id="202" name="Google Shape;202;p32"/>
          <p:cNvSpPr txBox="1"/>
          <p:nvPr>
            <p:ph idx="12" type="sldNum"/>
          </p:nvPr>
        </p:nvSpPr>
        <p:spPr>
          <a:xfrm>
            <a:off x="6457950" y="4767263"/>
            <a:ext cx="2057400" cy="273900"/>
          </a:xfrm>
          <a:prstGeom prst="rect">
            <a:avLst/>
          </a:prstGeom>
        </p:spPr>
        <p:txBody>
          <a:bodyPr anchorCtr="0" anchor="ctr" bIns="34275" lIns="68575" spcFirstLastPara="1" rIns="68575" wrap="square" tIns="34275">
            <a:norm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343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Housekeeping &amp; outline</a:t>
            </a:r>
            <a:endParaRPr/>
          </a:p>
        </p:txBody>
      </p:sp>
      <p:sp>
        <p:nvSpPr>
          <p:cNvPr id="70" name="Google Shape;70;p15"/>
          <p:cNvSpPr txBox="1"/>
          <p:nvPr>
            <p:ph idx="1" type="body"/>
          </p:nvPr>
        </p:nvSpPr>
        <p:spPr>
          <a:xfrm>
            <a:off x="311700" y="966950"/>
            <a:ext cx="8520600" cy="3906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No scheduled breaks</a:t>
            </a:r>
            <a:endParaRPr/>
          </a:p>
          <a:p>
            <a:pPr indent="-342900" lvl="0" marL="457200" rtl="0" algn="l">
              <a:spcBef>
                <a:spcPts val="0"/>
              </a:spcBef>
              <a:spcAft>
                <a:spcPts val="0"/>
              </a:spcAft>
              <a:buSzPts val="1800"/>
              <a:buChar char="●"/>
            </a:pPr>
            <a:r>
              <a:rPr lang="en-GB"/>
              <a:t>Please put your questions into the chat</a:t>
            </a:r>
            <a:endParaRPr/>
          </a:p>
          <a:p>
            <a:pPr indent="-342900" lvl="0" marL="457200" rtl="0" algn="l">
              <a:spcBef>
                <a:spcPts val="0"/>
              </a:spcBef>
              <a:spcAft>
                <a:spcPts val="0"/>
              </a:spcAft>
              <a:buSzPts val="1800"/>
              <a:buChar char="●"/>
            </a:pPr>
            <a:r>
              <a:rPr lang="en-GB"/>
              <a:t>Outline</a:t>
            </a:r>
            <a:endParaRPr/>
          </a:p>
          <a:p>
            <a:pPr indent="-317500" lvl="1" marL="914400" rtl="0" algn="l">
              <a:spcBef>
                <a:spcPts val="0"/>
              </a:spcBef>
              <a:spcAft>
                <a:spcPts val="0"/>
              </a:spcAft>
              <a:buSzPts val="1400"/>
              <a:buChar char="○"/>
            </a:pPr>
            <a:r>
              <a:rPr lang="en-GB"/>
              <a:t>Presenter Introductions</a:t>
            </a:r>
            <a:r>
              <a:rPr lang="en-GB"/>
              <a:t> (All) - 5 min. </a:t>
            </a:r>
            <a:endParaRPr/>
          </a:p>
          <a:p>
            <a:pPr indent="-317500" lvl="1" marL="914400" rtl="0" algn="l">
              <a:spcBef>
                <a:spcPts val="0"/>
              </a:spcBef>
              <a:spcAft>
                <a:spcPts val="0"/>
              </a:spcAft>
              <a:buSzPts val="1400"/>
              <a:buChar char="○"/>
            </a:pPr>
            <a:r>
              <a:rPr lang="en-GB"/>
              <a:t>Very short poll - 1 min.</a:t>
            </a:r>
            <a:endParaRPr/>
          </a:p>
          <a:p>
            <a:pPr indent="-317500" lvl="1" marL="914400" rtl="0" algn="l">
              <a:spcBef>
                <a:spcPts val="0"/>
              </a:spcBef>
              <a:spcAft>
                <a:spcPts val="0"/>
              </a:spcAft>
              <a:buSzPts val="1400"/>
              <a:buChar char="○"/>
            </a:pPr>
            <a:r>
              <a:rPr lang="en-GB"/>
              <a:t>Introduction to language archiving (Susan) - 5 min. </a:t>
            </a:r>
            <a:endParaRPr/>
          </a:p>
          <a:p>
            <a:pPr indent="-317500" lvl="1" marL="914400" rtl="0" algn="l">
              <a:spcBef>
                <a:spcPts val="0"/>
              </a:spcBef>
              <a:spcAft>
                <a:spcPts val="0"/>
              </a:spcAft>
              <a:buSzPts val="1400"/>
              <a:buChar char="○"/>
            </a:pPr>
            <a:r>
              <a:rPr lang="en-GB"/>
              <a:t>Phase 1 Steps (Susan, Nick, Paul) - 20 min.</a:t>
            </a:r>
            <a:endParaRPr/>
          </a:p>
          <a:p>
            <a:pPr indent="-317500" lvl="1" marL="914400" rtl="0" algn="l">
              <a:spcBef>
                <a:spcPts val="0"/>
              </a:spcBef>
              <a:spcAft>
                <a:spcPts val="0"/>
              </a:spcAft>
              <a:buSzPts val="1400"/>
              <a:buChar char="○"/>
            </a:pPr>
            <a:r>
              <a:rPr b="1" lang="en-GB"/>
              <a:t>Phase 1 Q&amp;A (Zach) - 10 min.</a:t>
            </a:r>
            <a:endParaRPr b="1"/>
          </a:p>
          <a:p>
            <a:pPr indent="-317500" lvl="1" marL="914400" rtl="0" algn="l">
              <a:spcBef>
                <a:spcPts val="0"/>
              </a:spcBef>
              <a:spcAft>
                <a:spcPts val="0"/>
              </a:spcAft>
              <a:buSzPts val="1400"/>
              <a:buChar char="○"/>
            </a:pPr>
            <a:r>
              <a:rPr lang="en-GB"/>
              <a:t>Phase 2 Steps (Nick, Mandana) - 10 min.</a:t>
            </a:r>
            <a:endParaRPr/>
          </a:p>
          <a:p>
            <a:pPr indent="-317500" lvl="1" marL="914400" rtl="0" algn="l">
              <a:spcBef>
                <a:spcPts val="0"/>
              </a:spcBef>
              <a:spcAft>
                <a:spcPts val="0"/>
              </a:spcAft>
              <a:buSzPts val="1400"/>
              <a:buChar char="○"/>
            </a:pPr>
            <a:r>
              <a:rPr b="1" lang="en-GB"/>
              <a:t>Phase 2 Q&amp;A (Raina) - 10 min.</a:t>
            </a:r>
            <a:endParaRPr b="1"/>
          </a:p>
          <a:p>
            <a:pPr indent="-317500" lvl="1" marL="914400" rtl="0" algn="l">
              <a:spcBef>
                <a:spcPts val="0"/>
              </a:spcBef>
              <a:spcAft>
                <a:spcPts val="0"/>
              </a:spcAft>
              <a:buSzPts val="1400"/>
              <a:buChar char="○"/>
            </a:pPr>
            <a:r>
              <a:rPr lang="en-GB"/>
              <a:t>Phase 3 Steps (Zach &amp; Raina) - 15 min. </a:t>
            </a:r>
            <a:endParaRPr/>
          </a:p>
          <a:p>
            <a:pPr indent="-317500" lvl="1" marL="914400" rtl="0" algn="l">
              <a:spcBef>
                <a:spcPts val="0"/>
              </a:spcBef>
              <a:spcAft>
                <a:spcPts val="0"/>
              </a:spcAft>
              <a:buSzPts val="1400"/>
              <a:buChar char="○"/>
            </a:pPr>
            <a:r>
              <a:rPr b="1" lang="en-GB"/>
              <a:t>Phase 3 Q&amp;A (Nick) - 10 min. </a:t>
            </a:r>
            <a:endParaRPr b="1"/>
          </a:p>
          <a:p>
            <a:pPr indent="-317500" lvl="1" marL="914400" rtl="0" algn="l">
              <a:spcBef>
                <a:spcPts val="0"/>
              </a:spcBef>
              <a:spcAft>
                <a:spcPts val="0"/>
              </a:spcAft>
              <a:buSzPts val="1400"/>
              <a:buChar char="○"/>
            </a:pPr>
            <a:r>
              <a:rPr lang="en-GB"/>
              <a:t>Close (Raina) - 3 min. </a:t>
            </a:r>
            <a:endParaRPr/>
          </a:p>
        </p:txBody>
      </p:sp>
      <p:sp>
        <p:nvSpPr>
          <p:cNvPr id="71" name="Google Shape;71;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3"/>
          <p:cNvSpPr txBox="1"/>
          <p:nvPr>
            <p:ph type="title"/>
          </p:nvPr>
        </p:nvSpPr>
        <p:spPr>
          <a:xfrm>
            <a:off x="338400" y="2571750"/>
            <a:ext cx="8520600" cy="841800"/>
          </a:xfrm>
          <a:prstGeom prst="rect">
            <a:avLst/>
          </a:prstGeom>
        </p:spPr>
        <p:txBody>
          <a:bodyPr anchorCtr="0" anchor="ctr" bIns="91425" lIns="91425" spcFirstLastPara="1" rIns="91425" wrap="square" tIns="91425">
            <a:noAutofit/>
          </a:bodyPr>
          <a:lstStyle/>
          <a:p>
            <a:pPr indent="0" lvl="0" marL="0" rtl="0" algn="l">
              <a:lnSpc>
                <a:spcPct val="90000"/>
              </a:lnSpc>
              <a:spcBef>
                <a:spcPts val="700"/>
              </a:spcBef>
              <a:spcAft>
                <a:spcPts val="0"/>
              </a:spcAft>
              <a:buNone/>
            </a:pPr>
            <a:r>
              <a:t/>
            </a:r>
            <a:endParaRPr sz="1800"/>
          </a:p>
          <a:p>
            <a:pPr indent="0" lvl="0" marL="0" rtl="0" algn="l">
              <a:lnSpc>
                <a:spcPct val="90000"/>
              </a:lnSpc>
              <a:spcBef>
                <a:spcPts val="700"/>
              </a:spcBef>
              <a:spcAft>
                <a:spcPts val="0"/>
              </a:spcAft>
              <a:buNone/>
            </a:pPr>
            <a:r>
              <a:rPr lang="en-GB" sz="1800"/>
              <a:t>Check with </a:t>
            </a:r>
            <a:r>
              <a:rPr lang="en-GB" sz="1800"/>
              <a:t>the</a:t>
            </a:r>
            <a:r>
              <a:rPr lang="en-GB" sz="1800"/>
              <a:t> archive which characters can’t be used </a:t>
            </a:r>
            <a:endParaRPr sz="1800"/>
          </a:p>
          <a:p>
            <a:pPr indent="0" lvl="0" marL="0" rtl="0" algn="l">
              <a:lnSpc>
                <a:spcPct val="90000"/>
              </a:lnSpc>
              <a:spcBef>
                <a:spcPts val="700"/>
              </a:spcBef>
              <a:spcAft>
                <a:spcPts val="0"/>
              </a:spcAft>
              <a:buNone/>
            </a:pPr>
            <a:r>
              <a:rPr lang="en-GB" sz="1800"/>
              <a:t> e.g. PARADISEC filenames have three parts:</a:t>
            </a:r>
            <a:endParaRPr sz="1800"/>
          </a:p>
          <a:p>
            <a:pPr indent="0" lvl="0" marL="0" rtl="0" algn="l">
              <a:lnSpc>
                <a:spcPct val="90000"/>
              </a:lnSpc>
              <a:spcBef>
                <a:spcPts val="700"/>
              </a:spcBef>
              <a:spcAft>
                <a:spcPts val="0"/>
              </a:spcAft>
              <a:buNone/>
            </a:pPr>
            <a:r>
              <a:rPr lang="en-GB" sz="1800"/>
              <a:t>Collection-Item-File.xxx</a:t>
            </a:r>
            <a:endParaRPr sz="1800"/>
          </a:p>
          <a:p>
            <a:pPr indent="0" lvl="0" marL="0" rtl="0" algn="l">
              <a:lnSpc>
                <a:spcPct val="90000"/>
              </a:lnSpc>
              <a:spcBef>
                <a:spcPts val="700"/>
              </a:spcBef>
              <a:spcAft>
                <a:spcPts val="0"/>
              </a:spcAft>
              <a:buNone/>
            </a:pPr>
            <a:r>
              <a:rPr lang="en-GB" sz="1800"/>
              <a:t>NT1-98007-B.wav</a:t>
            </a:r>
            <a:endParaRPr sz="1800"/>
          </a:p>
          <a:p>
            <a:pPr indent="0" lvl="0" marL="0" rtl="0" algn="l">
              <a:lnSpc>
                <a:spcPct val="90000"/>
              </a:lnSpc>
              <a:spcBef>
                <a:spcPts val="700"/>
              </a:spcBef>
              <a:spcAft>
                <a:spcPts val="0"/>
              </a:spcAft>
              <a:buNone/>
            </a:pPr>
            <a:r>
              <a:t/>
            </a:r>
            <a:endParaRPr sz="1800"/>
          </a:p>
          <a:p>
            <a:pPr indent="0" lvl="0" marL="0" rtl="0" algn="l">
              <a:lnSpc>
                <a:spcPct val="90000"/>
              </a:lnSpc>
              <a:spcBef>
                <a:spcPts val="700"/>
              </a:spcBef>
              <a:spcAft>
                <a:spcPts val="0"/>
              </a:spcAft>
              <a:buNone/>
            </a:pPr>
            <a:r>
              <a:rPr lang="en-GB" sz="1800"/>
              <a:t>So hyphens are reserved and can’t be used in the name</a:t>
            </a:r>
            <a:endParaRPr sz="1800"/>
          </a:p>
          <a:p>
            <a:pPr indent="0" lvl="0" marL="0" rtl="0" algn="l">
              <a:lnSpc>
                <a:spcPct val="90000"/>
              </a:lnSpc>
              <a:spcBef>
                <a:spcPts val="700"/>
              </a:spcBef>
              <a:spcAft>
                <a:spcPts val="0"/>
              </a:spcAft>
              <a:buNone/>
            </a:pPr>
            <a:r>
              <a:t/>
            </a:r>
            <a:endParaRPr sz="1800"/>
          </a:p>
          <a:p>
            <a:pPr indent="0" lvl="0" marL="0" rtl="0" algn="l">
              <a:lnSpc>
                <a:spcPct val="90000"/>
              </a:lnSpc>
              <a:spcBef>
                <a:spcPts val="500"/>
              </a:spcBef>
              <a:spcAft>
                <a:spcPts val="0"/>
              </a:spcAft>
              <a:buNone/>
            </a:pPr>
            <a:r>
              <a:t/>
            </a:r>
            <a:endParaRPr sz="1800"/>
          </a:p>
        </p:txBody>
      </p:sp>
      <p:pic>
        <p:nvPicPr>
          <p:cNvPr id="208" name="Google Shape;208;p33"/>
          <p:cNvPicPr preferRelativeResize="0"/>
          <p:nvPr/>
        </p:nvPicPr>
        <p:blipFill>
          <a:blip r:embed="rId3">
            <a:alphaModFix/>
          </a:blip>
          <a:stretch>
            <a:fillRect/>
          </a:stretch>
        </p:blipFill>
        <p:spPr>
          <a:xfrm>
            <a:off x="0" y="0"/>
            <a:ext cx="2142441" cy="704088"/>
          </a:xfrm>
          <a:prstGeom prst="rect">
            <a:avLst/>
          </a:prstGeom>
          <a:noFill/>
          <a:ln>
            <a:noFill/>
          </a:ln>
        </p:spPr>
      </p:pic>
      <p:sp>
        <p:nvSpPr>
          <p:cNvPr id="209" name="Google Shape;209;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4"/>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3: </a:t>
            </a:r>
            <a:r>
              <a:rPr lang="en-GB"/>
              <a:t>Pick Enduring </a:t>
            </a:r>
            <a:r>
              <a:rPr lang="en-GB"/>
              <a:t>File Formats</a:t>
            </a:r>
            <a:endParaRPr/>
          </a:p>
        </p:txBody>
      </p:sp>
      <p:pic>
        <p:nvPicPr>
          <p:cNvPr id="215" name="Google Shape;215;p34"/>
          <p:cNvPicPr preferRelativeResize="0"/>
          <p:nvPr/>
        </p:nvPicPr>
        <p:blipFill>
          <a:blip r:embed="rId3">
            <a:alphaModFix/>
          </a:blip>
          <a:stretch>
            <a:fillRect/>
          </a:stretch>
        </p:blipFill>
        <p:spPr>
          <a:xfrm>
            <a:off x="850188" y="777240"/>
            <a:ext cx="7443621" cy="1846050"/>
          </a:xfrm>
          <a:prstGeom prst="rect">
            <a:avLst/>
          </a:prstGeom>
          <a:noFill/>
          <a:ln>
            <a:noFill/>
          </a:ln>
        </p:spPr>
      </p:pic>
      <p:sp>
        <p:nvSpPr>
          <p:cNvPr id="216" name="Google Shape;216;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5"/>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Enduring/Archival file formats</a:t>
            </a:r>
            <a:endParaRPr/>
          </a:p>
        </p:txBody>
      </p:sp>
      <p:sp>
        <p:nvSpPr>
          <p:cNvPr id="222" name="Google Shape;222;p35"/>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62500" lnSpcReduction="20000"/>
          </a:bodyPr>
          <a:lstStyle/>
          <a:p>
            <a:pPr indent="-331787" lvl="0" marL="457200" rtl="0" algn="l">
              <a:lnSpc>
                <a:spcPct val="115000"/>
              </a:lnSpc>
              <a:spcBef>
                <a:spcPts val="500"/>
              </a:spcBef>
              <a:spcAft>
                <a:spcPts val="0"/>
              </a:spcAft>
              <a:buSzPct val="100000"/>
              <a:buChar char="●"/>
            </a:pPr>
            <a:r>
              <a:rPr lang="en-GB" sz="2600"/>
              <a:t>Most domain-specific archives (including language archives) use specific file formats for archiving and preservation</a:t>
            </a:r>
            <a:endParaRPr sz="2600"/>
          </a:p>
          <a:p>
            <a:pPr indent="-331787" lvl="0" marL="457200" rtl="0" algn="l">
              <a:lnSpc>
                <a:spcPct val="115000"/>
              </a:lnSpc>
              <a:spcBef>
                <a:spcPts val="0"/>
              </a:spcBef>
              <a:spcAft>
                <a:spcPts val="0"/>
              </a:spcAft>
              <a:buSzPct val="100000"/>
              <a:buChar char="●"/>
            </a:pPr>
            <a:r>
              <a:rPr lang="en-GB" sz="2600"/>
              <a:t>Many archives even require depositors to only use specific file formats for their deposits</a:t>
            </a:r>
            <a:endParaRPr sz="2600"/>
          </a:p>
          <a:p>
            <a:pPr indent="-331787" lvl="0" marL="457200" rtl="0" algn="l">
              <a:lnSpc>
                <a:spcPct val="115000"/>
              </a:lnSpc>
              <a:spcBef>
                <a:spcPts val="0"/>
              </a:spcBef>
              <a:spcAft>
                <a:spcPts val="0"/>
              </a:spcAft>
              <a:buSzPct val="100000"/>
              <a:buChar char="●"/>
            </a:pPr>
            <a:r>
              <a:rPr lang="en-GB" sz="2600"/>
              <a:t>Archives select their recommended or required formats based on a number of criteria:</a:t>
            </a:r>
            <a:endParaRPr sz="2600"/>
          </a:p>
          <a:p>
            <a:pPr indent="-331787" lvl="1" marL="914400" rtl="0" algn="l">
              <a:lnSpc>
                <a:spcPct val="115000"/>
              </a:lnSpc>
              <a:spcBef>
                <a:spcPts val="0"/>
              </a:spcBef>
              <a:spcAft>
                <a:spcPts val="0"/>
              </a:spcAft>
              <a:buSzPct val="100000"/>
              <a:buChar char="○"/>
            </a:pPr>
            <a:r>
              <a:rPr lang="en-GB" sz="2600"/>
              <a:t>Quality of the format (e.g. WAV vs. MP3)</a:t>
            </a:r>
            <a:endParaRPr sz="2600"/>
          </a:p>
          <a:p>
            <a:pPr indent="-331787" lvl="1" marL="914400" rtl="0" algn="l">
              <a:lnSpc>
                <a:spcPct val="115000"/>
              </a:lnSpc>
              <a:spcBef>
                <a:spcPts val="0"/>
              </a:spcBef>
              <a:spcAft>
                <a:spcPts val="0"/>
              </a:spcAft>
              <a:buSzPct val="100000"/>
              <a:buChar char="○"/>
            </a:pPr>
            <a:r>
              <a:rPr lang="en-GB" sz="2600"/>
              <a:t>Long-term preservation suitability (“enduring” formats, lossless conversion options)</a:t>
            </a:r>
            <a:endParaRPr sz="2600"/>
          </a:p>
          <a:p>
            <a:pPr indent="-331787" lvl="1" marL="914400" rtl="0" algn="l">
              <a:lnSpc>
                <a:spcPct val="115000"/>
              </a:lnSpc>
              <a:spcBef>
                <a:spcPts val="0"/>
              </a:spcBef>
              <a:spcAft>
                <a:spcPts val="0"/>
              </a:spcAft>
              <a:buSzPct val="100000"/>
              <a:buChar char="○"/>
            </a:pPr>
            <a:r>
              <a:rPr lang="en-GB" sz="2600"/>
              <a:t>Openness of the format (open is preferred over proprietary)</a:t>
            </a:r>
            <a:endParaRPr sz="2600"/>
          </a:p>
          <a:p>
            <a:pPr indent="-331787" lvl="1" marL="914400" rtl="0" algn="l">
              <a:lnSpc>
                <a:spcPct val="115000"/>
              </a:lnSpc>
              <a:spcBef>
                <a:spcPts val="0"/>
              </a:spcBef>
              <a:spcAft>
                <a:spcPts val="0"/>
              </a:spcAft>
              <a:buSzPct val="100000"/>
              <a:buChar char="○"/>
            </a:pPr>
            <a:r>
              <a:rPr lang="en-GB" sz="2600"/>
              <a:t>Formal standards or de facto standards within the discipline</a:t>
            </a:r>
            <a:endParaRPr sz="2600"/>
          </a:p>
          <a:p>
            <a:pPr indent="-331787" lvl="1" marL="914400" rtl="0" algn="l">
              <a:lnSpc>
                <a:spcPct val="115000"/>
              </a:lnSpc>
              <a:spcBef>
                <a:spcPts val="0"/>
              </a:spcBef>
              <a:spcAft>
                <a:spcPts val="0"/>
              </a:spcAft>
              <a:buSzPct val="100000"/>
              <a:buChar char="○"/>
            </a:pPr>
            <a:r>
              <a:rPr lang="en-GB" sz="2600"/>
              <a:t>Other technical aspects of the format (e.g. whether it can be automatically validated)</a:t>
            </a:r>
            <a:endParaRPr sz="2600"/>
          </a:p>
        </p:txBody>
      </p:sp>
      <p:pic>
        <p:nvPicPr>
          <p:cNvPr id="223" name="Google Shape;223;p35"/>
          <p:cNvPicPr preferRelativeResize="0"/>
          <p:nvPr/>
        </p:nvPicPr>
        <p:blipFill>
          <a:blip r:embed="rId3">
            <a:alphaModFix/>
          </a:blip>
          <a:stretch>
            <a:fillRect/>
          </a:stretch>
        </p:blipFill>
        <p:spPr>
          <a:xfrm>
            <a:off x="-12" y="0"/>
            <a:ext cx="2837290" cy="704088"/>
          </a:xfrm>
          <a:prstGeom prst="rect">
            <a:avLst/>
          </a:prstGeom>
          <a:noFill/>
          <a:ln>
            <a:noFill/>
          </a:ln>
        </p:spPr>
      </p:pic>
      <p:sp>
        <p:nvSpPr>
          <p:cNvPr id="224" name="Google Shape;224;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6"/>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GB"/>
              <a:t>Enduring/Archival file formats</a:t>
            </a:r>
            <a:endParaRPr/>
          </a:p>
          <a:p>
            <a:pPr indent="0" lvl="0" marL="0" rtl="0" algn="l">
              <a:spcBef>
                <a:spcPts val="0"/>
              </a:spcBef>
              <a:spcAft>
                <a:spcPts val="0"/>
              </a:spcAft>
              <a:buNone/>
            </a:pPr>
            <a:r>
              <a:t/>
            </a:r>
            <a:endParaRPr/>
          </a:p>
        </p:txBody>
      </p:sp>
      <p:sp>
        <p:nvSpPr>
          <p:cNvPr id="230" name="Google Shape;230;p36"/>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55000"/>
          </a:bodyPr>
          <a:lstStyle/>
          <a:p>
            <a:pPr indent="-319405" lvl="0" marL="457200" rtl="0" algn="l">
              <a:lnSpc>
                <a:spcPct val="115000"/>
              </a:lnSpc>
              <a:spcBef>
                <a:spcPts val="500"/>
              </a:spcBef>
              <a:spcAft>
                <a:spcPts val="0"/>
              </a:spcAft>
              <a:buSzPct val="100000"/>
              <a:buChar char="●"/>
            </a:pPr>
            <a:r>
              <a:rPr lang="en-GB" sz="2600"/>
              <a:t>Recommended/required archival file formats may differ from the formats you use to collect your data, in which case conversions are needed</a:t>
            </a:r>
            <a:endParaRPr sz="2600"/>
          </a:p>
          <a:p>
            <a:pPr indent="-319405" lvl="0" marL="457200" rtl="0" algn="l">
              <a:lnSpc>
                <a:spcPct val="115000"/>
              </a:lnSpc>
              <a:spcBef>
                <a:spcPts val="0"/>
              </a:spcBef>
              <a:spcAft>
                <a:spcPts val="0"/>
              </a:spcAft>
              <a:buSzPct val="100000"/>
              <a:buChar char="●"/>
            </a:pPr>
            <a:r>
              <a:rPr lang="en-GB" sz="2600"/>
              <a:t>“Lossy” compressed formats remove information that is seen as less relevant for human perception, e.g. MP3 audio</a:t>
            </a:r>
            <a:endParaRPr sz="2600"/>
          </a:p>
          <a:p>
            <a:pPr indent="-319405" lvl="0" marL="457200" rtl="0" algn="l">
              <a:lnSpc>
                <a:spcPct val="115000"/>
              </a:lnSpc>
              <a:spcBef>
                <a:spcPts val="0"/>
              </a:spcBef>
              <a:spcAft>
                <a:spcPts val="0"/>
              </a:spcAft>
              <a:buSzPct val="100000"/>
              <a:buChar char="●"/>
            </a:pPr>
            <a:r>
              <a:rPr lang="en-GB" sz="2600"/>
              <a:t>Conversions may result in a loss of quality, e.g. when converting from one “lossy” compressed format to another (e.g. MPEG2-&gt;MPEG4), in particular after several conversions</a:t>
            </a:r>
            <a:endParaRPr sz="2600"/>
          </a:p>
          <a:p>
            <a:pPr indent="-319405" lvl="0" marL="457200" rtl="0" algn="l">
              <a:lnSpc>
                <a:spcPct val="115000"/>
              </a:lnSpc>
              <a:spcBef>
                <a:spcPts val="0"/>
              </a:spcBef>
              <a:spcAft>
                <a:spcPts val="0"/>
              </a:spcAft>
              <a:buSzPct val="100000"/>
              <a:buChar char="●"/>
            </a:pPr>
            <a:r>
              <a:rPr lang="en-GB" sz="2600"/>
              <a:t>Converting from a “lossy” compressed format to an uncompressed format does not recover the information that was thrown out (e.g. MP3-&gt;WAV)</a:t>
            </a:r>
            <a:endParaRPr sz="2600"/>
          </a:p>
          <a:p>
            <a:pPr indent="-319405" lvl="0" marL="457200" rtl="0" algn="l">
              <a:lnSpc>
                <a:spcPct val="115000"/>
              </a:lnSpc>
              <a:spcBef>
                <a:spcPts val="0"/>
              </a:spcBef>
              <a:spcAft>
                <a:spcPts val="0"/>
              </a:spcAft>
              <a:buSzPct val="100000"/>
              <a:buChar char="●"/>
            </a:pPr>
            <a:r>
              <a:rPr lang="en-GB" sz="2600"/>
              <a:t>Try to collect your materials in archival formats whenever practically possible (e.g. audio recorders can record in uncompressed WAV, SD cards are cheap enough. Recording uncompressed video is not currently possible with normal camcorders)</a:t>
            </a:r>
            <a:endParaRPr sz="2600"/>
          </a:p>
          <a:p>
            <a:pPr indent="-319405" lvl="0" marL="457200" rtl="0" algn="l">
              <a:lnSpc>
                <a:spcPct val="115000"/>
              </a:lnSpc>
              <a:spcBef>
                <a:spcPts val="0"/>
              </a:spcBef>
              <a:spcAft>
                <a:spcPts val="0"/>
              </a:spcAft>
              <a:buSzPct val="100000"/>
              <a:buChar char="●"/>
            </a:pPr>
            <a:r>
              <a:rPr lang="en-GB" sz="2600"/>
              <a:t>Some archives may allow you to deposit your original files and will convert them for you, others will require you to convert them yourself following their guidance</a:t>
            </a:r>
            <a:endParaRPr sz="2600"/>
          </a:p>
        </p:txBody>
      </p:sp>
      <p:pic>
        <p:nvPicPr>
          <p:cNvPr id="231" name="Google Shape;231;p36"/>
          <p:cNvPicPr preferRelativeResize="0"/>
          <p:nvPr/>
        </p:nvPicPr>
        <p:blipFill>
          <a:blip r:embed="rId3">
            <a:alphaModFix/>
          </a:blip>
          <a:stretch>
            <a:fillRect/>
          </a:stretch>
        </p:blipFill>
        <p:spPr>
          <a:xfrm>
            <a:off x="-12" y="0"/>
            <a:ext cx="2837290" cy="704088"/>
          </a:xfrm>
          <a:prstGeom prst="rect">
            <a:avLst/>
          </a:prstGeom>
          <a:noFill/>
          <a:ln>
            <a:noFill/>
          </a:ln>
        </p:spPr>
      </p:pic>
      <p:sp>
        <p:nvSpPr>
          <p:cNvPr id="232" name="Google Shape;232;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7"/>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Examples of recommended formats</a:t>
            </a:r>
            <a:endParaRPr/>
          </a:p>
        </p:txBody>
      </p:sp>
      <p:sp>
        <p:nvSpPr>
          <p:cNvPr id="238" name="Google Shape;238;p37"/>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30200" lvl="0" marL="457200" rtl="0" algn="l">
              <a:lnSpc>
                <a:spcPct val="115000"/>
              </a:lnSpc>
              <a:spcBef>
                <a:spcPts val="500"/>
              </a:spcBef>
              <a:spcAft>
                <a:spcPts val="0"/>
              </a:spcAft>
              <a:buSzPts val="1600"/>
              <a:buChar char="●"/>
            </a:pPr>
            <a:r>
              <a:rPr lang="en-GB" sz="1600"/>
              <a:t>Audio: uncompressed WAV, 16 or 24 bit, 44.1 or 48 kHz (96 or 192 kHz has no added value for field recordings, results in much larger files)</a:t>
            </a:r>
            <a:endParaRPr sz="1600"/>
          </a:p>
          <a:p>
            <a:pPr indent="-330200" lvl="0" marL="457200" rtl="0" algn="l">
              <a:lnSpc>
                <a:spcPct val="115000"/>
              </a:lnSpc>
              <a:spcBef>
                <a:spcPts val="0"/>
              </a:spcBef>
              <a:spcAft>
                <a:spcPts val="0"/>
              </a:spcAft>
              <a:buSzPts val="1600"/>
              <a:buChar char="●"/>
            </a:pPr>
            <a:r>
              <a:rPr lang="en-GB" sz="1600"/>
              <a:t>Video: MPEG4 (However, lots of options still within this format regarding resolution, bit rate, encoding, etc. Check with the archive for recommended settings)</a:t>
            </a:r>
            <a:endParaRPr sz="1600"/>
          </a:p>
          <a:p>
            <a:pPr indent="-330200" lvl="0" marL="457200" rtl="0" algn="l">
              <a:lnSpc>
                <a:spcPct val="115000"/>
              </a:lnSpc>
              <a:spcBef>
                <a:spcPts val="0"/>
              </a:spcBef>
              <a:spcAft>
                <a:spcPts val="0"/>
              </a:spcAft>
              <a:buSzPts val="1600"/>
              <a:buChar char="●"/>
            </a:pPr>
            <a:r>
              <a:rPr lang="en-GB" sz="1600"/>
              <a:t>Images: TIFF (for scans or “raw” images) or JPEG (for regular digital camera images)</a:t>
            </a:r>
            <a:endParaRPr sz="1600"/>
          </a:p>
          <a:p>
            <a:pPr indent="-330200" lvl="0" marL="457200" rtl="0" algn="l">
              <a:lnSpc>
                <a:spcPct val="115000"/>
              </a:lnSpc>
              <a:spcBef>
                <a:spcPts val="0"/>
              </a:spcBef>
              <a:spcAft>
                <a:spcPts val="0"/>
              </a:spcAft>
              <a:buSzPts val="1600"/>
              <a:buChar char="●"/>
            </a:pPr>
            <a:r>
              <a:rPr lang="en-GB" sz="1600"/>
              <a:t>Structured multi-tiered text: ELAN “EAF” format, FieldWorks FLExText (XML-based formats rather than Word or PDF)</a:t>
            </a:r>
            <a:endParaRPr sz="1600"/>
          </a:p>
          <a:p>
            <a:pPr indent="-330200" lvl="0" marL="457200" rtl="0" algn="l">
              <a:lnSpc>
                <a:spcPct val="115000"/>
              </a:lnSpc>
              <a:spcBef>
                <a:spcPts val="0"/>
              </a:spcBef>
              <a:spcAft>
                <a:spcPts val="0"/>
              </a:spcAft>
              <a:buSzPts val="1600"/>
              <a:buChar char="●"/>
            </a:pPr>
            <a:r>
              <a:rPr lang="en-GB" sz="1600"/>
              <a:t>Check with the archive you will be working with for their exact recommendations, requirements and procedures</a:t>
            </a:r>
            <a:endParaRPr sz="1600"/>
          </a:p>
        </p:txBody>
      </p:sp>
      <p:pic>
        <p:nvPicPr>
          <p:cNvPr id="239" name="Google Shape;239;p37"/>
          <p:cNvPicPr preferRelativeResize="0"/>
          <p:nvPr/>
        </p:nvPicPr>
        <p:blipFill>
          <a:blip r:embed="rId3">
            <a:alphaModFix/>
          </a:blip>
          <a:stretch>
            <a:fillRect/>
          </a:stretch>
        </p:blipFill>
        <p:spPr>
          <a:xfrm>
            <a:off x="-12" y="0"/>
            <a:ext cx="2837290" cy="704088"/>
          </a:xfrm>
          <a:prstGeom prst="rect">
            <a:avLst/>
          </a:prstGeom>
          <a:noFill/>
          <a:ln>
            <a:noFill/>
          </a:ln>
        </p:spPr>
      </p:pic>
      <p:sp>
        <p:nvSpPr>
          <p:cNvPr id="240" name="Google Shape;240;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8"/>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4: </a:t>
            </a:r>
            <a:r>
              <a:rPr lang="en-GB"/>
              <a:t>Understand Metadata</a:t>
            </a:r>
            <a:endParaRPr/>
          </a:p>
        </p:txBody>
      </p:sp>
      <p:pic>
        <p:nvPicPr>
          <p:cNvPr id="246" name="Google Shape;246;p38"/>
          <p:cNvPicPr preferRelativeResize="0"/>
          <p:nvPr/>
        </p:nvPicPr>
        <p:blipFill>
          <a:blip r:embed="rId3">
            <a:alphaModFix/>
          </a:blip>
          <a:stretch>
            <a:fillRect/>
          </a:stretch>
        </p:blipFill>
        <p:spPr>
          <a:xfrm>
            <a:off x="152400" y="777240"/>
            <a:ext cx="8839199" cy="1749816"/>
          </a:xfrm>
          <a:prstGeom prst="rect">
            <a:avLst/>
          </a:prstGeom>
          <a:noFill/>
          <a:ln>
            <a:noFill/>
          </a:ln>
        </p:spPr>
      </p:pic>
      <p:sp>
        <p:nvSpPr>
          <p:cNvPr id="247" name="Google Shape;247;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9"/>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is metadata?</a:t>
            </a:r>
            <a:endParaRPr/>
          </a:p>
        </p:txBody>
      </p:sp>
      <p:sp>
        <p:nvSpPr>
          <p:cNvPr id="253" name="Google Shape;253;p39"/>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SzPct val="100000"/>
              <a:buChar char="●"/>
            </a:pPr>
            <a:r>
              <a:rPr lang="en-GB"/>
              <a:t>“Data about data”</a:t>
            </a:r>
            <a:endParaRPr/>
          </a:p>
          <a:p>
            <a:pPr indent="-334327" lvl="0" marL="457200" rtl="0" algn="l">
              <a:spcBef>
                <a:spcPts val="0"/>
              </a:spcBef>
              <a:spcAft>
                <a:spcPts val="0"/>
              </a:spcAft>
              <a:buSzPct val="100000"/>
              <a:buChar char="●"/>
            </a:pPr>
            <a:r>
              <a:rPr i="1" lang="en-GB"/>
              <a:t>Structured</a:t>
            </a:r>
            <a:r>
              <a:rPr lang="en-GB"/>
              <a:t> data about data</a:t>
            </a:r>
            <a:endParaRPr/>
          </a:p>
          <a:p>
            <a:pPr indent="-334327" lvl="0" marL="457200" rtl="0" algn="l">
              <a:spcBef>
                <a:spcPts val="0"/>
              </a:spcBef>
              <a:spcAft>
                <a:spcPts val="0"/>
              </a:spcAft>
              <a:buSzPct val="100000"/>
              <a:buChar char="●"/>
            </a:pPr>
            <a:r>
              <a:rPr lang="en-GB"/>
              <a:t>Different types of metadata: descriptive, administrative (incl. rights), technical, ...</a:t>
            </a:r>
            <a:endParaRPr/>
          </a:p>
          <a:p>
            <a:pPr indent="-334327" lvl="0" marL="457200" rtl="0" algn="l">
              <a:spcBef>
                <a:spcPts val="0"/>
              </a:spcBef>
              <a:spcAft>
                <a:spcPts val="0"/>
              </a:spcAft>
              <a:buSzPct val="100000"/>
              <a:buChar char="●"/>
            </a:pPr>
            <a:r>
              <a:rPr lang="en-GB"/>
              <a:t>Metadata that a depositor needs to provide when depositing a collection is mostly </a:t>
            </a:r>
            <a:r>
              <a:rPr i="1" lang="en-GB"/>
              <a:t>descriptive metadata</a:t>
            </a:r>
            <a:r>
              <a:rPr lang="en-GB"/>
              <a:t>: Information about the files that you are depositing in terms of their content and the context in which they were collected. (“the who, what, where and when of a document/file”)</a:t>
            </a:r>
            <a:endParaRPr/>
          </a:p>
          <a:p>
            <a:pPr indent="-334327" lvl="0" marL="457200" rtl="0" algn="l">
              <a:spcBef>
                <a:spcPts val="0"/>
              </a:spcBef>
              <a:spcAft>
                <a:spcPts val="0"/>
              </a:spcAft>
              <a:buSzPct val="100000"/>
              <a:buChar char="●"/>
            </a:pPr>
            <a:r>
              <a:rPr lang="en-GB"/>
              <a:t>Descriptive metadata is essential for discovery and identification of archived materials. Archives contain hundreds of thousands of files. If none of those would be described with adequate metadata, archives would be “data graveyards”</a:t>
            </a:r>
            <a:endParaRPr/>
          </a:p>
          <a:p>
            <a:pPr indent="0" lvl="0" marL="0" rtl="0" algn="l">
              <a:spcBef>
                <a:spcPts val="1200"/>
              </a:spcBef>
              <a:spcAft>
                <a:spcPts val="1200"/>
              </a:spcAft>
              <a:buNone/>
            </a:pPr>
            <a:r>
              <a:t/>
            </a:r>
            <a:endParaRPr/>
          </a:p>
        </p:txBody>
      </p:sp>
      <p:pic>
        <p:nvPicPr>
          <p:cNvPr id="254" name="Google Shape;254;p39"/>
          <p:cNvPicPr preferRelativeResize="0"/>
          <p:nvPr/>
        </p:nvPicPr>
        <p:blipFill>
          <a:blip r:embed="rId3">
            <a:alphaModFix/>
          </a:blip>
          <a:stretch>
            <a:fillRect/>
          </a:stretch>
        </p:blipFill>
        <p:spPr>
          <a:xfrm>
            <a:off x="0" y="0"/>
            <a:ext cx="3560672" cy="704088"/>
          </a:xfrm>
          <a:prstGeom prst="rect">
            <a:avLst/>
          </a:prstGeom>
          <a:noFill/>
          <a:ln>
            <a:noFill/>
          </a:ln>
        </p:spPr>
      </p:pic>
      <p:sp>
        <p:nvSpPr>
          <p:cNvPr id="255" name="Google Shape;255;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0"/>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Examples of descriptive metadata fields</a:t>
            </a:r>
            <a:endParaRPr/>
          </a:p>
        </p:txBody>
      </p:sp>
      <p:sp>
        <p:nvSpPr>
          <p:cNvPr id="261" name="Google Shape;261;p40"/>
          <p:cNvSpPr txBox="1"/>
          <p:nvPr>
            <p:ph idx="1" type="body"/>
          </p:nvPr>
        </p:nvSpPr>
        <p:spPr>
          <a:xfrm>
            <a:off x="311700" y="14572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GB"/>
              <a:t>Content language name(s): language(s) being spoken</a:t>
            </a:r>
            <a:endParaRPr/>
          </a:p>
          <a:p>
            <a:pPr indent="-342900" lvl="0" marL="457200" rtl="0" algn="l">
              <a:spcBef>
                <a:spcPts val="0"/>
              </a:spcBef>
              <a:spcAft>
                <a:spcPts val="0"/>
              </a:spcAft>
              <a:buSzPts val="1800"/>
              <a:buChar char="●"/>
            </a:pPr>
            <a:r>
              <a:rPr lang="en-GB"/>
              <a:t>Content language ISO code (ISO 639-3)</a:t>
            </a:r>
            <a:endParaRPr/>
          </a:p>
          <a:p>
            <a:pPr indent="-342900" lvl="0" marL="457200" rtl="0" algn="l">
              <a:spcBef>
                <a:spcPts val="0"/>
              </a:spcBef>
              <a:spcAft>
                <a:spcPts val="0"/>
              </a:spcAft>
              <a:buSzPts val="1800"/>
              <a:buChar char="●"/>
            </a:pPr>
            <a:r>
              <a:rPr lang="en-GB"/>
              <a:t>Location of the recording (Continent, Country, region, …)</a:t>
            </a:r>
            <a:endParaRPr/>
          </a:p>
          <a:p>
            <a:pPr indent="-342900" lvl="0" marL="457200" rtl="0" algn="l">
              <a:spcBef>
                <a:spcPts val="0"/>
              </a:spcBef>
              <a:spcAft>
                <a:spcPts val="0"/>
              </a:spcAft>
              <a:buSzPts val="1800"/>
              <a:buChar char="●"/>
            </a:pPr>
            <a:r>
              <a:rPr lang="en-GB"/>
              <a:t>Recording date</a:t>
            </a:r>
            <a:endParaRPr/>
          </a:p>
          <a:p>
            <a:pPr indent="-342900" lvl="0" marL="457200" rtl="0" algn="l">
              <a:spcBef>
                <a:spcPts val="0"/>
              </a:spcBef>
              <a:spcAft>
                <a:spcPts val="0"/>
              </a:spcAft>
              <a:buSzPts val="1800"/>
              <a:buChar char="●"/>
            </a:pPr>
            <a:r>
              <a:rPr lang="en-GB"/>
              <a:t>Name or pseudonym of the speaker(s)</a:t>
            </a:r>
            <a:endParaRPr/>
          </a:p>
          <a:p>
            <a:pPr indent="-342900" lvl="0" marL="457200" rtl="0" algn="l">
              <a:spcBef>
                <a:spcPts val="0"/>
              </a:spcBef>
              <a:spcAft>
                <a:spcPts val="0"/>
              </a:spcAft>
              <a:buSzPts val="1800"/>
              <a:buChar char="●"/>
            </a:pPr>
            <a:r>
              <a:rPr lang="en-GB"/>
              <a:t>Name of the person making the recording</a:t>
            </a:r>
            <a:endParaRPr/>
          </a:p>
          <a:p>
            <a:pPr indent="-342900" lvl="0" marL="457200" rtl="0" algn="l">
              <a:spcBef>
                <a:spcPts val="0"/>
              </a:spcBef>
              <a:spcAft>
                <a:spcPts val="0"/>
              </a:spcAft>
              <a:buSzPts val="1800"/>
              <a:buChar char="●"/>
            </a:pPr>
            <a:r>
              <a:rPr lang="en-GB"/>
              <a:t>Linguistic genre</a:t>
            </a:r>
            <a:endParaRPr/>
          </a:p>
          <a:p>
            <a:pPr indent="-342900" lvl="0" marL="457200" rtl="0" algn="l">
              <a:spcBef>
                <a:spcPts val="0"/>
              </a:spcBef>
              <a:spcAft>
                <a:spcPts val="0"/>
              </a:spcAft>
              <a:buSzPts val="1800"/>
              <a:buChar char="●"/>
            </a:pPr>
            <a:r>
              <a:rPr lang="en-GB"/>
              <a:t>Description (general content description)</a:t>
            </a:r>
            <a:endParaRPr/>
          </a:p>
          <a:p>
            <a:pPr indent="-342900" lvl="0" marL="457200" rtl="0" algn="l">
              <a:spcBef>
                <a:spcPts val="0"/>
              </a:spcBef>
              <a:spcAft>
                <a:spcPts val="0"/>
              </a:spcAft>
              <a:buSzPts val="1800"/>
              <a:buChar char="●"/>
            </a:pPr>
            <a:r>
              <a:rPr lang="en-GB"/>
              <a:t>Etc.</a:t>
            </a:r>
            <a:endParaRPr/>
          </a:p>
          <a:p>
            <a:pPr indent="0" lvl="0" marL="0" rtl="0" algn="l">
              <a:spcBef>
                <a:spcPts val="1200"/>
              </a:spcBef>
              <a:spcAft>
                <a:spcPts val="1200"/>
              </a:spcAft>
              <a:buNone/>
            </a:pPr>
            <a:r>
              <a:t/>
            </a:r>
            <a:endParaRPr/>
          </a:p>
        </p:txBody>
      </p:sp>
      <p:pic>
        <p:nvPicPr>
          <p:cNvPr id="262" name="Google Shape;262;p40"/>
          <p:cNvPicPr preferRelativeResize="0"/>
          <p:nvPr/>
        </p:nvPicPr>
        <p:blipFill>
          <a:blip r:embed="rId3">
            <a:alphaModFix/>
          </a:blip>
          <a:stretch>
            <a:fillRect/>
          </a:stretch>
        </p:blipFill>
        <p:spPr>
          <a:xfrm>
            <a:off x="0" y="0"/>
            <a:ext cx="3560672" cy="704088"/>
          </a:xfrm>
          <a:prstGeom prst="rect">
            <a:avLst/>
          </a:prstGeom>
          <a:noFill/>
          <a:ln>
            <a:noFill/>
          </a:ln>
        </p:spPr>
      </p:pic>
      <p:sp>
        <p:nvSpPr>
          <p:cNvPr id="263" name="Google Shape;263;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1"/>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Metadata standards</a:t>
            </a:r>
            <a:endParaRPr/>
          </a:p>
        </p:txBody>
      </p:sp>
      <p:sp>
        <p:nvSpPr>
          <p:cNvPr id="269" name="Google Shape;269;p41"/>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There are many different metadata standards for describing resources. Metadata standards used by language archives include:</a:t>
            </a:r>
            <a:endParaRPr/>
          </a:p>
          <a:p>
            <a:pPr indent="-317500" lvl="1" marL="914400" rtl="0" algn="l">
              <a:spcBef>
                <a:spcPts val="0"/>
              </a:spcBef>
              <a:spcAft>
                <a:spcPts val="0"/>
              </a:spcAft>
              <a:buSzPts val="1400"/>
              <a:buChar char="○"/>
            </a:pPr>
            <a:r>
              <a:rPr lang="en-GB"/>
              <a:t>Dublin Core (DC)</a:t>
            </a:r>
            <a:endParaRPr/>
          </a:p>
          <a:p>
            <a:pPr indent="-317500" lvl="1" marL="914400" rtl="0" algn="l">
              <a:spcBef>
                <a:spcPts val="0"/>
              </a:spcBef>
              <a:spcAft>
                <a:spcPts val="0"/>
              </a:spcAft>
              <a:buSzPts val="1400"/>
              <a:buChar char="○"/>
            </a:pPr>
            <a:r>
              <a:rPr lang="en-GB"/>
              <a:t>Open Language Archives Community metadata (OLAC-Metadata)</a:t>
            </a:r>
            <a:endParaRPr/>
          </a:p>
          <a:p>
            <a:pPr indent="-317500" lvl="1" marL="914400" rtl="0" algn="l">
              <a:spcBef>
                <a:spcPts val="0"/>
              </a:spcBef>
              <a:spcAft>
                <a:spcPts val="0"/>
              </a:spcAft>
              <a:buSzPts val="1400"/>
              <a:buChar char="○"/>
            </a:pPr>
            <a:r>
              <a:rPr lang="en-GB"/>
              <a:t>ISLE MetaData Initiative (IMDI)</a:t>
            </a:r>
            <a:endParaRPr/>
          </a:p>
          <a:p>
            <a:pPr indent="-317500" lvl="1" marL="914400" rtl="0" algn="l">
              <a:spcBef>
                <a:spcPts val="0"/>
              </a:spcBef>
              <a:spcAft>
                <a:spcPts val="0"/>
              </a:spcAft>
              <a:buSzPts val="1400"/>
              <a:buChar char="○"/>
            </a:pPr>
            <a:r>
              <a:rPr lang="en-GB"/>
              <a:t>Component MetaData Infrastructure (CMDI)</a:t>
            </a:r>
            <a:endParaRPr/>
          </a:p>
          <a:p>
            <a:pPr indent="-317500" lvl="1" marL="914400" rtl="0" algn="l">
              <a:spcBef>
                <a:spcPts val="0"/>
              </a:spcBef>
              <a:spcAft>
                <a:spcPts val="0"/>
              </a:spcAft>
              <a:buSzPts val="1400"/>
              <a:buChar char="○"/>
            </a:pPr>
            <a:r>
              <a:rPr lang="en-GB"/>
              <a:t>Metadata Object Object Description Schema (MODS)</a:t>
            </a:r>
            <a:endParaRPr/>
          </a:p>
          <a:p>
            <a:pPr indent="-342900" lvl="0" marL="457200" rtl="0" algn="l">
              <a:spcBef>
                <a:spcPts val="0"/>
              </a:spcBef>
              <a:spcAft>
                <a:spcPts val="0"/>
              </a:spcAft>
              <a:buSzPts val="1800"/>
              <a:buChar char="●"/>
            </a:pPr>
            <a:r>
              <a:rPr lang="en-GB"/>
              <a:t>The level of detail (number of fields) within these formats varies</a:t>
            </a:r>
            <a:endParaRPr/>
          </a:p>
          <a:p>
            <a:pPr indent="-342900" lvl="0" marL="457200" rtl="0" algn="l">
              <a:spcBef>
                <a:spcPts val="0"/>
              </a:spcBef>
              <a:spcAft>
                <a:spcPts val="0"/>
              </a:spcAft>
              <a:buSzPts val="1800"/>
              <a:buChar char="●"/>
            </a:pPr>
            <a:r>
              <a:rPr lang="en-GB"/>
              <a:t>Familiarise yourself with the metadata requirements of the archive you will be working with</a:t>
            </a:r>
            <a:endParaRPr/>
          </a:p>
          <a:p>
            <a:pPr indent="0" lvl="0" marL="0" rtl="0" algn="l">
              <a:spcBef>
                <a:spcPts val="1200"/>
              </a:spcBef>
              <a:spcAft>
                <a:spcPts val="1200"/>
              </a:spcAft>
              <a:buNone/>
            </a:pPr>
            <a:r>
              <a:t/>
            </a:r>
            <a:endParaRPr/>
          </a:p>
        </p:txBody>
      </p:sp>
      <p:pic>
        <p:nvPicPr>
          <p:cNvPr id="270" name="Google Shape;270;p41"/>
          <p:cNvPicPr preferRelativeResize="0"/>
          <p:nvPr/>
        </p:nvPicPr>
        <p:blipFill>
          <a:blip r:embed="rId3">
            <a:alphaModFix/>
          </a:blip>
          <a:stretch>
            <a:fillRect/>
          </a:stretch>
        </p:blipFill>
        <p:spPr>
          <a:xfrm>
            <a:off x="0" y="0"/>
            <a:ext cx="3560672" cy="704088"/>
          </a:xfrm>
          <a:prstGeom prst="rect">
            <a:avLst/>
          </a:prstGeom>
          <a:noFill/>
          <a:ln>
            <a:noFill/>
          </a:ln>
        </p:spPr>
      </p:pic>
      <p:sp>
        <p:nvSpPr>
          <p:cNvPr id="271" name="Google Shape;271;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2"/>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Controlled Vocabularies</a:t>
            </a:r>
            <a:endParaRPr/>
          </a:p>
        </p:txBody>
      </p:sp>
      <p:sp>
        <p:nvSpPr>
          <p:cNvPr id="277" name="Google Shape;277;p42"/>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GB"/>
              <a:t>Most metadata standards use lists of possible values for certain fields, so-called </a:t>
            </a:r>
            <a:r>
              <a:rPr i="1" lang="en-GB"/>
              <a:t>Controlled Vocabularies</a:t>
            </a:r>
            <a:r>
              <a:rPr lang="en-GB"/>
              <a:t> (CVs). </a:t>
            </a:r>
            <a:endParaRPr/>
          </a:p>
          <a:p>
            <a:pPr indent="-325755" lvl="0" marL="457200" rtl="0" algn="l">
              <a:spcBef>
                <a:spcPts val="0"/>
              </a:spcBef>
              <a:spcAft>
                <a:spcPts val="0"/>
              </a:spcAft>
              <a:buSzPct val="100000"/>
              <a:buChar char="●"/>
            </a:pPr>
            <a:r>
              <a:rPr lang="en-GB"/>
              <a:t>The purpose of a CV is to provide consistency in the used terminology, thereby improving retrievability</a:t>
            </a:r>
            <a:endParaRPr/>
          </a:p>
          <a:p>
            <a:pPr indent="-325755" lvl="0" marL="457200" rtl="0" algn="l">
              <a:spcBef>
                <a:spcPts val="0"/>
              </a:spcBef>
              <a:spcAft>
                <a:spcPts val="0"/>
              </a:spcAft>
              <a:buSzPct val="100000"/>
              <a:buChar char="●"/>
            </a:pPr>
            <a:r>
              <a:rPr lang="en-GB"/>
              <a:t>Some CVs are maintained by an authority, such as the Library of Congress or the International Organization for Standardization (ISO)</a:t>
            </a:r>
            <a:endParaRPr/>
          </a:p>
          <a:p>
            <a:pPr indent="-325755" lvl="0" marL="457200" rtl="0" algn="l">
              <a:spcBef>
                <a:spcPts val="0"/>
              </a:spcBef>
              <a:spcAft>
                <a:spcPts val="0"/>
              </a:spcAft>
              <a:buSzPct val="100000"/>
              <a:buChar char="●"/>
            </a:pPr>
            <a:r>
              <a:rPr lang="en-GB"/>
              <a:t>You may find that a CV does not provide the exact term you need. Consider using a close match, rather than no value at all. Sparsely filled in metadata reduces the likelihood of your materials showing up in search results</a:t>
            </a:r>
            <a:endParaRPr/>
          </a:p>
          <a:p>
            <a:pPr indent="-325755" lvl="0" marL="457200" rtl="0" algn="l">
              <a:spcBef>
                <a:spcPts val="0"/>
              </a:spcBef>
              <a:spcAft>
                <a:spcPts val="0"/>
              </a:spcAft>
              <a:buSzPct val="100000"/>
              <a:buChar char="●"/>
            </a:pPr>
            <a:r>
              <a:rPr lang="en-GB"/>
              <a:t>Sometimes a CV is optional, i.e. one can either select a value from the list or provide a different value. Still consider using a CV value if there is a close match</a:t>
            </a:r>
            <a:endParaRPr/>
          </a:p>
          <a:p>
            <a:pPr indent="-325755" lvl="0" marL="457200" rtl="0" algn="l">
              <a:spcBef>
                <a:spcPts val="0"/>
              </a:spcBef>
              <a:spcAft>
                <a:spcPts val="0"/>
              </a:spcAft>
              <a:buSzPct val="100000"/>
              <a:buChar char="●"/>
            </a:pPr>
            <a:r>
              <a:rPr lang="en-GB"/>
              <a:t>Example CVs: Countries, Genres, “Actor” roles, …</a:t>
            </a:r>
            <a:endParaRPr/>
          </a:p>
          <a:p>
            <a:pPr indent="0" lvl="0" marL="0" rtl="0" algn="l">
              <a:spcBef>
                <a:spcPts val="1200"/>
              </a:spcBef>
              <a:spcAft>
                <a:spcPts val="1200"/>
              </a:spcAft>
              <a:buNone/>
            </a:pPr>
            <a:r>
              <a:t/>
            </a:r>
            <a:endParaRPr/>
          </a:p>
        </p:txBody>
      </p:sp>
      <p:pic>
        <p:nvPicPr>
          <p:cNvPr id="278" name="Google Shape;278;p42"/>
          <p:cNvPicPr preferRelativeResize="0"/>
          <p:nvPr/>
        </p:nvPicPr>
        <p:blipFill>
          <a:blip r:embed="rId3">
            <a:alphaModFix/>
          </a:blip>
          <a:stretch>
            <a:fillRect/>
          </a:stretch>
        </p:blipFill>
        <p:spPr>
          <a:xfrm>
            <a:off x="0" y="0"/>
            <a:ext cx="3560672" cy="704088"/>
          </a:xfrm>
          <a:prstGeom prst="rect">
            <a:avLst/>
          </a:prstGeom>
          <a:noFill/>
          <a:ln>
            <a:noFill/>
          </a:ln>
        </p:spPr>
      </p:pic>
      <p:sp>
        <p:nvSpPr>
          <p:cNvPr id="279" name="Google Shape;279;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77350" y="40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Presenter</a:t>
            </a:r>
            <a:r>
              <a:rPr lang="en-GB"/>
              <a:t> </a:t>
            </a:r>
            <a:r>
              <a:rPr lang="en-GB"/>
              <a:t>Introductions</a:t>
            </a:r>
            <a:endParaRPr/>
          </a:p>
        </p:txBody>
      </p:sp>
      <p:sp>
        <p:nvSpPr>
          <p:cNvPr id="77" name="Google Shape;77;p16"/>
          <p:cNvSpPr txBox="1"/>
          <p:nvPr>
            <p:ph idx="1" type="body"/>
          </p:nvPr>
        </p:nvSpPr>
        <p:spPr>
          <a:xfrm>
            <a:off x="311700" y="1050400"/>
            <a:ext cx="8520600" cy="38232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GB"/>
              <a:t>Susan Smythe Kung, </a:t>
            </a:r>
            <a:r>
              <a:rPr i="1" lang="en-GB"/>
              <a:t>Archive of the Indigenous Languages of Latin America (AILLA)</a:t>
            </a:r>
            <a:endParaRPr i="1"/>
          </a:p>
          <a:p>
            <a:pPr indent="-342900" lvl="0" marL="457200" rtl="0" algn="l">
              <a:lnSpc>
                <a:spcPct val="150000"/>
              </a:lnSpc>
              <a:spcBef>
                <a:spcPts val="0"/>
              </a:spcBef>
              <a:spcAft>
                <a:spcPts val="0"/>
              </a:spcAft>
              <a:buSzPts val="1800"/>
              <a:buChar char="●"/>
            </a:pPr>
            <a:r>
              <a:rPr lang="en-GB"/>
              <a:t>Paul Trilsbeek, </a:t>
            </a:r>
            <a:r>
              <a:rPr i="1" lang="en-GB"/>
              <a:t>The Language Archive (TLA)</a:t>
            </a:r>
            <a:r>
              <a:rPr lang="en-GB"/>
              <a:t> </a:t>
            </a:r>
            <a:endParaRPr/>
          </a:p>
          <a:p>
            <a:pPr indent="-342900" lvl="0" marL="457200" rtl="0" algn="l">
              <a:lnSpc>
                <a:spcPct val="150000"/>
              </a:lnSpc>
              <a:spcBef>
                <a:spcPts val="0"/>
              </a:spcBef>
              <a:spcAft>
                <a:spcPts val="0"/>
              </a:spcAft>
              <a:buSzPts val="1800"/>
              <a:buChar char="●"/>
            </a:pPr>
            <a:r>
              <a:rPr lang="en-GB"/>
              <a:t>Mandana Seyfeddinipur, </a:t>
            </a:r>
            <a:r>
              <a:rPr i="1" lang="en-GB"/>
              <a:t>Endangered Language Archive (ELAR) </a:t>
            </a:r>
            <a:endParaRPr i="1"/>
          </a:p>
          <a:p>
            <a:pPr indent="-342900" lvl="0" marL="457200" rtl="0" algn="l">
              <a:lnSpc>
                <a:spcPct val="150000"/>
              </a:lnSpc>
              <a:spcBef>
                <a:spcPts val="0"/>
              </a:spcBef>
              <a:spcAft>
                <a:spcPts val="0"/>
              </a:spcAft>
              <a:buSzPts val="1800"/>
              <a:buChar char="●"/>
            </a:pPr>
            <a:r>
              <a:rPr lang="en-GB"/>
              <a:t>Zachary O’Hagan, </a:t>
            </a:r>
            <a:r>
              <a:rPr i="1" lang="en-GB"/>
              <a:t>California Language Archive (CLA) </a:t>
            </a:r>
            <a:endParaRPr/>
          </a:p>
          <a:p>
            <a:pPr indent="-342900" lvl="0" marL="457200" rtl="0" algn="l">
              <a:lnSpc>
                <a:spcPct val="150000"/>
              </a:lnSpc>
              <a:spcBef>
                <a:spcPts val="0"/>
              </a:spcBef>
              <a:spcAft>
                <a:spcPts val="0"/>
              </a:spcAft>
              <a:buSzPts val="1800"/>
              <a:buChar char="●"/>
            </a:pPr>
            <a:r>
              <a:rPr lang="en-GB"/>
              <a:t>Raina Heaton, </a:t>
            </a:r>
            <a:r>
              <a:rPr i="1" lang="en-GB"/>
              <a:t>Native American Languages Collection</a:t>
            </a:r>
            <a:r>
              <a:rPr lang="en-GB"/>
              <a:t> </a:t>
            </a:r>
            <a:r>
              <a:rPr i="1" lang="en-GB"/>
              <a:t>(NAL) </a:t>
            </a:r>
            <a:endParaRPr/>
          </a:p>
          <a:p>
            <a:pPr indent="-342900" lvl="0" marL="457200" rtl="0" algn="l">
              <a:lnSpc>
                <a:spcPct val="150000"/>
              </a:lnSpc>
              <a:spcBef>
                <a:spcPts val="0"/>
              </a:spcBef>
              <a:spcAft>
                <a:spcPts val="0"/>
              </a:spcAft>
              <a:buSzPts val="1800"/>
              <a:buChar char="●"/>
            </a:pPr>
            <a:r>
              <a:rPr lang="en-GB"/>
              <a:t>Nick Thieberger,</a:t>
            </a:r>
            <a:r>
              <a:rPr lang="en-GB"/>
              <a:t> </a:t>
            </a:r>
            <a:r>
              <a:rPr i="1" lang="en-GB"/>
              <a:t>Pacific and Regional Archive for Digital Sources in Endangered Cultures (PARADISEC)</a:t>
            </a:r>
            <a:r>
              <a:rPr lang="en-GB"/>
              <a:t> </a:t>
            </a:r>
            <a:endParaRPr/>
          </a:p>
        </p:txBody>
      </p:sp>
      <p:pic>
        <p:nvPicPr>
          <p:cNvPr id="78" name="Google Shape;78;p16"/>
          <p:cNvPicPr preferRelativeResize="0"/>
          <p:nvPr/>
        </p:nvPicPr>
        <p:blipFill>
          <a:blip r:embed="rId3">
            <a:alphaModFix/>
          </a:blip>
          <a:stretch>
            <a:fillRect/>
          </a:stretch>
        </p:blipFill>
        <p:spPr>
          <a:xfrm>
            <a:off x="6496050" y="0"/>
            <a:ext cx="2647950" cy="876300"/>
          </a:xfrm>
          <a:prstGeom prst="rect">
            <a:avLst/>
          </a:prstGeom>
          <a:noFill/>
          <a:ln>
            <a:noFill/>
          </a:ln>
        </p:spPr>
      </p:pic>
      <p:sp>
        <p:nvSpPr>
          <p:cNvPr id="79" name="Google Shape;7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3"/>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Rights metadata</a:t>
            </a:r>
            <a:endParaRPr/>
          </a:p>
        </p:txBody>
      </p:sp>
      <p:sp>
        <p:nvSpPr>
          <p:cNvPr id="285" name="Google Shape;285;p43"/>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In addition to descriptive metadata, rights metadata is also of importance when depositing a collection</a:t>
            </a:r>
            <a:endParaRPr/>
          </a:p>
          <a:p>
            <a:pPr indent="-342900" lvl="0" marL="457200" rtl="0" algn="l">
              <a:spcBef>
                <a:spcPts val="0"/>
              </a:spcBef>
              <a:spcAft>
                <a:spcPts val="0"/>
              </a:spcAft>
              <a:buSzPts val="1800"/>
              <a:buChar char="●"/>
            </a:pPr>
            <a:r>
              <a:rPr lang="en-GB"/>
              <a:t>The rights metadata contains information about copyright, licensing and access conditions </a:t>
            </a:r>
            <a:endParaRPr/>
          </a:p>
          <a:p>
            <a:pPr indent="-342900" lvl="0" marL="457200" rtl="0" algn="l">
              <a:spcBef>
                <a:spcPts val="0"/>
              </a:spcBef>
              <a:spcAft>
                <a:spcPts val="0"/>
              </a:spcAft>
              <a:buSzPts val="1800"/>
              <a:buChar char="●"/>
            </a:pPr>
            <a:r>
              <a:rPr lang="en-GB"/>
              <a:t>The possibilities for assigning licenses and granting/restricting access vary per archive</a:t>
            </a:r>
            <a:endParaRPr/>
          </a:p>
          <a:p>
            <a:pPr indent="0" lvl="0" marL="0" rtl="0" algn="l">
              <a:spcBef>
                <a:spcPts val="1200"/>
              </a:spcBef>
              <a:spcAft>
                <a:spcPts val="1200"/>
              </a:spcAft>
              <a:buNone/>
            </a:pPr>
            <a:r>
              <a:t/>
            </a:r>
            <a:endParaRPr/>
          </a:p>
        </p:txBody>
      </p:sp>
      <p:pic>
        <p:nvPicPr>
          <p:cNvPr id="286" name="Google Shape;286;p43"/>
          <p:cNvPicPr preferRelativeResize="0"/>
          <p:nvPr/>
        </p:nvPicPr>
        <p:blipFill>
          <a:blip r:embed="rId3">
            <a:alphaModFix/>
          </a:blip>
          <a:stretch>
            <a:fillRect/>
          </a:stretch>
        </p:blipFill>
        <p:spPr>
          <a:xfrm>
            <a:off x="0" y="0"/>
            <a:ext cx="3560672" cy="704088"/>
          </a:xfrm>
          <a:prstGeom prst="rect">
            <a:avLst/>
          </a:prstGeom>
          <a:noFill/>
          <a:ln>
            <a:noFill/>
          </a:ln>
        </p:spPr>
      </p:pic>
      <p:sp>
        <p:nvSpPr>
          <p:cNvPr id="287" name="Google Shape;287;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4"/>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Metadata: for who?</a:t>
            </a:r>
            <a:endParaRPr/>
          </a:p>
        </p:txBody>
      </p:sp>
      <p:sp>
        <p:nvSpPr>
          <p:cNvPr id="293" name="Google Shape;293;p44"/>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92500"/>
          </a:bodyPr>
          <a:lstStyle/>
          <a:p>
            <a:pPr indent="-334327" lvl="0" marL="457200" rtl="0" algn="l">
              <a:spcBef>
                <a:spcPts val="0"/>
              </a:spcBef>
              <a:spcAft>
                <a:spcPts val="0"/>
              </a:spcAft>
              <a:buSzPct val="100000"/>
              <a:buChar char="●"/>
            </a:pPr>
            <a:r>
              <a:rPr lang="en-GB"/>
              <a:t>Nikolaus Himmelmann (2006): “a language documentation is a lasting, </a:t>
            </a:r>
            <a:r>
              <a:rPr b="1" lang="en-GB"/>
              <a:t>multipurpose</a:t>
            </a:r>
            <a:r>
              <a:rPr lang="en-GB"/>
              <a:t> record of a language.” [..] “Users of such a multipurpose documentation would include the speech community itself, national and international agencies concerned with education and language planning, as well as researchers in various disciplines (linguistics, anthropology, oral history, etc.)”</a:t>
            </a:r>
            <a:endParaRPr/>
          </a:p>
          <a:p>
            <a:pPr indent="-334327" lvl="0" marL="457200" rtl="0" algn="l">
              <a:spcBef>
                <a:spcPts val="0"/>
              </a:spcBef>
              <a:spcAft>
                <a:spcPts val="0"/>
              </a:spcAft>
              <a:buSzPct val="100000"/>
              <a:buChar char="●"/>
            </a:pPr>
            <a:r>
              <a:rPr lang="en-GB"/>
              <a:t>When compiling metadata, try to think of these different user groups and what would be relevant for them, e.g.</a:t>
            </a:r>
            <a:endParaRPr/>
          </a:p>
          <a:p>
            <a:pPr indent="-310832" lvl="1" marL="914400" rtl="0" algn="l">
              <a:spcBef>
                <a:spcPts val="0"/>
              </a:spcBef>
              <a:spcAft>
                <a:spcPts val="0"/>
              </a:spcAft>
              <a:buSzPct val="100000"/>
              <a:buChar char="○"/>
            </a:pPr>
            <a:r>
              <a:rPr lang="en-GB"/>
              <a:t>For the international research community, metadata needs to be in English, however, in order to facilitate access by the speech community, you may want to include a description in a different language as well.</a:t>
            </a:r>
            <a:endParaRPr/>
          </a:p>
          <a:p>
            <a:pPr indent="-310832" lvl="1" marL="914400" rtl="0" algn="l">
              <a:spcBef>
                <a:spcPts val="0"/>
              </a:spcBef>
              <a:spcAft>
                <a:spcPts val="0"/>
              </a:spcAft>
              <a:buSzPct val="100000"/>
              <a:buChar char="○"/>
            </a:pPr>
            <a:r>
              <a:rPr lang="en-GB"/>
              <a:t>Try to think of research disciplines other than linguistics or anthropology. E.g. you may want to include a Latin plant name in addition to the Indigenous or English name, if you happen to know it.</a:t>
            </a:r>
            <a:endParaRPr/>
          </a:p>
        </p:txBody>
      </p:sp>
      <p:pic>
        <p:nvPicPr>
          <p:cNvPr id="294" name="Google Shape;294;p44"/>
          <p:cNvPicPr preferRelativeResize="0"/>
          <p:nvPr/>
        </p:nvPicPr>
        <p:blipFill>
          <a:blip r:embed="rId3">
            <a:alphaModFix/>
          </a:blip>
          <a:stretch>
            <a:fillRect/>
          </a:stretch>
        </p:blipFill>
        <p:spPr>
          <a:xfrm>
            <a:off x="0" y="0"/>
            <a:ext cx="3560672" cy="704088"/>
          </a:xfrm>
          <a:prstGeom prst="rect">
            <a:avLst/>
          </a:prstGeom>
          <a:noFill/>
          <a:ln>
            <a:noFill/>
          </a:ln>
        </p:spPr>
      </p:pic>
      <p:sp>
        <p:nvSpPr>
          <p:cNvPr id="295" name="Google Shape;295;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5"/>
          <p:cNvSpPr txBox="1"/>
          <p:nvPr>
            <p:ph type="title"/>
          </p:nvPr>
        </p:nvSpPr>
        <p:spPr>
          <a:xfrm>
            <a:off x="628650" y="273844"/>
            <a:ext cx="11157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300"/>
              <a:buFont typeface="Calibri"/>
              <a:buNone/>
            </a:pPr>
            <a:r>
              <a:rPr lang="en-GB" sz="2000"/>
              <a:t>AILLA</a:t>
            </a:r>
            <a:endParaRPr sz="2000"/>
          </a:p>
        </p:txBody>
      </p:sp>
      <p:pic>
        <p:nvPicPr>
          <p:cNvPr id="301" name="Google Shape;301;p45"/>
          <p:cNvPicPr preferRelativeResize="0"/>
          <p:nvPr/>
        </p:nvPicPr>
        <p:blipFill>
          <a:blip r:embed="rId3">
            <a:alphaModFix/>
          </a:blip>
          <a:stretch>
            <a:fillRect/>
          </a:stretch>
        </p:blipFill>
        <p:spPr>
          <a:xfrm>
            <a:off x="1896750" y="152400"/>
            <a:ext cx="5881437" cy="4991101"/>
          </a:xfrm>
          <a:prstGeom prst="rect">
            <a:avLst/>
          </a:prstGeom>
          <a:noFill/>
          <a:ln>
            <a:noFill/>
          </a:ln>
        </p:spPr>
      </p:pic>
      <p:sp>
        <p:nvSpPr>
          <p:cNvPr id="302" name="Google Shape;302;p45"/>
          <p:cNvSpPr txBox="1"/>
          <p:nvPr>
            <p:ph idx="12" type="sldNum"/>
          </p:nvPr>
        </p:nvSpPr>
        <p:spPr>
          <a:xfrm>
            <a:off x="6457950" y="4767263"/>
            <a:ext cx="2057400" cy="273900"/>
          </a:xfrm>
          <a:prstGeom prst="rect">
            <a:avLst/>
          </a:prstGeom>
        </p:spPr>
        <p:txBody>
          <a:bodyPr anchorCtr="0" anchor="ctr" bIns="34275" lIns="68575" spcFirstLastPara="1" rIns="68575" wrap="square" tIns="34275">
            <a:norm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46"/>
          <p:cNvSpPr txBox="1"/>
          <p:nvPr>
            <p:ph type="title"/>
          </p:nvPr>
        </p:nvSpPr>
        <p:spPr>
          <a:xfrm>
            <a:off x="628650" y="273844"/>
            <a:ext cx="11157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300"/>
              <a:buFont typeface="Calibri"/>
              <a:buNone/>
            </a:pPr>
            <a:r>
              <a:rPr lang="en-GB" sz="2000"/>
              <a:t>ELAR</a:t>
            </a:r>
            <a:endParaRPr sz="2000"/>
          </a:p>
        </p:txBody>
      </p:sp>
      <p:pic>
        <p:nvPicPr>
          <p:cNvPr id="308" name="Google Shape;308;p46"/>
          <p:cNvPicPr preferRelativeResize="0"/>
          <p:nvPr>
            <p:ph idx="1" type="body"/>
          </p:nvPr>
        </p:nvPicPr>
        <p:blipFill rotWithShape="1">
          <a:blip r:embed="rId3">
            <a:alphaModFix/>
          </a:blip>
          <a:srcRect b="0" l="0" r="0" t="0"/>
          <a:stretch/>
        </p:blipFill>
        <p:spPr>
          <a:xfrm>
            <a:off x="1512324" y="608250"/>
            <a:ext cx="7254000" cy="3774600"/>
          </a:xfrm>
          <a:prstGeom prst="rect">
            <a:avLst/>
          </a:prstGeom>
          <a:noFill/>
          <a:ln>
            <a:noFill/>
          </a:ln>
        </p:spPr>
      </p:pic>
      <p:sp>
        <p:nvSpPr>
          <p:cNvPr id="309" name="Google Shape;309;p46"/>
          <p:cNvSpPr txBox="1"/>
          <p:nvPr>
            <p:ph idx="12" type="sldNum"/>
          </p:nvPr>
        </p:nvSpPr>
        <p:spPr>
          <a:xfrm>
            <a:off x="6457950" y="4767263"/>
            <a:ext cx="2057400" cy="273900"/>
          </a:xfrm>
          <a:prstGeom prst="rect">
            <a:avLst/>
          </a:prstGeom>
        </p:spPr>
        <p:txBody>
          <a:bodyPr anchorCtr="0" anchor="ctr" bIns="34275" lIns="68575" spcFirstLastPara="1" rIns="68575" wrap="square" tIns="34275">
            <a:norm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7"/>
          <p:cNvSpPr txBox="1"/>
          <p:nvPr>
            <p:ph type="title"/>
          </p:nvPr>
        </p:nvSpPr>
        <p:spPr>
          <a:xfrm>
            <a:off x="628650" y="273844"/>
            <a:ext cx="20325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300"/>
              <a:buFont typeface="Calibri"/>
              <a:buNone/>
            </a:pPr>
            <a:r>
              <a:rPr lang="en-GB" sz="2000"/>
              <a:t>PARADISEC</a:t>
            </a:r>
            <a:endParaRPr sz="2000"/>
          </a:p>
        </p:txBody>
      </p:sp>
      <p:pic>
        <p:nvPicPr>
          <p:cNvPr id="315" name="Google Shape;315;p47"/>
          <p:cNvPicPr preferRelativeResize="0"/>
          <p:nvPr>
            <p:ph idx="1" type="body"/>
          </p:nvPr>
        </p:nvPicPr>
        <p:blipFill rotWithShape="1">
          <a:blip r:embed="rId3">
            <a:alphaModFix/>
          </a:blip>
          <a:srcRect b="0" l="0" r="0" t="0"/>
          <a:stretch/>
        </p:blipFill>
        <p:spPr>
          <a:xfrm>
            <a:off x="494250" y="1047024"/>
            <a:ext cx="8155500" cy="4103400"/>
          </a:xfrm>
          <a:prstGeom prst="rect">
            <a:avLst/>
          </a:prstGeom>
          <a:noFill/>
          <a:ln>
            <a:noFill/>
          </a:ln>
        </p:spPr>
      </p:pic>
      <p:sp>
        <p:nvSpPr>
          <p:cNvPr id="316" name="Google Shape;316;p47"/>
          <p:cNvSpPr txBox="1"/>
          <p:nvPr>
            <p:ph idx="12" type="sldNum"/>
          </p:nvPr>
        </p:nvSpPr>
        <p:spPr>
          <a:xfrm>
            <a:off x="6457950" y="4767263"/>
            <a:ext cx="2057400" cy="273900"/>
          </a:xfrm>
          <a:prstGeom prst="rect">
            <a:avLst/>
          </a:prstGeom>
        </p:spPr>
        <p:txBody>
          <a:bodyPr anchorCtr="0" anchor="ctr" bIns="34275" lIns="68575" spcFirstLastPara="1" rIns="68575" wrap="square" tIns="34275">
            <a:norm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8"/>
          <p:cNvSpPr txBox="1"/>
          <p:nvPr>
            <p:ph type="title"/>
          </p:nvPr>
        </p:nvSpPr>
        <p:spPr>
          <a:xfrm>
            <a:off x="342901" y="273844"/>
            <a:ext cx="40899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300"/>
              <a:buFont typeface="Calibri"/>
              <a:buNone/>
            </a:pPr>
            <a:r>
              <a:rPr lang="en-GB" sz="2000"/>
              <a:t>The Language Archive</a:t>
            </a:r>
            <a:endParaRPr sz="2000"/>
          </a:p>
        </p:txBody>
      </p:sp>
      <p:pic>
        <p:nvPicPr>
          <p:cNvPr id="322" name="Google Shape;322;p48"/>
          <p:cNvPicPr preferRelativeResize="0"/>
          <p:nvPr>
            <p:ph idx="1" type="body"/>
          </p:nvPr>
        </p:nvPicPr>
        <p:blipFill rotWithShape="1">
          <a:blip r:embed="rId3">
            <a:alphaModFix/>
          </a:blip>
          <a:srcRect b="0" l="0" r="0" t="0"/>
          <a:stretch/>
        </p:blipFill>
        <p:spPr>
          <a:xfrm>
            <a:off x="4611775" y="412975"/>
            <a:ext cx="4660500" cy="4730400"/>
          </a:xfrm>
          <a:prstGeom prst="rect">
            <a:avLst/>
          </a:prstGeom>
          <a:noFill/>
          <a:ln>
            <a:noFill/>
          </a:ln>
        </p:spPr>
      </p:pic>
      <p:pic>
        <p:nvPicPr>
          <p:cNvPr id="323" name="Google Shape;323;p48"/>
          <p:cNvPicPr preferRelativeResize="0"/>
          <p:nvPr/>
        </p:nvPicPr>
        <p:blipFill rotWithShape="1">
          <a:blip r:embed="rId4">
            <a:alphaModFix/>
          </a:blip>
          <a:srcRect b="0" l="0" r="0" t="0"/>
          <a:stretch/>
        </p:blipFill>
        <p:spPr>
          <a:xfrm>
            <a:off x="76200" y="1268026"/>
            <a:ext cx="4432875" cy="3622437"/>
          </a:xfrm>
          <a:prstGeom prst="rect">
            <a:avLst/>
          </a:prstGeom>
          <a:noFill/>
          <a:ln>
            <a:noFill/>
          </a:ln>
        </p:spPr>
      </p:pic>
      <p:sp>
        <p:nvSpPr>
          <p:cNvPr id="324" name="Google Shape;324;p48"/>
          <p:cNvSpPr txBox="1"/>
          <p:nvPr>
            <p:ph idx="12" type="sldNum"/>
          </p:nvPr>
        </p:nvSpPr>
        <p:spPr>
          <a:xfrm>
            <a:off x="6457950" y="4767263"/>
            <a:ext cx="2057400" cy="273900"/>
          </a:xfrm>
          <a:prstGeom prst="rect">
            <a:avLst/>
          </a:prstGeom>
        </p:spPr>
        <p:txBody>
          <a:bodyPr anchorCtr="0" anchor="ctr" bIns="34275" lIns="68575" spcFirstLastPara="1" rIns="68575" wrap="square" tIns="34275">
            <a:norm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9"/>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General considerations</a:t>
            </a:r>
            <a:endParaRPr/>
          </a:p>
        </p:txBody>
      </p:sp>
      <p:sp>
        <p:nvSpPr>
          <p:cNvPr id="330" name="Google Shape;330;p49"/>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Metadata in an archive will be public. Do not write sensitive information in the metadata records, do not include speaker’s names unless that is what they want, be careful with very precise location information</a:t>
            </a:r>
            <a:endParaRPr/>
          </a:p>
          <a:p>
            <a:pPr indent="-342900" lvl="0" marL="457200" rtl="0" algn="l">
              <a:spcBef>
                <a:spcPts val="0"/>
              </a:spcBef>
              <a:spcAft>
                <a:spcPts val="0"/>
              </a:spcAft>
              <a:buSzPts val="1800"/>
              <a:buChar char="●"/>
            </a:pPr>
            <a:r>
              <a:rPr lang="en-GB"/>
              <a:t>Metadata is best collected </a:t>
            </a:r>
            <a:r>
              <a:rPr i="1" lang="en-GB"/>
              <a:t>during</a:t>
            </a:r>
            <a:r>
              <a:rPr lang="en-GB"/>
              <a:t> data collection, i.e. shortly before or after making your recordings, therefore you should make a plan of what metadata you want/need to collect and how you are going to collect it </a:t>
            </a:r>
            <a:r>
              <a:rPr i="1" lang="en-GB"/>
              <a:t>before</a:t>
            </a:r>
            <a:r>
              <a:rPr lang="en-GB"/>
              <a:t> starting your data collection.</a:t>
            </a:r>
            <a:endParaRPr/>
          </a:p>
          <a:p>
            <a:pPr indent="-342900" lvl="0" marL="457200" rtl="0" algn="l">
              <a:spcBef>
                <a:spcPts val="0"/>
              </a:spcBef>
              <a:spcAft>
                <a:spcPts val="0"/>
              </a:spcAft>
              <a:buSzPts val="1800"/>
              <a:buChar char="●"/>
            </a:pPr>
            <a:r>
              <a:rPr lang="en-GB"/>
              <a:t>Next step after the Q&amp;A will be about collecting metadata during data collection</a:t>
            </a:r>
            <a:endParaRPr/>
          </a:p>
        </p:txBody>
      </p:sp>
      <p:pic>
        <p:nvPicPr>
          <p:cNvPr id="331" name="Google Shape;331;p49"/>
          <p:cNvPicPr preferRelativeResize="0"/>
          <p:nvPr/>
        </p:nvPicPr>
        <p:blipFill>
          <a:blip r:embed="rId3">
            <a:alphaModFix/>
          </a:blip>
          <a:stretch>
            <a:fillRect/>
          </a:stretch>
        </p:blipFill>
        <p:spPr>
          <a:xfrm>
            <a:off x="0" y="0"/>
            <a:ext cx="3560672" cy="704088"/>
          </a:xfrm>
          <a:prstGeom prst="rect">
            <a:avLst/>
          </a:prstGeom>
          <a:noFill/>
          <a:ln>
            <a:noFill/>
          </a:ln>
        </p:spPr>
      </p:pic>
      <p:sp>
        <p:nvSpPr>
          <p:cNvPr id="332" name="Google Shape;332;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50"/>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Questions about Phase 1 (10 mins)</a:t>
            </a:r>
            <a:endParaRPr/>
          </a:p>
        </p:txBody>
      </p:sp>
      <p:pic>
        <p:nvPicPr>
          <p:cNvPr id="338" name="Google Shape;338;p50"/>
          <p:cNvPicPr preferRelativeResize="0"/>
          <p:nvPr/>
        </p:nvPicPr>
        <p:blipFill>
          <a:blip r:embed="rId3">
            <a:alphaModFix/>
          </a:blip>
          <a:stretch>
            <a:fillRect/>
          </a:stretch>
        </p:blipFill>
        <p:spPr>
          <a:xfrm>
            <a:off x="152400" y="777240"/>
            <a:ext cx="8839199" cy="1749816"/>
          </a:xfrm>
          <a:prstGeom prst="rect">
            <a:avLst/>
          </a:prstGeom>
          <a:noFill/>
          <a:ln>
            <a:noFill/>
          </a:ln>
        </p:spPr>
      </p:pic>
      <p:sp>
        <p:nvSpPr>
          <p:cNvPr id="339" name="Google Shape;339;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51"/>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5: Collect Metadata</a:t>
            </a:r>
            <a:endParaRPr/>
          </a:p>
        </p:txBody>
      </p:sp>
      <p:pic>
        <p:nvPicPr>
          <p:cNvPr id="345" name="Google Shape;345;p51"/>
          <p:cNvPicPr preferRelativeResize="0"/>
          <p:nvPr/>
        </p:nvPicPr>
        <p:blipFill>
          <a:blip r:embed="rId3">
            <a:alphaModFix/>
          </a:blip>
          <a:stretch>
            <a:fillRect/>
          </a:stretch>
        </p:blipFill>
        <p:spPr>
          <a:xfrm>
            <a:off x="2358674" y="777240"/>
            <a:ext cx="4426649" cy="2168825"/>
          </a:xfrm>
          <a:prstGeom prst="rect">
            <a:avLst/>
          </a:prstGeom>
          <a:noFill/>
          <a:ln>
            <a:noFill/>
          </a:ln>
        </p:spPr>
      </p:pic>
      <p:sp>
        <p:nvSpPr>
          <p:cNvPr id="346" name="Google Shape;346;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52"/>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a:t>
            </a:r>
            <a:endParaRPr/>
          </a:p>
        </p:txBody>
      </p:sp>
      <p:sp>
        <p:nvSpPr>
          <p:cNvPr id="352" name="Google Shape;352;p52"/>
          <p:cNvSpPr txBox="1"/>
          <p:nvPr>
            <p:ph idx="1" type="body"/>
          </p:nvPr>
        </p:nvSpPr>
        <p:spPr>
          <a:xfrm>
            <a:off x="311700" y="1457275"/>
            <a:ext cx="58461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GB">
                <a:solidFill>
                  <a:srgbClr val="000000"/>
                </a:solidFill>
              </a:rPr>
              <a:t>Files need to be described</a:t>
            </a:r>
            <a:endParaRPr>
              <a:solidFill>
                <a:srgbClr val="000000"/>
              </a:solidFill>
            </a:endParaRPr>
          </a:p>
          <a:p>
            <a:pPr indent="0" lvl="0" marL="0" rtl="0" algn="l">
              <a:spcBef>
                <a:spcPts val="1200"/>
              </a:spcBef>
              <a:spcAft>
                <a:spcPts val="0"/>
              </a:spcAft>
              <a:buNone/>
            </a:pPr>
            <a:r>
              <a:rPr lang="en-GB">
                <a:solidFill>
                  <a:srgbClr val="000000"/>
                </a:solidFill>
              </a:rPr>
              <a:t>Imagine trying to find out what was on a set of 20 audio files if you didn’t have a description</a:t>
            </a:r>
            <a:endParaRPr>
              <a:solidFill>
                <a:srgbClr val="000000"/>
              </a:solidFill>
            </a:endParaRPr>
          </a:p>
          <a:p>
            <a:pPr indent="0" lvl="0" marL="0" rtl="0" algn="l">
              <a:spcBef>
                <a:spcPts val="1200"/>
              </a:spcBef>
              <a:spcAft>
                <a:spcPts val="0"/>
              </a:spcAft>
              <a:buNone/>
            </a:pPr>
            <a:r>
              <a:rPr lang="en-GB">
                <a:solidFill>
                  <a:srgbClr val="000000"/>
                </a:solidFill>
              </a:rPr>
              <a:t>Imagine what would happen if you had thousands of audio files ....</a:t>
            </a:r>
            <a:endParaRPr>
              <a:solidFill>
                <a:srgbClr val="000000"/>
              </a:solidFill>
            </a:endParaRPr>
          </a:p>
          <a:p>
            <a:pPr indent="0" lvl="0" marL="0" rtl="0" algn="l">
              <a:spcBef>
                <a:spcPts val="1200"/>
              </a:spcBef>
              <a:spcAft>
                <a:spcPts val="0"/>
              </a:spcAft>
              <a:buNone/>
            </a:pPr>
            <a:r>
              <a:rPr lang="en-GB">
                <a:solidFill>
                  <a:srgbClr val="000000"/>
                </a:solidFill>
              </a:rPr>
              <a:t>Descriptions need to be made as soon as possible after the recording is made</a:t>
            </a:r>
            <a:endParaRPr>
              <a:solidFill>
                <a:srgbClr val="000000"/>
              </a:solidFill>
            </a:endParaRPr>
          </a:p>
          <a:p>
            <a:pPr indent="0" lvl="0" marL="0" rtl="0" algn="l">
              <a:spcBef>
                <a:spcPts val="1200"/>
              </a:spcBef>
              <a:spcAft>
                <a:spcPts val="0"/>
              </a:spcAft>
              <a:buNone/>
            </a:pPr>
            <a:r>
              <a:rPr lang="en-GB">
                <a:solidFill>
                  <a:srgbClr val="000000"/>
                </a:solidFill>
              </a:rPr>
              <a:t>Take notes at the time of the recording (on paper (use a waterproof pen!) or on a device), who, when, where</a:t>
            </a:r>
            <a:endParaRPr>
              <a:solidFill>
                <a:srgbClr val="000000"/>
              </a:solidFill>
            </a:endParaRPr>
          </a:p>
          <a:p>
            <a:pPr indent="0" lvl="0" marL="0" rtl="0" algn="l">
              <a:spcBef>
                <a:spcPts val="1200"/>
              </a:spcBef>
              <a:spcAft>
                <a:spcPts val="1200"/>
              </a:spcAft>
              <a:buNone/>
            </a:pPr>
            <a:r>
              <a:rPr lang="en-GB">
                <a:solidFill>
                  <a:srgbClr val="000000"/>
                </a:solidFill>
              </a:rPr>
              <a:t>Keep notes in a structured form (e.g. spreadsheet)</a:t>
            </a:r>
            <a:endParaRPr>
              <a:solidFill>
                <a:srgbClr val="000000"/>
              </a:solidFill>
            </a:endParaRPr>
          </a:p>
        </p:txBody>
      </p:sp>
      <p:pic>
        <p:nvPicPr>
          <p:cNvPr id="353" name="Google Shape;353;p52"/>
          <p:cNvPicPr preferRelativeResize="0"/>
          <p:nvPr/>
        </p:nvPicPr>
        <p:blipFill>
          <a:blip r:embed="rId3">
            <a:alphaModFix/>
          </a:blip>
          <a:stretch>
            <a:fillRect/>
          </a:stretch>
        </p:blipFill>
        <p:spPr>
          <a:xfrm>
            <a:off x="-1" y="0"/>
            <a:ext cx="1438351" cy="704088"/>
          </a:xfrm>
          <a:prstGeom prst="rect">
            <a:avLst/>
          </a:prstGeom>
          <a:noFill/>
          <a:ln>
            <a:noFill/>
          </a:ln>
        </p:spPr>
      </p:pic>
      <p:sp>
        <p:nvSpPr>
          <p:cNvPr id="354" name="Google Shape;354;p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descr="from https://imgur.com/lEoz3zA" id="355" name="Google Shape;355;p52" title="water damaged paper notes"/>
          <p:cNvPicPr preferRelativeResize="0"/>
          <p:nvPr/>
        </p:nvPicPr>
        <p:blipFill>
          <a:blip r:embed="rId4">
            <a:alphaModFix/>
          </a:blip>
          <a:stretch>
            <a:fillRect/>
          </a:stretch>
        </p:blipFill>
        <p:spPr>
          <a:xfrm>
            <a:off x="6175275" y="1135475"/>
            <a:ext cx="2297170" cy="3062893"/>
          </a:xfrm>
          <a:prstGeom prst="rect">
            <a:avLst/>
          </a:prstGeom>
          <a:noFill/>
          <a:ln>
            <a:noFill/>
          </a:ln>
        </p:spPr>
      </p:pic>
      <p:sp>
        <p:nvSpPr>
          <p:cNvPr id="356" name="Google Shape;356;p52"/>
          <p:cNvSpPr txBox="1"/>
          <p:nvPr/>
        </p:nvSpPr>
        <p:spPr>
          <a:xfrm>
            <a:off x="6157800" y="4263025"/>
            <a:ext cx="23148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900"/>
              <a:t>I spilled water on my notepad and it separated the colours in the ink [image], </a:t>
            </a:r>
            <a:r>
              <a:rPr lang="en-GB" sz="900" u="sng">
                <a:solidFill>
                  <a:schemeClr val="hlink"/>
                </a:solidFill>
                <a:hlinkClick r:id="rId5"/>
              </a:rPr>
              <a:t>https://imgur.com/lEoz3zA</a:t>
            </a:r>
            <a:r>
              <a:rPr lang="en-GB" sz="900"/>
              <a:t> </a:t>
            </a:r>
            <a:endParaRPr sz="9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Poll</a:t>
            </a:r>
            <a:endParaRPr/>
          </a:p>
        </p:txBody>
      </p:sp>
      <p:pic>
        <p:nvPicPr>
          <p:cNvPr id="85" name="Google Shape;85;p17"/>
          <p:cNvPicPr preferRelativeResize="0"/>
          <p:nvPr/>
        </p:nvPicPr>
        <p:blipFill>
          <a:blip r:embed="rId3">
            <a:alphaModFix/>
          </a:blip>
          <a:stretch>
            <a:fillRect/>
          </a:stretch>
        </p:blipFill>
        <p:spPr>
          <a:xfrm>
            <a:off x="6496050" y="0"/>
            <a:ext cx="2647950" cy="876300"/>
          </a:xfrm>
          <a:prstGeom prst="rect">
            <a:avLst/>
          </a:prstGeom>
          <a:noFill/>
          <a:ln>
            <a:noFill/>
          </a:ln>
        </p:spPr>
      </p:pic>
      <p:sp>
        <p:nvSpPr>
          <p:cNvPr id="86" name="Google Shape;86;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3"/>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a:t>
            </a:r>
            <a:endParaRPr/>
          </a:p>
          <a:p>
            <a:pPr indent="0" lvl="0" marL="0" rtl="0" algn="l">
              <a:spcBef>
                <a:spcPts val="0"/>
              </a:spcBef>
              <a:spcAft>
                <a:spcPts val="0"/>
              </a:spcAft>
              <a:buNone/>
            </a:pPr>
            <a:r>
              <a:t/>
            </a:r>
            <a:endParaRPr sz="2355"/>
          </a:p>
          <a:p>
            <a:pPr indent="0" lvl="0" marL="0" rtl="0" algn="l">
              <a:spcBef>
                <a:spcPts val="0"/>
              </a:spcBef>
              <a:spcAft>
                <a:spcPts val="0"/>
              </a:spcAft>
              <a:buNone/>
            </a:pPr>
            <a:r>
              <a:rPr lang="en-GB" sz="2355"/>
              <a:t>Get permission from participants, a signed consent form that includes consent to archive records, but audio recorded consent is alo ok</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rPr lang="en-GB" sz="2355"/>
              <a:t>People names, ages, gender, clan, languages spoken .....</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rPr lang="en-GB" sz="2355"/>
              <a:t>Topics, use locally relevant terms (e.g., life story, local history, customary story ....)</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rPr lang="en-GB" sz="2355"/>
              <a:t>Think of what you want to be able to search for later, and what terms can help you do that</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t/>
            </a:r>
            <a:endParaRPr/>
          </a:p>
          <a:p>
            <a:pPr indent="0" lvl="0" marL="0" rtl="0" algn="l">
              <a:spcBef>
                <a:spcPts val="0"/>
              </a:spcBef>
              <a:spcAft>
                <a:spcPts val="0"/>
              </a:spcAft>
              <a:buNone/>
            </a:pPr>
            <a:r>
              <a:rPr lang="en-GB"/>
              <a:t> </a:t>
            </a:r>
            <a:endParaRPr/>
          </a:p>
        </p:txBody>
      </p:sp>
      <p:pic>
        <p:nvPicPr>
          <p:cNvPr id="362" name="Google Shape;362;p53"/>
          <p:cNvPicPr preferRelativeResize="0"/>
          <p:nvPr/>
        </p:nvPicPr>
        <p:blipFill>
          <a:blip r:embed="rId3">
            <a:alphaModFix/>
          </a:blip>
          <a:stretch>
            <a:fillRect/>
          </a:stretch>
        </p:blipFill>
        <p:spPr>
          <a:xfrm>
            <a:off x="-1" y="0"/>
            <a:ext cx="1438351" cy="704088"/>
          </a:xfrm>
          <a:prstGeom prst="rect">
            <a:avLst/>
          </a:prstGeom>
          <a:noFill/>
          <a:ln>
            <a:noFill/>
          </a:ln>
        </p:spPr>
      </p:pic>
      <p:sp>
        <p:nvSpPr>
          <p:cNvPr id="363" name="Google Shape;363;p5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4"/>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a:t>
            </a:r>
            <a:endParaRPr/>
          </a:p>
          <a:p>
            <a:pPr indent="0" lvl="0" marL="0" rtl="0" algn="l">
              <a:spcBef>
                <a:spcPts val="0"/>
              </a:spcBef>
              <a:spcAft>
                <a:spcPts val="0"/>
              </a:spcAft>
              <a:buNone/>
            </a:pPr>
            <a:r>
              <a:t/>
            </a:r>
            <a:endParaRPr sz="2355"/>
          </a:p>
          <a:p>
            <a:pPr indent="0" lvl="0" marL="0" rtl="0" algn="l">
              <a:spcBef>
                <a:spcPts val="0"/>
              </a:spcBef>
              <a:spcAft>
                <a:spcPts val="0"/>
              </a:spcAft>
              <a:buNone/>
            </a:pPr>
            <a:r>
              <a:rPr lang="en-GB" sz="2355"/>
              <a:t>About the content of what you have recorded (who, when, topics)</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rPr lang="en-GB" sz="2355"/>
              <a:t>About the recordings </a:t>
            </a:r>
            <a:r>
              <a:rPr lang="en-GB" sz="2355"/>
              <a:t>themselves</a:t>
            </a:r>
            <a:r>
              <a:rPr lang="en-GB" sz="2355"/>
              <a:t> (type: video, audio, text, image; when, where)</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rPr lang="en-GB" sz="2355"/>
              <a:t>About the permissions for each item (are they all the same or do some need to be treated </a:t>
            </a:r>
            <a:r>
              <a:rPr lang="en-GB" sz="2355"/>
              <a:t>specially</a:t>
            </a:r>
            <a:r>
              <a:rPr lang="en-GB" sz="2355"/>
              <a:t>?)</a:t>
            </a:r>
            <a:endParaRPr sz="2355"/>
          </a:p>
          <a:p>
            <a:pPr indent="0" lvl="0" marL="0" rtl="0" algn="l">
              <a:spcBef>
                <a:spcPts val="0"/>
              </a:spcBef>
              <a:spcAft>
                <a:spcPts val="0"/>
              </a:spcAft>
              <a:buNone/>
            </a:pPr>
            <a:r>
              <a:t/>
            </a:r>
            <a:endParaRPr sz="2355"/>
          </a:p>
          <a:p>
            <a:pPr indent="0" lvl="0" marL="0" rtl="0" algn="l">
              <a:spcBef>
                <a:spcPts val="0"/>
              </a:spcBef>
              <a:spcAft>
                <a:spcPts val="0"/>
              </a:spcAft>
              <a:buNone/>
            </a:pPr>
            <a:r>
              <a:t/>
            </a:r>
            <a:endParaRPr/>
          </a:p>
          <a:p>
            <a:pPr indent="0" lvl="0" marL="0" rtl="0" algn="l">
              <a:spcBef>
                <a:spcPts val="0"/>
              </a:spcBef>
              <a:spcAft>
                <a:spcPts val="0"/>
              </a:spcAft>
              <a:buNone/>
            </a:pPr>
            <a:r>
              <a:rPr lang="en-GB"/>
              <a:t> </a:t>
            </a:r>
            <a:endParaRPr/>
          </a:p>
        </p:txBody>
      </p:sp>
      <p:pic>
        <p:nvPicPr>
          <p:cNvPr id="369" name="Google Shape;369;p54"/>
          <p:cNvPicPr preferRelativeResize="0"/>
          <p:nvPr/>
        </p:nvPicPr>
        <p:blipFill>
          <a:blip r:embed="rId3">
            <a:alphaModFix/>
          </a:blip>
          <a:stretch>
            <a:fillRect/>
          </a:stretch>
        </p:blipFill>
        <p:spPr>
          <a:xfrm>
            <a:off x="-1" y="0"/>
            <a:ext cx="1438351" cy="704088"/>
          </a:xfrm>
          <a:prstGeom prst="rect">
            <a:avLst/>
          </a:prstGeom>
          <a:noFill/>
          <a:ln>
            <a:noFill/>
          </a:ln>
        </p:spPr>
      </p:pic>
      <p:sp>
        <p:nvSpPr>
          <p:cNvPr id="370" name="Google Shape;370;p5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5"/>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Using a spreadsheet supplied by an archive:</a:t>
            </a:r>
            <a:endParaRPr/>
          </a:p>
        </p:txBody>
      </p:sp>
      <p:sp>
        <p:nvSpPr>
          <p:cNvPr id="376" name="Google Shape;376;p55"/>
          <p:cNvSpPr txBox="1"/>
          <p:nvPr>
            <p:ph idx="1" type="body"/>
          </p:nvPr>
        </p:nvSpPr>
        <p:spPr>
          <a:xfrm>
            <a:off x="311700" y="111830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1200"/>
              </a:spcAft>
              <a:buNone/>
            </a:pPr>
            <a:r>
              <a:t/>
            </a:r>
            <a:endParaRPr/>
          </a:p>
        </p:txBody>
      </p:sp>
      <p:pic>
        <p:nvPicPr>
          <p:cNvPr id="377" name="Google Shape;377;p55"/>
          <p:cNvPicPr preferRelativeResize="0"/>
          <p:nvPr/>
        </p:nvPicPr>
        <p:blipFill>
          <a:blip r:embed="rId3">
            <a:alphaModFix/>
          </a:blip>
          <a:stretch>
            <a:fillRect/>
          </a:stretch>
        </p:blipFill>
        <p:spPr>
          <a:xfrm>
            <a:off x="405913" y="2180950"/>
            <a:ext cx="8178325" cy="2487575"/>
          </a:xfrm>
          <a:prstGeom prst="rect">
            <a:avLst/>
          </a:prstGeom>
          <a:noFill/>
          <a:ln cap="flat" cmpd="sng" w="9525">
            <a:solidFill>
              <a:srgbClr val="000000"/>
            </a:solidFill>
            <a:prstDash val="solid"/>
            <a:round/>
            <a:headEnd len="sm" w="sm" type="none"/>
            <a:tailEnd len="sm" w="sm" type="none"/>
          </a:ln>
        </p:spPr>
      </p:pic>
      <p:pic>
        <p:nvPicPr>
          <p:cNvPr id="378" name="Google Shape;378;p55"/>
          <p:cNvPicPr preferRelativeResize="0"/>
          <p:nvPr/>
        </p:nvPicPr>
        <p:blipFill>
          <a:blip r:embed="rId4">
            <a:alphaModFix/>
          </a:blip>
          <a:stretch>
            <a:fillRect/>
          </a:stretch>
        </p:blipFill>
        <p:spPr>
          <a:xfrm>
            <a:off x="-1" y="0"/>
            <a:ext cx="1438351" cy="704088"/>
          </a:xfrm>
          <a:prstGeom prst="rect">
            <a:avLst/>
          </a:prstGeom>
          <a:noFill/>
          <a:ln>
            <a:noFill/>
          </a:ln>
        </p:spPr>
      </p:pic>
      <p:sp>
        <p:nvSpPr>
          <p:cNvPr id="379" name="Google Shape;379;p5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56"/>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385" name="Google Shape;385;p56"/>
          <p:cNvSpPr txBox="1"/>
          <p:nvPr>
            <p:ph idx="1" type="body"/>
          </p:nvPr>
        </p:nvSpPr>
        <p:spPr>
          <a:xfrm>
            <a:off x="311700" y="1152475"/>
            <a:ext cx="4585200" cy="3416400"/>
          </a:xfrm>
          <a:prstGeom prst="rect">
            <a:avLst/>
          </a:prstGeom>
        </p:spPr>
        <p:txBody>
          <a:bodyPr anchorCtr="0" anchor="t" bIns="91425" lIns="91425" spcFirstLastPara="1" rIns="91425" wrap="square" tIns="91425">
            <a:normAutofit fontScale="77500" lnSpcReduction="10000"/>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sz="1670"/>
          </a:p>
          <a:p>
            <a:pPr indent="0" lvl="0" marL="0" rtl="0" algn="l">
              <a:spcBef>
                <a:spcPts val="1200"/>
              </a:spcBef>
              <a:spcAft>
                <a:spcPts val="0"/>
              </a:spcAft>
              <a:buNone/>
            </a:pPr>
            <a:r>
              <a:rPr lang="en-GB" sz="1670" u="sng">
                <a:solidFill>
                  <a:schemeClr val="hlink"/>
                </a:solidFill>
                <a:hlinkClick r:id="rId3"/>
              </a:rPr>
              <a:t>https://rebrand.ly/lameta</a:t>
            </a:r>
            <a:r>
              <a:rPr lang="en-GB" sz="1670"/>
              <a:t> </a:t>
            </a:r>
            <a:endParaRPr sz="1670"/>
          </a:p>
          <a:p>
            <a:pPr indent="0" lvl="0" marL="0" rtl="0" algn="l">
              <a:spcBef>
                <a:spcPts val="1200"/>
              </a:spcBef>
              <a:spcAft>
                <a:spcPts val="0"/>
              </a:spcAft>
              <a:buNone/>
            </a:pPr>
            <a:r>
              <a:rPr lang="en-GB"/>
              <a:t>(Spanish, Portuguese) (Mac &amp; Windows)</a:t>
            </a:r>
            <a:br>
              <a:rPr lang="en-GB"/>
            </a:br>
            <a:endParaRPr/>
          </a:p>
          <a:p>
            <a:pPr indent="0" lvl="0" marL="0" rtl="0" algn="l">
              <a:spcBef>
                <a:spcPts val="1200"/>
              </a:spcBef>
              <a:spcAft>
                <a:spcPts val="0"/>
              </a:spcAft>
              <a:buNone/>
            </a:pPr>
            <a:r>
              <a:rPr lang="en-GB"/>
              <a:t>System for describing files on your laptop and creating a systematic metadata set that can be exported to </a:t>
            </a:r>
            <a:r>
              <a:rPr lang="en-GB"/>
              <a:t>different</a:t>
            </a:r>
            <a:r>
              <a:rPr lang="en-GB"/>
              <a:t> formats suitable for a number of archives</a:t>
            </a:r>
            <a:endParaRPr/>
          </a:p>
          <a:p>
            <a:pPr indent="0" lvl="0" marL="0" rtl="0" algn="l">
              <a:spcBef>
                <a:spcPts val="1200"/>
              </a:spcBef>
              <a:spcAft>
                <a:spcPts val="1200"/>
              </a:spcAft>
              <a:buNone/>
            </a:pPr>
            <a:r>
              <a:t/>
            </a:r>
            <a:endParaRPr/>
          </a:p>
        </p:txBody>
      </p:sp>
      <p:pic>
        <p:nvPicPr>
          <p:cNvPr id="386" name="Google Shape;386;p56"/>
          <p:cNvPicPr preferRelativeResize="0"/>
          <p:nvPr/>
        </p:nvPicPr>
        <p:blipFill>
          <a:blip r:embed="rId4">
            <a:alphaModFix/>
          </a:blip>
          <a:stretch>
            <a:fillRect/>
          </a:stretch>
        </p:blipFill>
        <p:spPr>
          <a:xfrm>
            <a:off x="4799774" y="2025350"/>
            <a:ext cx="4229127" cy="2844676"/>
          </a:xfrm>
          <a:prstGeom prst="rect">
            <a:avLst/>
          </a:prstGeom>
          <a:noFill/>
          <a:ln>
            <a:noFill/>
          </a:ln>
        </p:spPr>
      </p:pic>
      <p:pic>
        <p:nvPicPr>
          <p:cNvPr id="387" name="Google Shape;387;p56"/>
          <p:cNvPicPr preferRelativeResize="0"/>
          <p:nvPr/>
        </p:nvPicPr>
        <p:blipFill>
          <a:blip r:embed="rId5">
            <a:alphaModFix/>
          </a:blip>
          <a:stretch>
            <a:fillRect/>
          </a:stretch>
        </p:blipFill>
        <p:spPr>
          <a:xfrm>
            <a:off x="-1" y="0"/>
            <a:ext cx="1438351" cy="704088"/>
          </a:xfrm>
          <a:prstGeom prst="rect">
            <a:avLst/>
          </a:prstGeom>
          <a:noFill/>
          <a:ln>
            <a:noFill/>
          </a:ln>
        </p:spPr>
      </p:pic>
      <p:pic>
        <p:nvPicPr>
          <p:cNvPr id="388" name="Google Shape;388;p56"/>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389" name="Google Shape;389;p5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7"/>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395" name="Google Shape;395;p57"/>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GB" sz="1670" u="sng">
                <a:solidFill>
                  <a:schemeClr val="accent5"/>
                </a:solidFill>
                <a:hlinkClick r:id="rId3">
                  <a:extLst>
                    <a:ext uri="{A12FA001-AC4F-418D-AE19-62706E023703}">
                      <ahyp:hlinkClr val="tx"/>
                    </a:ext>
                  </a:extLst>
                </a:hlinkClick>
              </a:rPr>
              <a:t>https://rebrand.ly/lameta</a:t>
            </a:r>
            <a:r>
              <a:rPr lang="en-GB" sz="1670"/>
              <a:t>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396" name="Google Shape;396;p57"/>
          <p:cNvPicPr preferRelativeResize="0"/>
          <p:nvPr/>
        </p:nvPicPr>
        <p:blipFill>
          <a:blip r:embed="rId4">
            <a:alphaModFix/>
          </a:blip>
          <a:stretch>
            <a:fillRect/>
          </a:stretch>
        </p:blipFill>
        <p:spPr>
          <a:xfrm>
            <a:off x="3154680" y="1217475"/>
            <a:ext cx="4812782" cy="4344877"/>
          </a:xfrm>
          <a:prstGeom prst="rect">
            <a:avLst/>
          </a:prstGeom>
          <a:noFill/>
          <a:ln>
            <a:noFill/>
          </a:ln>
        </p:spPr>
      </p:pic>
      <p:pic>
        <p:nvPicPr>
          <p:cNvPr id="397" name="Google Shape;397;p57"/>
          <p:cNvPicPr preferRelativeResize="0"/>
          <p:nvPr/>
        </p:nvPicPr>
        <p:blipFill>
          <a:blip r:embed="rId5">
            <a:alphaModFix/>
          </a:blip>
          <a:stretch>
            <a:fillRect/>
          </a:stretch>
        </p:blipFill>
        <p:spPr>
          <a:xfrm>
            <a:off x="-1" y="0"/>
            <a:ext cx="1438351" cy="704088"/>
          </a:xfrm>
          <a:prstGeom prst="rect">
            <a:avLst/>
          </a:prstGeom>
          <a:noFill/>
          <a:ln>
            <a:noFill/>
          </a:ln>
        </p:spPr>
      </p:pic>
      <p:pic>
        <p:nvPicPr>
          <p:cNvPr id="398" name="Google Shape;398;p57"/>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399" name="Google Shape;399;p5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8"/>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405" name="Google Shape;405;p58"/>
          <p:cNvSpPr txBox="1"/>
          <p:nvPr>
            <p:ph idx="1" type="body"/>
          </p:nvPr>
        </p:nvSpPr>
        <p:spPr>
          <a:xfrm>
            <a:off x="311700" y="14572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rPr lang="en-GB" sz="1670" u="sng">
                <a:solidFill>
                  <a:schemeClr val="accent5"/>
                </a:solidFill>
                <a:hlinkClick r:id="rId3">
                  <a:extLst>
                    <a:ext uri="{A12FA001-AC4F-418D-AE19-62706E023703}">
                      <ahyp:hlinkClr val="tx"/>
                    </a:ext>
                  </a:extLst>
                </a:hlinkClick>
              </a:rPr>
              <a:t>https://rebrand.ly/lameta</a:t>
            </a:r>
            <a:r>
              <a:rPr lang="en-GB" sz="1670"/>
              <a:t>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406" name="Google Shape;406;p58"/>
          <p:cNvPicPr preferRelativeResize="0"/>
          <p:nvPr/>
        </p:nvPicPr>
        <p:blipFill>
          <a:blip r:embed="rId4">
            <a:alphaModFix/>
          </a:blip>
          <a:stretch>
            <a:fillRect/>
          </a:stretch>
        </p:blipFill>
        <p:spPr>
          <a:xfrm>
            <a:off x="3151602" y="1295525"/>
            <a:ext cx="4282672" cy="3847976"/>
          </a:xfrm>
          <a:prstGeom prst="rect">
            <a:avLst/>
          </a:prstGeom>
          <a:noFill/>
          <a:ln>
            <a:noFill/>
          </a:ln>
        </p:spPr>
      </p:pic>
      <p:pic>
        <p:nvPicPr>
          <p:cNvPr id="407" name="Google Shape;407;p58"/>
          <p:cNvPicPr preferRelativeResize="0"/>
          <p:nvPr/>
        </p:nvPicPr>
        <p:blipFill>
          <a:blip r:embed="rId5">
            <a:alphaModFix/>
          </a:blip>
          <a:stretch>
            <a:fillRect/>
          </a:stretch>
        </p:blipFill>
        <p:spPr>
          <a:xfrm>
            <a:off x="-1" y="0"/>
            <a:ext cx="1438351" cy="704088"/>
          </a:xfrm>
          <a:prstGeom prst="rect">
            <a:avLst/>
          </a:prstGeom>
          <a:noFill/>
          <a:ln>
            <a:noFill/>
          </a:ln>
        </p:spPr>
      </p:pic>
      <p:pic>
        <p:nvPicPr>
          <p:cNvPr id="408" name="Google Shape;408;p58"/>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409" name="Google Shape;409;p5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59"/>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415" name="Google Shape;415;p59"/>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rPr lang="en-GB" sz="1670" u="sng">
                <a:solidFill>
                  <a:schemeClr val="accent5"/>
                </a:solidFill>
                <a:hlinkClick r:id="rId3">
                  <a:extLst>
                    <a:ext uri="{A12FA001-AC4F-418D-AE19-62706E023703}">
                      <ahyp:hlinkClr val="tx"/>
                    </a:ext>
                  </a:extLst>
                </a:hlinkClick>
              </a:rPr>
              <a:t>https://rebrand.ly/lameta</a:t>
            </a:r>
            <a:r>
              <a:rPr lang="en-GB" sz="1670"/>
              <a:t>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Clr>
                <a:schemeClr val="dk1"/>
              </a:buClr>
              <a:buSzPts val="1100"/>
              <a:buFont typeface="Arial"/>
              <a:buNone/>
            </a:pPr>
            <a:r>
              <a:t/>
            </a:r>
            <a:endParaRPr/>
          </a:p>
        </p:txBody>
      </p:sp>
      <p:pic>
        <p:nvPicPr>
          <p:cNvPr id="416" name="Google Shape;416;p59"/>
          <p:cNvPicPr preferRelativeResize="0"/>
          <p:nvPr/>
        </p:nvPicPr>
        <p:blipFill>
          <a:blip r:embed="rId4">
            <a:alphaModFix/>
          </a:blip>
          <a:stretch>
            <a:fillRect/>
          </a:stretch>
        </p:blipFill>
        <p:spPr>
          <a:xfrm>
            <a:off x="3154680" y="1401500"/>
            <a:ext cx="4156724" cy="3742001"/>
          </a:xfrm>
          <a:prstGeom prst="rect">
            <a:avLst/>
          </a:prstGeom>
          <a:noFill/>
          <a:ln>
            <a:noFill/>
          </a:ln>
        </p:spPr>
      </p:pic>
      <p:pic>
        <p:nvPicPr>
          <p:cNvPr id="417" name="Google Shape;417;p59"/>
          <p:cNvPicPr preferRelativeResize="0"/>
          <p:nvPr/>
        </p:nvPicPr>
        <p:blipFill>
          <a:blip r:embed="rId5">
            <a:alphaModFix/>
          </a:blip>
          <a:stretch>
            <a:fillRect/>
          </a:stretch>
        </p:blipFill>
        <p:spPr>
          <a:xfrm>
            <a:off x="-1" y="0"/>
            <a:ext cx="1438351" cy="704088"/>
          </a:xfrm>
          <a:prstGeom prst="rect">
            <a:avLst/>
          </a:prstGeom>
          <a:noFill/>
          <a:ln>
            <a:noFill/>
          </a:ln>
        </p:spPr>
      </p:pic>
      <p:pic>
        <p:nvPicPr>
          <p:cNvPr id="418" name="Google Shape;418;p59"/>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419" name="Google Shape;419;p5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60"/>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425" name="Google Shape;425;p60"/>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rPr lang="en-GB" sz="1670" u="sng">
                <a:solidFill>
                  <a:schemeClr val="accent5"/>
                </a:solidFill>
                <a:hlinkClick r:id="rId3">
                  <a:extLst>
                    <a:ext uri="{A12FA001-AC4F-418D-AE19-62706E023703}">
                      <ahyp:hlinkClr val="tx"/>
                    </a:ext>
                  </a:extLst>
                </a:hlinkClick>
              </a:rPr>
              <a:t>https://rebrand.ly/lameta</a:t>
            </a:r>
            <a:r>
              <a:rPr lang="en-GB" sz="1670"/>
              <a:t>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Clr>
                <a:schemeClr val="dk1"/>
              </a:buClr>
              <a:buSzPts val="1100"/>
              <a:buFont typeface="Arial"/>
              <a:buNone/>
            </a:pPr>
            <a:r>
              <a:t/>
            </a:r>
            <a:endParaRPr/>
          </a:p>
        </p:txBody>
      </p:sp>
      <p:pic>
        <p:nvPicPr>
          <p:cNvPr id="426" name="Google Shape;426;p60"/>
          <p:cNvPicPr preferRelativeResize="0"/>
          <p:nvPr/>
        </p:nvPicPr>
        <p:blipFill>
          <a:blip r:embed="rId4">
            <a:alphaModFix/>
          </a:blip>
          <a:stretch>
            <a:fillRect/>
          </a:stretch>
        </p:blipFill>
        <p:spPr>
          <a:xfrm>
            <a:off x="3154675" y="1187875"/>
            <a:ext cx="4372811" cy="3955623"/>
          </a:xfrm>
          <a:prstGeom prst="rect">
            <a:avLst/>
          </a:prstGeom>
          <a:noFill/>
          <a:ln>
            <a:noFill/>
          </a:ln>
        </p:spPr>
      </p:pic>
      <p:pic>
        <p:nvPicPr>
          <p:cNvPr id="427" name="Google Shape;427;p60"/>
          <p:cNvPicPr preferRelativeResize="0"/>
          <p:nvPr/>
        </p:nvPicPr>
        <p:blipFill>
          <a:blip r:embed="rId5">
            <a:alphaModFix/>
          </a:blip>
          <a:stretch>
            <a:fillRect/>
          </a:stretch>
        </p:blipFill>
        <p:spPr>
          <a:xfrm>
            <a:off x="-1" y="0"/>
            <a:ext cx="1438351" cy="704088"/>
          </a:xfrm>
          <a:prstGeom prst="rect">
            <a:avLst/>
          </a:prstGeom>
          <a:noFill/>
          <a:ln>
            <a:noFill/>
          </a:ln>
        </p:spPr>
      </p:pic>
      <p:pic>
        <p:nvPicPr>
          <p:cNvPr id="428" name="Google Shape;428;p60"/>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429" name="Google Shape;429;p6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61"/>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Collect metadata, using Lameta</a:t>
            </a:r>
            <a:endParaRPr/>
          </a:p>
        </p:txBody>
      </p:sp>
      <p:sp>
        <p:nvSpPr>
          <p:cNvPr id="435" name="Google Shape;435;p61"/>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rPr lang="en-GB" sz="1670" u="sng">
                <a:solidFill>
                  <a:schemeClr val="accent5"/>
                </a:solidFill>
                <a:hlinkClick r:id="rId3">
                  <a:extLst>
                    <a:ext uri="{A12FA001-AC4F-418D-AE19-62706E023703}">
                      <ahyp:hlinkClr val="tx"/>
                    </a:ext>
                  </a:extLst>
                </a:hlinkClick>
              </a:rPr>
              <a:t>https://rebrand.ly/lameta</a:t>
            </a:r>
            <a:r>
              <a:rPr lang="en-GB" sz="1670"/>
              <a:t>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Clr>
                <a:schemeClr val="dk1"/>
              </a:buClr>
              <a:buSzPts val="1100"/>
              <a:buFont typeface="Arial"/>
              <a:buNone/>
            </a:pPr>
            <a:r>
              <a:t/>
            </a:r>
            <a:endParaRPr/>
          </a:p>
        </p:txBody>
      </p:sp>
      <p:pic>
        <p:nvPicPr>
          <p:cNvPr id="436" name="Google Shape;436;p61"/>
          <p:cNvPicPr preferRelativeResize="0"/>
          <p:nvPr/>
        </p:nvPicPr>
        <p:blipFill>
          <a:blip r:embed="rId4">
            <a:alphaModFix/>
          </a:blip>
          <a:stretch>
            <a:fillRect/>
          </a:stretch>
        </p:blipFill>
        <p:spPr>
          <a:xfrm>
            <a:off x="3153784" y="1295525"/>
            <a:ext cx="4276088" cy="3847976"/>
          </a:xfrm>
          <a:prstGeom prst="rect">
            <a:avLst/>
          </a:prstGeom>
          <a:noFill/>
          <a:ln>
            <a:noFill/>
          </a:ln>
        </p:spPr>
      </p:pic>
      <p:pic>
        <p:nvPicPr>
          <p:cNvPr id="437" name="Google Shape;437;p61"/>
          <p:cNvPicPr preferRelativeResize="0"/>
          <p:nvPr/>
        </p:nvPicPr>
        <p:blipFill>
          <a:blip r:embed="rId5">
            <a:alphaModFix/>
          </a:blip>
          <a:stretch>
            <a:fillRect/>
          </a:stretch>
        </p:blipFill>
        <p:spPr>
          <a:xfrm>
            <a:off x="-1" y="0"/>
            <a:ext cx="1438351" cy="704088"/>
          </a:xfrm>
          <a:prstGeom prst="rect">
            <a:avLst/>
          </a:prstGeom>
          <a:noFill/>
          <a:ln>
            <a:noFill/>
          </a:ln>
        </p:spPr>
      </p:pic>
      <p:pic>
        <p:nvPicPr>
          <p:cNvPr id="438" name="Google Shape;438;p61"/>
          <p:cNvPicPr preferRelativeResize="0"/>
          <p:nvPr/>
        </p:nvPicPr>
        <p:blipFill>
          <a:blip r:embed="rId6">
            <a:alphaModFix/>
          </a:blip>
          <a:stretch>
            <a:fillRect/>
          </a:stretch>
        </p:blipFill>
        <p:spPr>
          <a:xfrm>
            <a:off x="378200" y="1228675"/>
            <a:ext cx="2587752" cy="758952"/>
          </a:xfrm>
          <a:prstGeom prst="rect">
            <a:avLst/>
          </a:prstGeom>
          <a:noFill/>
          <a:ln>
            <a:noFill/>
          </a:ln>
        </p:spPr>
      </p:pic>
      <p:sp>
        <p:nvSpPr>
          <p:cNvPr id="439" name="Google Shape;439;p6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62"/>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Archives serve metadata</a:t>
            </a:r>
            <a:endParaRPr/>
          </a:p>
        </p:txBody>
      </p:sp>
      <p:sp>
        <p:nvSpPr>
          <p:cNvPr id="445" name="Google Shape;445;p62"/>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sz="1600"/>
              <a:t>Open Language Archives Community (OLAC)</a:t>
            </a:r>
            <a:endParaRPr sz="1600"/>
          </a:p>
          <a:p>
            <a:pPr indent="0" lvl="0" marL="0" rtl="0" algn="l">
              <a:lnSpc>
                <a:spcPct val="110000"/>
              </a:lnSpc>
              <a:spcBef>
                <a:spcPts val="1200"/>
              </a:spcBef>
              <a:spcAft>
                <a:spcPts val="0"/>
              </a:spcAft>
              <a:buNone/>
            </a:pPr>
            <a:r>
              <a:rPr lang="en-GB" sz="1600" u="sng">
                <a:solidFill>
                  <a:schemeClr val="hlink"/>
                </a:solidFill>
                <a:hlinkClick r:id="rId3"/>
              </a:rPr>
              <a:t>http://www.language-archives.org/language/erk</a:t>
            </a:r>
            <a:endParaRPr sz="1600">
              <a:solidFill>
                <a:srgbClr val="FF0000"/>
              </a:solidFill>
            </a:endParaRPr>
          </a:p>
          <a:p>
            <a:pPr indent="0" lvl="0" marL="0" rtl="0" algn="l">
              <a:spcBef>
                <a:spcPts val="0"/>
              </a:spcBef>
              <a:spcAft>
                <a:spcPts val="0"/>
              </a:spcAft>
              <a:buClr>
                <a:schemeClr val="dk1"/>
              </a:buClr>
              <a:buSzPts val="1100"/>
              <a:buFont typeface="Arial"/>
              <a:buNone/>
            </a:pPr>
            <a:r>
              <a:t/>
            </a:r>
            <a:endParaRPr b="1" sz="1600"/>
          </a:p>
          <a:p>
            <a:pPr indent="0" lvl="0" marL="0" rtl="0" algn="l">
              <a:spcBef>
                <a:spcPts val="1200"/>
              </a:spcBef>
              <a:spcAft>
                <a:spcPts val="0"/>
              </a:spcAft>
              <a:buNone/>
            </a:pPr>
            <a:r>
              <a:t/>
            </a:r>
            <a:endParaRPr sz="1600"/>
          </a:p>
          <a:p>
            <a:pPr indent="0" lvl="0" marL="0" rtl="0" algn="l">
              <a:spcBef>
                <a:spcPts val="1200"/>
              </a:spcBef>
              <a:spcAft>
                <a:spcPts val="0"/>
              </a:spcAft>
              <a:buNone/>
            </a:pPr>
            <a:r>
              <a:t/>
            </a:r>
            <a:endParaRPr sz="1600"/>
          </a:p>
          <a:p>
            <a:pPr indent="0" lvl="0" marL="0" rtl="0" algn="l">
              <a:spcBef>
                <a:spcPts val="1200"/>
              </a:spcBef>
              <a:spcAft>
                <a:spcPts val="1200"/>
              </a:spcAft>
              <a:buNone/>
            </a:pPr>
            <a:r>
              <a:t/>
            </a:r>
            <a:endParaRPr sz="1600"/>
          </a:p>
        </p:txBody>
      </p:sp>
      <p:pic>
        <p:nvPicPr>
          <p:cNvPr id="446" name="Google Shape;446;p62"/>
          <p:cNvPicPr preferRelativeResize="0"/>
          <p:nvPr/>
        </p:nvPicPr>
        <p:blipFill>
          <a:blip r:embed="rId4">
            <a:alphaModFix/>
          </a:blip>
          <a:stretch>
            <a:fillRect/>
          </a:stretch>
        </p:blipFill>
        <p:spPr>
          <a:xfrm>
            <a:off x="4727525" y="902350"/>
            <a:ext cx="4368775" cy="3338801"/>
          </a:xfrm>
          <a:prstGeom prst="rect">
            <a:avLst/>
          </a:prstGeom>
          <a:noFill/>
          <a:ln>
            <a:noFill/>
          </a:ln>
        </p:spPr>
      </p:pic>
      <p:pic>
        <p:nvPicPr>
          <p:cNvPr id="447" name="Google Shape;447;p62"/>
          <p:cNvPicPr preferRelativeResize="0"/>
          <p:nvPr/>
        </p:nvPicPr>
        <p:blipFill>
          <a:blip r:embed="rId5">
            <a:alphaModFix/>
          </a:blip>
          <a:stretch>
            <a:fillRect/>
          </a:stretch>
        </p:blipFill>
        <p:spPr>
          <a:xfrm>
            <a:off x="-1" y="0"/>
            <a:ext cx="1438351" cy="704088"/>
          </a:xfrm>
          <a:prstGeom prst="rect">
            <a:avLst/>
          </a:prstGeom>
          <a:noFill/>
          <a:ln>
            <a:noFill/>
          </a:ln>
        </p:spPr>
      </p:pic>
      <p:sp>
        <p:nvSpPr>
          <p:cNvPr id="448" name="Google Shape;448;p6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idx="1" type="subTitle"/>
          </p:nvPr>
        </p:nvSpPr>
        <p:spPr>
          <a:xfrm>
            <a:off x="97650" y="1921300"/>
            <a:ext cx="4383900" cy="2310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solidFill>
                  <a:srgbClr val="000000"/>
                </a:solidFill>
              </a:rPr>
              <a:t>Introduction to </a:t>
            </a:r>
            <a:endParaRPr>
              <a:solidFill>
                <a:srgbClr val="000000"/>
              </a:solidFill>
            </a:endParaRPr>
          </a:p>
          <a:p>
            <a:pPr indent="0" lvl="0" marL="0" rtl="0" algn="ctr">
              <a:spcBef>
                <a:spcPts val="0"/>
              </a:spcBef>
              <a:spcAft>
                <a:spcPts val="0"/>
              </a:spcAft>
              <a:buNone/>
            </a:pPr>
            <a:r>
              <a:rPr lang="en-GB">
                <a:solidFill>
                  <a:srgbClr val="000000"/>
                </a:solidFill>
              </a:rPr>
              <a:t>Language Archiving</a:t>
            </a:r>
            <a:endParaRPr>
              <a:solidFill>
                <a:srgbClr val="000000"/>
              </a:solidFill>
            </a:endParaRPr>
          </a:p>
        </p:txBody>
      </p:sp>
      <p:pic>
        <p:nvPicPr>
          <p:cNvPr id="92" name="Google Shape;92;p18"/>
          <p:cNvPicPr preferRelativeResize="0"/>
          <p:nvPr/>
        </p:nvPicPr>
        <p:blipFill>
          <a:blip r:embed="rId3">
            <a:alphaModFix/>
          </a:blip>
          <a:stretch>
            <a:fillRect/>
          </a:stretch>
        </p:blipFill>
        <p:spPr>
          <a:xfrm>
            <a:off x="4253700" y="0"/>
            <a:ext cx="3429000" cy="514350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63"/>
          <p:cNvSpPr txBox="1"/>
          <p:nvPr>
            <p:ph type="title"/>
          </p:nvPr>
        </p:nvSpPr>
        <p:spPr>
          <a:xfrm>
            <a:off x="311700" y="722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Archives serve metadata</a:t>
            </a:r>
            <a:endParaRPr/>
          </a:p>
        </p:txBody>
      </p:sp>
      <p:pic>
        <p:nvPicPr>
          <p:cNvPr id="454" name="Google Shape;454;p63"/>
          <p:cNvPicPr preferRelativeResize="0"/>
          <p:nvPr/>
        </p:nvPicPr>
        <p:blipFill>
          <a:blip r:embed="rId3">
            <a:alphaModFix/>
          </a:blip>
          <a:stretch>
            <a:fillRect/>
          </a:stretch>
        </p:blipFill>
        <p:spPr>
          <a:xfrm>
            <a:off x="-1" y="0"/>
            <a:ext cx="1438351" cy="704088"/>
          </a:xfrm>
          <a:prstGeom prst="rect">
            <a:avLst/>
          </a:prstGeom>
          <a:noFill/>
          <a:ln>
            <a:noFill/>
          </a:ln>
        </p:spPr>
      </p:pic>
      <p:pic>
        <p:nvPicPr>
          <p:cNvPr id="455" name="Google Shape;455;p63"/>
          <p:cNvPicPr preferRelativeResize="0"/>
          <p:nvPr/>
        </p:nvPicPr>
        <p:blipFill>
          <a:blip r:embed="rId4">
            <a:alphaModFix/>
          </a:blip>
          <a:stretch>
            <a:fillRect/>
          </a:stretch>
        </p:blipFill>
        <p:spPr>
          <a:xfrm>
            <a:off x="421513" y="1215476"/>
            <a:ext cx="7810410" cy="3784299"/>
          </a:xfrm>
          <a:prstGeom prst="rect">
            <a:avLst/>
          </a:prstGeom>
          <a:noFill/>
          <a:ln cap="flat" cmpd="sng" w="9525">
            <a:solidFill>
              <a:srgbClr val="000000"/>
            </a:solidFill>
            <a:prstDash val="solid"/>
            <a:round/>
            <a:headEnd len="sm" w="sm" type="none"/>
            <a:tailEnd len="sm" w="sm" type="none"/>
          </a:ln>
          <a:effectLst>
            <a:outerShdw blurRad="57150" rotWithShape="0" algn="bl" dir="2760000" dist="85725">
              <a:srgbClr val="000000">
                <a:alpha val="50000"/>
              </a:srgbClr>
            </a:outerShdw>
          </a:effectLst>
        </p:spPr>
      </p:pic>
      <p:sp>
        <p:nvSpPr>
          <p:cNvPr id="456" name="Google Shape;456;p63"/>
          <p:cNvSpPr txBox="1"/>
          <p:nvPr>
            <p:ph idx="1" type="body"/>
          </p:nvPr>
        </p:nvSpPr>
        <p:spPr>
          <a:xfrm>
            <a:off x="2893425" y="4618825"/>
            <a:ext cx="4493100" cy="460500"/>
          </a:xfrm>
          <a:prstGeom prst="rect">
            <a:avLst/>
          </a:prstGeom>
        </p:spPr>
        <p:txBody>
          <a:bodyPr anchorCtr="0" anchor="t" bIns="91425" lIns="91425" spcFirstLastPara="1" rIns="91425" wrap="square" tIns="91425">
            <a:noAutofit/>
          </a:bodyPr>
          <a:lstStyle/>
          <a:p>
            <a:pPr indent="0" lvl="0" marL="0" rtl="0" algn="l">
              <a:lnSpc>
                <a:spcPct val="90000"/>
              </a:lnSpc>
              <a:spcBef>
                <a:spcPts val="900"/>
              </a:spcBef>
              <a:spcAft>
                <a:spcPts val="0"/>
              </a:spcAft>
              <a:buSzPts val="358"/>
              <a:buNone/>
            </a:pPr>
            <a:r>
              <a:rPr lang="en-GB" sz="1520" u="sng">
                <a:solidFill>
                  <a:schemeClr val="hlink"/>
                </a:solidFill>
                <a:hlinkClick r:id="rId5"/>
              </a:rPr>
              <a:t>https://language-archives.services/olacvis/</a:t>
            </a:r>
            <a:endParaRPr sz="1520">
              <a:solidFill>
                <a:srgbClr val="FF0000"/>
              </a:solidFill>
            </a:endParaRPr>
          </a:p>
          <a:p>
            <a:pPr indent="0" lvl="0" marL="0" rtl="0" algn="l">
              <a:lnSpc>
                <a:spcPct val="95000"/>
              </a:lnSpc>
              <a:spcBef>
                <a:spcPts val="0"/>
              </a:spcBef>
              <a:spcAft>
                <a:spcPts val="0"/>
              </a:spcAft>
              <a:buClr>
                <a:schemeClr val="dk1"/>
              </a:buClr>
              <a:buSzPts val="358"/>
              <a:buFont typeface="Arial"/>
              <a:buNone/>
            </a:pPr>
            <a:r>
              <a:t/>
            </a:r>
            <a:endParaRPr b="1" sz="1520"/>
          </a:p>
          <a:p>
            <a:pPr indent="0" lvl="0" marL="0" rtl="0" algn="l">
              <a:lnSpc>
                <a:spcPct val="95000"/>
              </a:lnSpc>
              <a:spcBef>
                <a:spcPts val="1200"/>
              </a:spcBef>
              <a:spcAft>
                <a:spcPts val="0"/>
              </a:spcAft>
              <a:buSzPts val="358"/>
              <a:buNone/>
            </a:pPr>
            <a:r>
              <a:t/>
            </a:r>
            <a:endParaRPr sz="1520"/>
          </a:p>
          <a:p>
            <a:pPr indent="0" lvl="0" marL="0" rtl="0" algn="l">
              <a:lnSpc>
                <a:spcPct val="95000"/>
              </a:lnSpc>
              <a:spcBef>
                <a:spcPts val="1200"/>
              </a:spcBef>
              <a:spcAft>
                <a:spcPts val="0"/>
              </a:spcAft>
              <a:buSzPts val="358"/>
              <a:buNone/>
            </a:pPr>
            <a:r>
              <a:t/>
            </a:r>
            <a:endParaRPr sz="1520"/>
          </a:p>
          <a:p>
            <a:pPr indent="0" lvl="0" marL="0" rtl="0" algn="l">
              <a:lnSpc>
                <a:spcPct val="95000"/>
              </a:lnSpc>
              <a:spcBef>
                <a:spcPts val="1200"/>
              </a:spcBef>
              <a:spcAft>
                <a:spcPts val="1200"/>
              </a:spcAft>
              <a:buSzPts val="358"/>
              <a:buNone/>
            </a:pPr>
            <a:r>
              <a:t/>
            </a:r>
            <a:endParaRPr sz="1520"/>
          </a:p>
        </p:txBody>
      </p:sp>
      <p:sp>
        <p:nvSpPr>
          <p:cNvPr id="457" name="Google Shape;457;p6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64"/>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6: </a:t>
            </a:r>
            <a:r>
              <a:rPr lang="en-GB"/>
              <a:t>Evaluate Your Files</a:t>
            </a:r>
            <a:endParaRPr/>
          </a:p>
        </p:txBody>
      </p:sp>
      <p:pic>
        <p:nvPicPr>
          <p:cNvPr id="463" name="Google Shape;463;p64"/>
          <p:cNvPicPr preferRelativeResize="0"/>
          <p:nvPr/>
        </p:nvPicPr>
        <p:blipFill>
          <a:blip r:embed="rId3">
            <a:alphaModFix/>
          </a:blip>
          <a:stretch>
            <a:fillRect/>
          </a:stretch>
        </p:blipFill>
        <p:spPr>
          <a:xfrm>
            <a:off x="1783113" y="777240"/>
            <a:ext cx="5577764" cy="1846050"/>
          </a:xfrm>
          <a:prstGeom prst="rect">
            <a:avLst/>
          </a:prstGeom>
          <a:noFill/>
          <a:ln>
            <a:noFill/>
          </a:ln>
        </p:spPr>
      </p:pic>
      <p:sp>
        <p:nvSpPr>
          <p:cNvPr id="464" name="Google Shape;464;p6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5"/>
          <p:cNvSpPr txBox="1"/>
          <p:nvPr>
            <p:ph type="title"/>
          </p:nvPr>
        </p:nvSpPr>
        <p:spPr>
          <a:xfrm>
            <a:off x="311700" y="5624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t>Data Appraisal</a:t>
            </a:r>
            <a:endParaRPr/>
          </a:p>
        </p:txBody>
      </p:sp>
      <p:sp>
        <p:nvSpPr>
          <p:cNvPr id="470" name="Google Shape;470;p65"/>
          <p:cNvSpPr txBox="1"/>
          <p:nvPr>
            <p:ph idx="1" type="body"/>
          </p:nvPr>
        </p:nvSpPr>
        <p:spPr>
          <a:xfrm>
            <a:off x="-117475" y="1515775"/>
            <a:ext cx="4260300" cy="1918200"/>
          </a:xfrm>
          <a:prstGeom prst="rect">
            <a:avLst/>
          </a:prstGeom>
        </p:spPr>
        <p:txBody>
          <a:bodyPr anchorCtr="0" anchor="t" bIns="91425" lIns="91425" spcFirstLastPara="1" rIns="91425" wrap="square" tIns="91425">
            <a:normAutofit fontScale="25000" lnSpcReduction="20000"/>
          </a:bodyPr>
          <a:lstStyle/>
          <a:p>
            <a:pPr indent="0" lvl="0" marL="0" rtl="0" algn="ctr">
              <a:spcBef>
                <a:spcPts val="0"/>
              </a:spcBef>
              <a:spcAft>
                <a:spcPts val="0"/>
              </a:spcAft>
              <a:buNone/>
            </a:pPr>
            <a:r>
              <a:rPr b="1" lang="en-GB" sz="6577">
                <a:solidFill>
                  <a:srgbClr val="000000"/>
                </a:solidFill>
              </a:rPr>
              <a:t>Analogy</a:t>
            </a:r>
            <a:endParaRPr b="1" sz="6577">
              <a:solidFill>
                <a:srgbClr val="000000"/>
              </a:solidFill>
            </a:endParaRPr>
          </a:p>
          <a:p>
            <a:pPr indent="0" lvl="0" marL="0" rtl="0" algn="ctr">
              <a:spcBef>
                <a:spcPts val="1200"/>
              </a:spcBef>
              <a:spcAft>
                <a:spcPts val="0"/>
              </a:spcAft>
              <a:buNone/>
            </a:pPr>
            <a:r>
              <a:rPr b="1" lang="en-GB" sz="6577">
                <a:solidFill>
                  <a:srgbClr val="000000"/>
                </a:solidFill>
              </a:rPr>
              <a:t>    </a:t>
            </a:r>
            <a:r>
              <a:rPr b="1" lang="en-GB" sz="6577">
                <a:solidFill>
                  <a:srgbClr val="000000"/>
                </a:solidFill>
              </a:rPr>
              <a:t>Collection = Publication</a:t>
            </a:r>
            <a:endParaRPr b="1" sz="6577">
              <a:solidFill>
                <a:srgbClr val="000000"/>
              </a:solidFill>
            </a:endParaRPr>
          </a:p>
          <a:p>
            <a:pPr indent="0" lvl="0" marL="0" rtl="0" algn="ctr">
              <a:spcBef>
                <a:spcPts val="1200"/>
              </a:spcBef>
              <a:spcAft>
                <a:spcPts val="0"/>
              </a:spcAft>
              <a:buNone/>
            </a:pPr>
            <a:r>
              <a:t/>
            </a:r>
            <a:endParaRPr b="1" sz="6577">
              <a:solidFill>
                <a:srgbClr val="000000"/>
              </a:solidFill>
            </a:endParaRPr>
          </a:p>
          <a:p>
            <a:pPr indent="0" lvl="0" marL="0" rtl="0" algn="ctr">
              <a:spcBef>
                <a:spcPts val="1200"/>
              </a:spcBef>
              <a:spcAft>
                <a:spcPts val="0"/>
              </a:spcAft>
              <a:buNone/>
            </a:pPr>
            <a:r>
              <a:rPr b="1" lang="en-GB" sz="6577">
                <a:solidFill>
                  <a:srgbClr val="000000"/>
                </a:solidFill>
              </a:rPr>
              <a:t>Curating = Editing</a:t>
            </a:r>
            <a:endParaRPr b="1" sz="6577">
              <a:solidFill>
                <a:srgbClr val="000000"/>
              </a:solidFill>
            </a:endParaRPr>
          </a:p>
          <a:p>
            <a:pPr indent="0" lvl="0" marL="0" rtl="0" algn="l">
              <a:spcBef>
                <a:spcPts val="1200"/>
              </a:spcBef>
              <a:spcAft>
                <a:spcPts val="0"/>
              </a:spcAft>
              <a:buNone/>
            </a:pPr>
            <a:r>
              <a:t/>
            </a:r>
            <a:endParaRPr sz="2600"/>
          </a:p>
          <a:p>
            <a:pPr indent="0" lvl="0" marL="0" rtl="0" algn="l">
              <a:spcBef>
                <a:spcPts val="1200"/>
              </a:spcBef>
              <a:spcAft>
                <a:spcPts val="1200"/>
              </a:spcAft>
              <a:buNone/>
            </a:pPr>
            <a:r>
              <a:t/>
            </a:r>
            <a:endParaRPr sz="2600"/>
          </a:p>
        </p:txBody>
      </p:sp>
      <p:pic>
        <p:nvPicPr>
          <p:cNvPr id="471" name="Google Shape;471;p65"/>
          <p:cNvPicPr preferRelativeResize="0"/>
          <p:nvPr/>
        </p:nvPicPr>
        <p:blipFill>
          <a:blip r:embed="rId3">
            <a:alphaModFix/>
          </a:blip>
          <a:stretch>
            <a:fillRect/>
          </a:stretch>
        </p:blipFill>
        <p:spPr>
          <a:xfrm>
            <a:off x="-12" y="0"/>
            <a:ext cx="2122324" cy="704088"/>
          </a:xfrm>
          <a:prstGeom prst="rect">
            <a:avLst/>
          </a:prstGeom>
          <a:noFill/>
          <a:ln>
            <a:noFill/>
          </a:ln>
        </p:spPr>
      </p:pic>
      <p:sp>
        <p:nvSpPr>
          <p:cNvPr id="472" name="Google Shape;472;p65"/>
          <p:cNvSpPr txBox="1"/>
          <p:nvPr>
            <p:ph idx="1" type="body"/>
          </p:nvPr>
        </p:nvSpPr>
        <p:spPr>
          <a:xfrm>
            <a:off x="376175" y="3676800"/>
            <a:ext cx="8183700" cy="143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2000"/>
              <a:t>General principle:</a:t>
            </a:r>
            <a:r>
              <a:rPr lang="en-GB" sz="2000"/>
              <a:t> a deposit in an archive is not a private dropbox which one can dump stuff and sort out later….</a:t>
            </a:r>
            <a:endParaRPr sz="2000"/>
          </a:p>
          <a:p>
            <a:pPr indent="0" lvl="0" marL="0" rtl="0" algn="l">
              <a:spcBef>
                <a:spcPts val="1200"/>
              </a:spcBef>
              <a:spcAft>
                <a:spcPts val="0"/>
              </a:spcAft>
              <a:buNone/>
            </a:pPr>
            <a:r>
              <a:t/>
            </a:r>
            <a:endParaRPr sz="2000"/>
          </a:p>
          <a:p>
            <a:pPr indent="0" lvl="0" marL="0" rtl="0" algn="l">
              <a:spcBef>
                <a:spcPts val="1200"/>
              </a:spcBef>
              <a:spcAft>
                <a:spcPts val="1200"/>
              </a:spcAft>
              <a:buNone/>
            </a:pPr>
            <a:r>
              <a:t/>
            </a:r>
            <a:endParaRPr sz="2000"/>
          </a:p>
        </p:txBody>
      </p:sp>
      <p:sp>
        <p:nvSpPr>
          <p:cNvPr id="473" name="Google Shape;473;p65"/>
          <p:cNvSpPr txBox="1"/>
          <p:nvPr>
            <p:ph idx="2" type="body"/>
          </p:nvPr>
        </p:nvSpPr>
        <p:spPr>
          <a:xfrm>
            <a:off x="4419600" y="1417600"/>
            <a:ext cx="3999900" cy="1976700"/>
          </a:xfrm>
          <a:prstGeom prst="rect">
            <a:avLst/>
          </a:prstGeom>
        </p:spPr>
        <p:txBody>
          <a:bodyPr anchorCtr="0" anchor="t" bIns="91425" lIns="91425" spcFirstLastPara="1" rIns="91425" wrap="square" tIns="91425">
            <a:normAutofit/>
          </a:bodyPr>
          <a:lstStyle/>
          <a:p>
            <a:pPr indent="0" lvl="0" marL="0" rtl="0" algn="l">
              <a:lnSpc>
                <a:spcPct val="110000"/>
              </a:lnSpc>
              <a:spcBef>
                <a:spcPts val="1500"/>
              </a:spcBef>
              <a:spcAft>
                <a:spcPts val="0"/>
              </a:spcAft>
              <a:buNone/>
            </a:pPr>
            <a:r>
              <a:rPr b="1" lang="en-GB" sz="1950">
                <a:solidFill>
                  <a:schemeClr val="dk1"/>
                </a:solidFill>
                <a:highlight>
                  <a:srgbClr val="FFFFFF"/>
                </a:highlight>
              </a:rPr>
              <a:t>Quality </a:t>
            </a:r>
            <a:r>
              <a:rPr lang="en-GB" sz="1650">
                <a:solidFill>
                  <a:schemeClr val="dk1"/>
                </a:solidFill>
                <a:highlight>
                  <a:srgbClr val="FFFFFF"/>
                </a:highlight>
              </a:rPr>
              <a:t>(sound, image) </a:t>
            </a:r>
            <a:r>
              <a:rPr lang="en-GB" sz="1950">
                <a:solidFill>
                  <a:schemeClr val="dk1"/>
                </a:solidFill>
                <a:highlight>
                  <a:srgbClr val="FFFFFF"/>
                </a:highlight>
              </a:rPr>
              <a:t> </a:t>
            </a:r>
            <a:endParaRPr sz="1950">
              <a:solidFill>
                <a:schemeClr val="dk1"/>
              </a:solidFill>
              <a:highlight>
                <a:srgbClr val="FFFFFF"/>
              </a:highlight>
            </a:endParaRPr>
          </a:p>
          <a:p>
            <a:pPr indent="0" lvl="0" marL="0" rtl="0" algn="l">
              <a:lnSpc>
                <a:spcPct val="110000"/>
              </a:lnSpc>
              <a:spcBef>
                <a:spcPts val="1500"/>
              </a:spcBef>
              <a:spcAft>
                <a:spcPts val="0"/>
              </a:spcAft>
              <a:buNone/>
            </a:pPr>
            <a:r>
              <a:rPr b="1" lang="en-GB" sz="1950">
                <a:solidFill>
                  <a:schemeClr val="dk1"/>
                </a:solidFill>
                <a:highlight>
                  <a:srgbClr val="FFFFFF"/>
                </a:highlight>
              </a:rPr>
              <a:t>Uniqueness </a:t>
            </a:r>
            <a:r>
              <a:rPr lang="en-GB" sz="1450">
                <a:solidFill>
                  <a:schemeClr val="dk1"/>
                </a:solidFill>
                <a:highlight>
                  <a:srgbClr val="FFFFFF"/>
                </a:highlight>
              </a:rPr>
              <a:t>(ever first recording of X)</a:t>
            </a:r>
            <a:endParaRPr sz="1450">
              <a:solidFill>
                <a:schemeClr val="dk1"/>
              </a:solidFill>
              <a:highlight>
                <a:srgbClr val="FFFFFF"/>
              </a:highlight>
            </a:endParaRPr>
          </a:p>
          <a:p>
            <a:pPr indent="0" lvl="0" marL="0" rtl="0" algn="l">
              <a:lnSpc>
                <a:spcPct val="110000"/>
              </a:lnSpc>
              <a:spcBef>
                <a:spcPts val="1500"/>
              </a:spcBef>
              <a:spcAft>
                <a:spcPts val="0"/>
              </a:spcAft>
              <a:buClr>
                <a:schemeClr val="dk1"/>
              </a:buClr>
              <a:buSzPts val="1100"/>
              <a:buFont typeface="Arial"/>
              <a:buNone/>
            </a:pPr>
            <a:r>
              <a:rPr b="1" lang="en-GB" sz="1950">
                <a:solidFill>
                  <a:schemeClr val="dk1"/>
                </a:solidFill>
                <a:highlight>
                  <a:srgbClr val="FFFFFF"/>
                </a:highlight>
              </a:rPr>
              <a:t>Sensitivity </a:t>
            </a:r>
            <a:r>
              <a:rPr lang="en-GB" sz="1450">
                <a:solidFill>
                  <a:schemeClr val="dk1"/>
                </a:solidFill>
                <a:highlight>
                  <a:srgbClr val="FFFFFF"/>
                </a:highlight>
              </a:rPr>
              <a:t>(access, rights, licenses)</a:t>
            </a:r>
            <a:endParaRPr sz="1450">
              <a:solidFill>
                <a:schemeClr val="dk1"/>
              </a:solidFill>
              <a:highlight>
                <a:srgbClr val="FFFFFF"/>
              </a:highlight>
            </a:endParaRPr>
          </a:p>
          <a:p>
            <a:pPr indent="0" lvl="0" marL="0" rtl="0" algn="l">
              <a:spcBef>
                <a:spcPts val="800"/>
              </a:spcBef>
              <a:spcAft>
                <a:spcPts val="1200"/>
              </a:spcAft>
              <a:buNone/>
            </a:pPr>
            <a:r>
              <a:t/>
            </a:r>
            <a:endParaRPr/>
          </a:p>
        </p:txBody>
      </p:sp>
      <p:sp>
        <p:nvSpPr>
          <p:cNvPr id="474" name="Google Shape;474;p6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6"/>
          <p:cNvSpPr txBox="1"/>
          <p:nvPr>
            <p:ph type="title"/>
          </p:nvPr>
        </p:nvSpPr>
        <p:spPr>
          <a:xfrm>
            <a:off x="2498175" y="1563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Quality: Photo</a:t>
            </a:r>
            <a:endParaRPr/>
          </a:p>
        </p:txBody>
      </p:sp>
      <p:sp>
        <p:nvSpPr>
          <p:cNvPr id="480" name="Google Shape;480;p66"/>
          <p:cNvSpPr txBox="1"/>
          <p:nvPr>
            <p:ph idx="2" type="body"/>
          </p:nvPr>
        </p:nvSpPr>
        <p:spPr>
          <a:xfrm>
            <a:off x="234975" y="4663225"/>
            <a:ext cx="8597400" cy="351000"/>
          </a:xfrm>
          <a:prstGeom prst="rect">
            <a:avLst/>
          </a:prstGeom>
        </p:spPr>
        <p:txBody>
          <a:bodyPr anchorCtr="0" anchor="t" bIns="91425" lIns="91425" spcFirstLastPara="1" rIns="91425" wrap="square" tIns="91425">
            <a:normAutofit fontScale="77500"/>
          </a:bodyPr>
          <a:lstStyle/>
          <a:p>
            <a:pPr indent="0" lvl="0" marL="0" rtl="0" algn="l">
              <a:spcBef>
                <a:spcPts val="0"/>
              </a:spcBef>
              <a:spcAft>
                <a:spcPts val="1200"/>
              </a:spcAft>
              <a:buNone/>
            </a:pPr>
            <a:r>
              <a:rPr lang="en-GB"/>
              <a:t>Recording of the Zoroastrian Yasna ritual in Mumbai by Mandana Seyfeddinipur</a:t>
            </a:r>
            <a:endParaRPr/>
          </a:p>
        </p:txBody>
      </p:sp>
      <p:pic>
        <p:nvPicPr>
          <p:cNvPr id="481" name="Google Shape;481;p66"/>
          <p:cNvPicPr preferRelativeResize="0"/>
          <p:nvPr/>
        </p:nvPicPr>
        <p:blipFill>
          <a:blip r:embed="rId3">
            <a:alphaModFix/>
          </a:blip>
          <a:stretch>
            <a:fillRect/>
          </a:stretch>
        </p:blipFill>
        <p:spPr>
          <a:xfrm>
            <a:off x="0" y="1156357"/>
            <a:ext cx="9144002" cy="1345487"/>
          </a:xfrm>
          <a:prstGeom prst="rect">
            <a:avLst/>
          </a:prstGeom>
          <a:noFill/>
          <a:ln>
            <a:noFill/>
          </a:ln>
        </p:spPr>
      </p:pic>
      <p:pic>
        <p:nvPicPr>
          <p:cNvPr id="482" name="Google Shape;482;p66"/>
          <p:cNvPicPr preferRelativeResize="0"/>
          <p:nvPr/>
        </p:nvPicPr>
        <p:blipFill>
          <a:blip r:embed="rId4">
            <a:alphaModFix/>
          </a:blip>
          <a:stretch>
            <a:fillRect/>
          </a:stretch>
        </p:blipFill>
        <p:spPr>
          <a:xfrm>
            <a:off x="0" y="3232951"/>
            <a:ext cx="9144002" cy="1342399"/>
          </a:xfrm>
          <a:prstGeom prst="rect">
            <a:avLst/>
          </a:prstGeom>
          <a:noFill/>
          <a:ln>
            <a:noFill/>
          </a:ln>
        </p:spPr>
      </p:pic>
      <p:pic>
        <p:nvPicPr>
          <p:cNvPr id="483" name="Google Shape;483;p66"/>
          <p:cNvPicPr preferRelativeResize="0"/>
          <p:nvPr/>
        </p:nvPicPr>
        <p:blipFill>
          <a:blip r:embed="rId5">
            <a:alphaModFix/>
          </a:blip>
          <a:stretch>
            <a:fillRect/>
          </a:stretch>
        </p:blipFill>
        <p:spPr>
          <a:xfrm>
            <a:off x="-12" y="0"/>
            <a:ext cx="2122324" cy="704088"/>
          </a:xfrm>
          <a:prstGeom prst="rect">
            <a:avLst/>
          </a:prstGeom>
          <a:noFill/>
          <a:ln>
            <a:noFill/>
          </a:ln>
        </p:spPr>
      </p:pic>
      <p:sp>
        <p:nvSpPr>
          <p:cNvPr id="484" name="Google Shape;484;p6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67"/>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Quality: video and audio</a:t>
            </a:r>
            <a:endParaRPr/>
          </a:p>
        </p:txBody>
      </p:sp>
      <p:sp>
        <p:nvSpPr>
          <p:cNvPr id="490" name="Google Shape;490;p67"/>
          <p:cNvSpPr txBox="1"/>
          <p:nvPr>
            <p:ph idx="1" type="body"/>
          </p:nvPr>
        </p:nvSpPr>
        <p:spPr>
          <a:xfrm>
            <a:off x="311700" y="1457275"/>
            <a:ext cx="4420800" cy="1396800"/>
          </a:xfrm>
          <a:prstGeom prst="rect">
            <a:avLst/>
          </a:prstGeom>
        </p:spPr>
        <p:txBody>
          <a:bodyPr anchorCtr="0" anchor="t" bIns="91425" lIns="91425" spcFirstLastPara="1" rIns="91425" wrap="square" tIns="91425">
            <a:normAutofit fontScale="25000"/>
          </a:bodyPr>
          <a:lstStyle/>
          <a:p>
            <a:pPr indent="0" lvl="0" marL="0" rtl="0" algn="l">
              <a:spcBef>
                <a:spcPts val="0"/>
              </a:spcBef>
              <a:spcAft>
                <a:spcPts val="0"/>
              </a:spcAft>
              <a:buNone/>
            </a:pPr>
            <a:r>
              <a:rPr b="1" lang="en-GB" sz="5181"/>
              <a:t>No sound </a:t>
            </a:r>
            <a:r>
              <a:rPr lang="en-GB" sz="5181"/>
              <a:t>versus </a:t>
            </a:r>
            <a:r>
              <a:rPr b="1" lang="en-GB" sz="5181"/>
              <a:t>some sound</a:t>
            </a:r>
            <a:r>
              <a:rPr lang="en-GB" sz="5181"/>
              <a:t> versus </a:t>
            </a:r>
            <a:r>
              <a:rPr b="1" lang="en-GB" sz="5181"/>
              <a:t>noisy sound </a:t>
            </a:r>
            <a:r>
              <a:rPr lang="en-GB" sz="5181"/>
              <a:t>…</a:t>
            </a:r>
            <a:endParaRPr sz="5181"/>
          </a:p>
          <a:p>
            <a:pPr indent="0" lvl="0" marL="0" rtl="0" algn="l">
              <a:spcBef>
                <a:spcPts val="1200"/>
              </a:spcBef>
              <a:spcAft>
                <a:spcPts val="0"/>
              </a:spcAft>
              <a:buNone/>
            </a:pPr>
            <a:r>
              <a:rPr lang="en-GB" sz="5181"/>
              <a:t>= do not just delete if sound is not perfect</a:t>
            </a:r>
            <a:endParaRPr sz="5181"/>
          </a:p>
          <a:p>
            <a:pPr indent="0" lvl="0" marL="0" rtl="0" algn="l">
              <a:spcBef>
                <a:spcPts val="1200"/>
              </a:spcBef>
              <a:spcAft>
                <a:spcPts val="0"/>
              </a:spcAft>
              <a:buNone/>
            </a:pPr>
            <a:r>
              <a:rPr lang="en-GB" sz="5181"/>
              <a:t>= despite bad/not great sound there may be </a:t>
            </a:r>
            <a:endParaRPr/>
          </a:p>
          <a:p>
            <a:pPr indent="0" lvl="0" marL="0" rtl="0" algn="l">
              <a:spcBef>
                <a:spcPts val="1200"/>
              </a:spcBef>
              <a:spcAft>
                <a:spcPts val="1200"/>
              </a:spcAft>
              <a:buNone/>
            </a:pPr>
            <a:r>
              <a:t/>
            </a:r>
            <a:endParaRPr/>
          </a:p>
        </p:txBody>
      </p:sp>
      <p:pic>
        <p:nvPicPr>
          <p:cNvPr id="491" name="Google Shape;491;p67"/>
          <p:cNvPicPr preferRelativeResize="0"/>
          <p:nvPr/>
        </p:nvPicPr>
        <p:blipFill>
          <a:blip r:embed="rId3">
            <a:alphaModFix/>
          </a:blip>
          <a:stretch>
            <a:fillRect/>
          </a:stretch>
        </p:blipFill>
        <p:spPr>
          <a:xfrm>
            <a:off x="-12" y="0"/>
            <a:ext cx="2122324" cy="704088"/>
          </a:xfrm>
          <a:prstGeom prst="rect">
            <a:avLst/>
          </a:prstGeom>
          <a:noFill/>
          <a:ln>
            <a:noFill/>
          </a:ln>
        </p:spPr>
      </p:pic>
      <p:sp>
        <p:nvSpPr>
          <p:cNvPr id="492" name="Google Shape;492;p67"/>
          <p:cNvSpPr txBox="1"/>
          <p:nvPr>
            <p:ph idx="1" type="body"/>
          </p:nvPr>
        </p:nvSpPr>
        <p:spPr>
          <a:xfrm>
            <a:off x="4826375" y="1406275"/>
            <a:ext cx="3912600" cy="1780800"/>
          </a:xfrm>
          <a:prstGeom prst="rect">
            <a:avLst/>
          </a:prstGeom>
        </p:spPr>
        <p:txBody>
          <a:bodyPr anchorCtr="0" anchor="t" bIns="91425" lIns="91425" spcFirstLastPara="1" rIns="91425" wrap="square" tIns="91425">
            <a:normAutofit/>
          </a:bodyPr>
          <a:lstStyle/>
          <a:p>
            <a:pPr indent="0" lvl="0" marL="0" rtl="0" algn="l">
              <a:lnSpc>
                <a:spcPct val="95000"/>
              </a:lnSpc>
              <a:spcBef>
                <a:spcPts val="0"/>
              </a:spcBef>
              <a:spcAft>
                <a:spcPts val="0"/>
              </a:spcAft>
              <a:buSzPts val="1018"/>
              <a:buNone/>
            </a:pPr>
            <a:r>
              <a:rPr b="1" lang="en-GB" sz="1265"/>
              <a:t>To light </a:t>
            </a:r>
            <a:r>
              <a:rPr lang="en-GB" sz="1265"/>
              <a:t>versus </a:t>
            </a:r>
            <a:r>
              <a:rPr b="1" lang="en-GB" sz="1265"/>
              <a:t>too dark</a:t>
            </a:r>
            <a:r>
              <a:rPr lang="en-GB" sz="1265"/>
              <a:t> versus </a:t>
            </a:r>
            <a:r>
              <a:rPr b="1" lang="en-GB" sz="1265"/>
              <a:t>blurry</a:t>
            </a:r>
            <a:r>
              <a:rPr lang="en-GB" sz="1265"/>
              <a:t> versus </a:t>
            </a:r>
            <a:r>
              <a:rPr b="1" lang="en-GB" sz="1265"/>
              <a:t>wrong people in frame</a:t>
            </a:r>
            <a:endParaRPr sz="1265"/>
          </a:p>
          <a:p>
            <a:pPr indent="0" lvl="0" marL="0" rtl="0" algn="l">
              <a:lnSpc>
                <a:spcPct val="95000"/>
              </a:lnSpc>
              <a:spcBef>
                <a:spcPts val="1200"/>
              </a:spcBef>
              <a:spcAft>
                <a:spcPts val="0"/>
              </a:spcAft>
              <a:buSzPts val="1018"/>
              <a:buNone/>
            </a:pPr>
            <a:r>
              <a:rPr lang="en-GB" sz="1265"/>
              <a:t>The first 10 mins or the last 36 mins no one is in the frame...edit out</a:t>
            </a:r>
            <a:endParaRPr sz="1265"/>
          </a:p>
          <a:p>
            <a:pPr indent="0" lvl="0" marL="0" rtl="0" algn="l">
              <a:lnSpc>
                <a:spcPct val="95000"/>
              </a:lnSpc>
              <a:spcBef>
                <a:spcPts val="1200"/>
              </a:spcBef>
              <a:spcAft>
                <a:spcPts val="1200"/>
              </a:spcAft>
              <a:buSzPts val="1018"/>
              <a:buNone/>
            </a:pPr>
            <a:r>
              <a:rPr lang="en-GB" sz="1265"/>
              <a:t>Embarrassing shots, scenes (dignity)</a:t>
            </a:r>
            <a:endParaRPr sz="1265"/>
          </a:p>
        </p:txBody>
      </p:sp>
      <p:sp>
        <p:nvSpPr>
          <p:cNvPr id="493" name="Google Shape;493;p67"/>
          <p:cNvSpPr txBox="1"/>
          <p:nvPr/>
        </p:nvSpPr>
        <p:spPr>
          <a:xfrm>
            <a:off x="2700750" y="3305375"/>
            <a:ext cx="3128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Uniqueness of the materials</a:t>
            </a:r>
            <a:endParaRPr/>
          </a:p>
        </p:txBody>
      </p:sp>
      <p:sp>
        <p:nvSpPr>
          <p:cNvPr id="494" name="Google Shape;494;p6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68"/>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Sensitivities</a:t>
            </a:r>
            <a:endParaRPr/>
          </a:p>
        </p:txBody>
      </p:sp>
      <p:sp>
        <p:nvSpPr>
          <p:cNvPr id="500" name="Google Shape;500;p68"/>
          <p:cNvSpPr txBox="1"/>
          <p:nvPr>
            <p:ph idx="1" type="body"/>
          </p:nvPr>
        </p:nvSpPr>
        <p:spPr>
          <a:xfrm>
            <a:off x="311700" y="14572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GB"/>
              <a:t>Informed consent</a:t>
            </a:r>
            <a:endParaRPr/>
          </a:p>
          <a:p>
            <a:pPr indent="0" lvl="0" marL="0" rtl="0" algn="l">
              <a:spcBef>
                <a:spcPts val="1200"/>
              </a:spcBef>
              <a:spcAft>
                <a:spcPts val="0"/>
              </a:spcAft>
              <a:buNone/>
            </a:pPr>
            <a:r>
              <a:rPr lang="en-GB"/>
              <a:t>Private information</a:t>
            </a:r>
            <a:endParaRPr/>
          </a:p>
          <a:p>
            <a:pPr indent="0" lvl="0" marL="0" rtl="0" algn="l">
              <a:spcBef>
                <a:spcPts val="1200"/>
              </a:spcBef>
              <a:spcAft>
                <a:spcPts val="0"/>
              </a:spcAft>
              <a:buNone/>
            </a:pPr>
            <a:r>
              <a:rPr lang="en-GB"/>
              <a:t>Politically sensitive content</a:t>
            </a:r>
            <a:endParaRPr/>
          </a:p>
          <a:p>
            <a:pPr indent="0" lvl="0" marL="0" rtl="0" algn="l">
              <a:spcBef>
                <a:spcPts val="1200"/>
              </a:spcBef>
              <a:spcAft>
                <a:spcPts val="0"/>
              </a:spcAft>
              <a:buNone/>
            </a:pPr>
            <a:r>
              <a:rPr lang="en-GB"/>
              <a:t>Socially sensitive content</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GB"/>
              <a:t>= recording as well as transcription and translation</a:t>
            </a:r>
            <a:endParaRPr/>
          </a:p>
          <a:p>
            <a:pPr indent="0" lvl="0" marL="0" rtl="0" algn="l">
              <a:spcBef>
                <a:spcPts val="1200"/>
              </a:spcBef>
              <a:spcAft>
                <a:spcPts val="0"/>
              </a:spcAft>
              <a:buNone/>
            </a:pPr>
            <a:r>
              <a:rPr lang="en-GB"/>
              <a:t>= consent as an iterative process</a:t>
            </a:r>
            <a:endParaRPr/>
          </a:p>
          <a:p>
            <a:pPr indent="0" lvl="0" marL="0" rtl="0" algn="l">
              <a:spcBef>
                <a:spcPts val="1200"/>
              </a:spcBef>
              <a:spcAft>
                <a:spcPts val="1200"/>
              </a:spcAft>
              <a:buNone/>
            </a:pPr>
            <a:r>
              <a:rPr lang="en-GB"/>
              <a:t>= Access restrictions in the archive you will be depositing with</a:t>
            </a:r>
            <a:endParaRPr/>
          </a:p>
        </p:txBody>
      </p:sp>
      <p:pic>
        <p:nvPicPr>
          <p:cNvPr id="501" name="Google Shape;501;p68"/>
          <p:cNvPicPr preferRelativeResize="0"/>
          <p:nvPr/>
        </p:nvPicPr>
        <p:blipFill>
          <a:blip r:embed="rId3">
            <a:alphaModFix/>
          </a:blip>
          <a:stretch>
            <a:fillRect/>
          </a:stretch>
        </p:blipFill>
        <p:spPr>
          <a:xfrm>
            <a:off x="-12" y="0"/>
            <a:ext cx="2122324" cy="704088"/>
          </a:xfrm>
          <a:prstGeom prst="rect">
            <a:avLst/>
          </a:prstGeom>
          <a:noFill/>
          <a:ln>
            <a:noFill/>
          </a:ln>
        </p:spPr>
      </p:pic>
      <p:sp>
        <p:nvSpPr>
          <p:cNvPr id="502" name="Google Shape;502;p6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69"/>
          <p:cNvSpPr txBox="1"/>
          <p:nvPr>
            <p:ph type="title"/>
          </p:nvPr>
        </p:nvSpPr>
        <p:spPr>
          <a:xfrm>
            <a:off x="271400" y="2503938"/>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An archive is not a dropbox</a:t>
            </a:r>
            <a:endParaRPr/>
          </a:p>
        </p:txBody>
      </p:sp>
      <p:pic>
        <p:nvPicPr>
          <p:cNvPr id="508" name="Google Shape;508;p69"/>
          <p:cNvPicPr preferRelativeResize="0"/>
          <p:nvPr/>
        </p:nvPicPr>
        <p:blipFill>
          <a:blip r:embed="rId3">
            <a:alphaModFix/>
          </a:blip>
          <a:stretch>
            <a:fillRect/>
          </a:stretch>
        </p:blipFill>
        <p:spPr>
          <a:xfrm>
            <a:off x="-12" y="0"/>
            <a:ext cx="2122324" cy="704088"/>
          </a:xfrm>
          <a:prstGeom prst="rect">
            <a:avLst/>
          </a:prstGeom>
          <a:noFill/>
          <a:ln>
            <a:noFill/>
          </a:ln>
        </p:spPr>
      </p:pic>
      <p:sp>
        <p:nvSpPr>
          <p:cNvPr id="509" name="Google Shape;509;p69"/>
          <p:cNvSpPr txBox="1"/>
          <p:nvPr>
            <p:ph type="title"/>
          </p:nvPr>
        </p:nvSpPr>
        <p:spPr>
          <a:xfrm>
            <a:off x="432875" y="121000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GB"/>
              <a:t>A documenter is not a camera woman or sound technician or film maker </a:t>
            </a:r>
            <a:endParaRPr/>
          </a:p>
        </p:txBody>
      </p:sp>
      <p:sp>
        <p:nvSpPr>
          <p:cNvPr id="510" name="Google Shape;510;p69"/>
          <p:cNvSpPr txBox="1"/>
          <p:nvPr>
            <p:ph type="title"/>
          </p:nvPr>
        </p:nvSpPr>
        <p:spPr>
          <a:xfrm>
            <a:off x="481250" y="3797875"/>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GB"/>
              <a:t>Keep the best shots of things that went wrong and use in teaching</a:t>
            </a:r>
            <a:endParaRPr/>
          </a:p>
        </p:txBody>
      </p:sp>
      <p:sp>
        <p:nvSpPr>
          <p:cNvPr id="511" name="Google Shape;511;p6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70"/>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GB"/>
              <a:t>Questions about Phase 2 (10 mins)</a:t>
            </a:r>
            <a:endParaRPr/>
          </a:p>
        </p:txBody>
      </p:sp>
      <p:pic>
        <p:nvPicPr>
          <p:cNvPr id="517" name="Google Shape;517;p70"/>
          <p:cNvPicPr preferRelativeResize="0"/>
          <p:nvPr/>
        </p:nvPicPr>
        <p:blipFill>
          <a:blip r:embed="rId3">
            <a:alphaModFix/>
          </a:blip>
          <a:stretch>
            <a:fillRect/>
          </a:stretch>
        </p:blipFill>
        <p:spPr>
          <a:xfrm>
            <a:off x="1783113" y="777240"/>
            <a:ext cx="5577764" cy="1846050"/>
          </a:xfrm>
          <a:prstGeom prst="rect">
            <a:avLst/>
          </a:prstGeom>
          <a:noFill/>
          <a:ln>
            <a:noFill/>
          </a:ln>
        </p:spPr>
      </p:pic>
      <p:sp>
        <p:nvSpPr>
          <p:cNvPr id="518" name="Google Shape;518;p7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1"/>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7: Prepare Your Deposit</a:t>
            </a:r>
            <a:endParaRPr/>
          </a:p>
        </p:txBody>
      </p:sp>
      <p:pic>
        <p:nvPicPr>
          <p:cNvPr id="524" name="Google Shape;524;p71"/>
          <p:cNvPicPr preferRelativeResize="0"/>
          <p:nvPr/>
        </p:nvPicPr>
        <p:blipFill>
          <a:blip r:embed="rId3">
            <a:alphaModFix/>
          </a:blip>
          <a:stretch>
            <a:fillRect/>
          </a:stretch>
        </p:blipFill>
        <p:spPr>
          <a:xfrm>
            <a:off x="2694125" y="777240"/>
            <a:ext cx="3755756" cy="1846050"/>
          </a:xfrm>
          <a:prstGeom prst="rect">
            <a:avLst/>
          </a:prstGeom>
          <a:noFill/>
          <a:ln>
            <a:noFill/>
          </a:ln>
        </p:spPr>
      </p:pic>
      <p:sp>
        <p:nvSpPr>
          <p:cNvPr id="525" name="Google Shape;525;p7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72"/>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Primary activities in preparing an archival deposit</a:t>
            </a:r>
            <a:endParaRPr/>
          </a:p>
        </p:txBody>
      </p:sp>
      <p:sp>
        <p:nvSpPr>
          <p:cNvPr id="531" name="Google Shape;531;p72"/>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Understanding archives’ requirements on file structure</a:t>
            </a:r>
            <a:endParaRPr/>
          </a:p>
          <a:p>
            <a:pPr indent="-342900" lvl="0" marL="457200" rtl="0" algn="l">
              <a:spcBef>
                <a:spcPts val="0"/>
              </a:spcBef>
              <a:spcAft>
                <a:spcPts val="0"/>
              </a:spcAft>
              <a:buSzPts val="1800"/>
              <a:buChar char="●"/>
            </a:pPr>
            <a:r>
              <a:rPr lang="en-GB"/>
              <a:t>Developing strategies for arranging files into folders</a:t>
            </a:r>
            <a:endParaRPr/>
          </a:p>
          <a:p>
            <a:pPr indent="-342900" lvl="0" marL="457200" rtl="0" algn="l">
              <a:spcBef>
                <a:spcPts val="0"/>
              </a:spcBef>
              <a:spcAft>
                <a:spcPts val="0"/>
              </a:spcAft>
              <a:buSzPts val="1800"/>
              <a:buChar char="●"/>
            </a:pPr>
            <a:r>
              <a:rPr lang="en-GB"/>
              <a:t>Enhancing discoverability with informative titles</a:t>
            </a:r>
            <a:endParaRPr/>
          </a:p>
          <a:p>
            <a:pPr indent="-342900" lvl="0" marL="457200" rtl="0" algn="l">
              <a:spcBef>
                <a:spcPts val="0"/>
              </a:spcBef>
              <a:spcAft>
                <a:spcPts val="0"/>
              </a:spcAft>
              <a:buSzPts val="1800"/>
              <a:buChar char="●"/>
            </a:pPr>
            <a:r>
              <a:rPr lang="en-GB"/>
              <a:t>Converting files to required formats</a:t>
            </a:r>
            <a:endParaRPr/>
          </a:p>
        </p:txBody>
      </p:sp>
      <p:pic>
        <p:nvPicPr>
          <p:cNvPr id="532" name="Google Shape;532;p72"/>
          <p:cNvPicPr preferRelativeResize="0"/>
          <p:nvPr/>
        </p:nvPicPr>
        <p:blipFill>
          <a:blip r:embed="rId3">
            <a:alphaModFix/>
          </a:blip>
          <a:stretch>
            <a:fillRect/>
          </a:stretch>
        </p:blipFill>
        <p:spPr>
          <a:xfrm>
            <a:off x="0" y="0"/>
            <a:ext cx="1428293" cy="704088"/>
          </a:xfrm>
          <a:prstGeom prst="rect">
            <a:avLst/>
          </a:prstGeom>
          <a:noFill/>
          <a:ln>
            <a:noFill/>
          </a:ln>
        </p:spPr>
      </p:pic>
      <p:sp>
        <p:nvSpPr>
          <p:cNvPr id="533" name="Google Shape;533;p7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829163"/>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DELAMAN &amp; the DELAMAN Archiving Award</a:t>
            </a:r>
            <a:endParaRPr/>
          </a:p>
        </p:txBody>
      </p:sp>
      <p:sp>
        <p:nvSpPr>
          <p:cNvPr id="98" name="Google Shape;98;p19"/>
          <p:cNvSpPr txBox="1"/>
          <p:nvPr>
            <p:ph idx="1" type="body"/>
          </p:nvPr>
        </p:nvSpPr>
        <p:spPr>
          <a:xfrm>
            <a:off x="211275" y="1692800"/>
            <a:ext cx="4011600" cy="3358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333333"/>
              </a:buClr>
              <a:buSzPts val="1800"/>
              <a:buChar char="●"/>
            </a:pPr>
            <a:r>
              <a:rPr lang="en-GB" sz="1800">
                <a:solidFill>
                  <a:srgbClr val="333333"/>
                </a:solidFill>
                <a:highlight>
                  <a:srgbClr val="FFFFFF"/>
                </a:highlight>
              </a:rPr>
              <a:t>The Digital Endangered Languages and Musics Archives Network (</a:t>
            </a:r>
            <a:r>
              <a:rPr lang="en-GB" sz="1800">
                <a:solidFill>
                  <a:srgbClr val="333333"/>
                </a:solidFill>
                <a:highlight>
                  <a:srgbClr val="FFFFFF"/>
                </a:highlight>
              </a:rPr>
              <a:t>DELAMAN) </a:t>
            </a:r>
            <a:endParaRPr sz="1800">
              <a:solidFill>
                <a:srgbClr val="333333"/>
              </a:solidFill>
              <a:highlight>
                <a:srgbClr val="FFFFFF"/>
              </a:highlight>
            </a:endParaRPr>
          </a:p>
          <a:p>
            <a:pPr indent="-342900" lvl="0" marL="457200" rtl="0" algn="l">
              <a:spcBef>
                <a:spcPts val="0"/>
              </a:spcBef>
              <a:spcAft>
                <a:spcPts val="0"/>
              </a:spcAft>
              <a:buClr>
                <a:srgbClr val="333333"/>
              </a:buClr>
              <a:buSzPts val="1800"/>
              <a:buChar char="●"/>
            </a:pPr>
            <a:r>
              <a:rPr lang="en-GB" sz="1800">
                <a:solidFill>
                  <a:srgbClr val="333333"/>
                </a:solidFill>
                <a:highlight>
                  <a:srgbClr val="FFFFFF"/>
                </a:highlight>
              </a:rPr>
              <a:t>19 members (we represent 6)</a:t>
            </a:r>
            <a:endParaRPr sz="1800">
              <a:solidFill>
                <a:srgbClr val="333333"/>
              </a:solidFill>
              <a:highlight>
                <a:srgbClr val="FFFFFF"/>
              </a:highlight>
            </a:endParaRPr>
          </a:p>
          <a:p>
            <a:pPr indent="-342900" lvl="0" marL="457200" rtl="0" algn="l">
              <a:lnSpc>
                <a:spcPct val="100000"/>
              </a:lnSpc>
              <a:spcBef>
                <a:spcPts val="0"/>
              </a:spcBef>
              <a:spcAft>
                <a:spcPts val="0"/>
              </a:spcAft>
              <a:buClr>
                <a:srgbClr val="333333"/>
              </a:buClr>
              <a:buSzPts val="1800"/>
              <a:buChar char="●"/>
            </a:pPr>
            <a:r>
              <a:rPr lang="en-GB" sz="1800">
                <a:solidFill>
                  <a:srgbClr val="333333"/>
                </a:solidFill>
                <a:highlight>
                  <a:srgbClr val="FFFFFF"/>
                </a:highlight>
              </a:rPr>
              <a:t>N</a:t>
            </a:r>
            <a:r>
              <a:rPr lang="en-GB" sz="1800">
                <a:solidFill>
                  <a:srgbClr val="333333"/>
                </a:solidFill>
                <a:highlight>
                  <a:srgbClr val="FFFFFF"/>
                </a:highlight>
              </a:rPr>
              <a:t>ew members are welcome!</a:t>
            </a:r>
            <a:endParaRPr sz="1800">
              <a:solidFill>
                <a:srgbClr val="333333"/>
              </a:solidFill>
              <a:highlight>
                <a:srgbClr val="FFFFFF"/>
              </a:highlight>
            </a:endParaRPr>
          </a:p>
          <a:p>
            <a:pPr indent="-342900" lvl="0" marL="457200" rtl="0" algn="l">
              <a:spcBef>
                <a:spcPts val="0"/>
              </a:spcBef>
              <a:spcAft>
                <a:spcPts val="0"/>
              </a:spcAft>
              <a:buClr>
                <a:srgbClr val="333333"/>
              </a:buClr>
              <a:buSzPts val="1800"/>
              <a:buChar char="●"/>
            </a:pPr>
            <a:r>
              <a:rPr lang="en-GB" sz="1800" u="sng">
                <a:solidFill>
                  <a:schemeClr val="hlink"/>
                </a:solidFill>
                <a:highlight>
                  <a:srgbClr val="FFFFFF"/>
                </a:highlight>
                <a:hlinkClick r:id="rId3"/>
              </a:rPr>
              <a:t>https://www.delaman.org/</a:t>
            </a:r>
            <a:r>
              <a:rPr lang="en-GB" sz="1800">
                <a:solidFill>
                  <a:srgbClr val="333333"/>
                </a:solidFill>
                <a:highlight>
                  <a:srgbClr val="FFFFFF"/>
                </a:highlight>
              </a:rPr>
              <a:t> </a:t>
            </a:r>
            <a:endParaRPr sz="1800">
              <a:solidFill>
                <a:srgbClr val="333333"/>
              </a:solidFill>
              <a:highlight>
                <a:srgbClr val="FFFFFF"/>
              </a:highlight>
            </a:endParaRPr>
          </a:p>
        </p:txBody>
      </p:sp>
      <p:sp>
        <p:nvSpPr>
          <p:cNvPr id="99" name="Google Shape;99;p19"/>
          <p:cNvSpPr txBox="1"/>
          <p:nvPr>
            <p:ph idx="2" type="body"/>
          </p:nvPr>
        </p:nvSpPr>
        <p:spPr>
          <a:xfrm>
            <a:off x="4572000" y="1692800"/>
            <a:ext cx="4260300" cy="3279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333333"/>
              </a:buClr>
              <a:buSzPts val="1800"/>
              <a:buChar char="●"/>
            </a:pPr>
            <a:r>
              <a:rPr lang="en-GB" sz="1800">
                <a:solidFill>
                  <a:srgbClr val="333333"/>
                </a:solidFill>
                <a:highlight>
                  <a:srgbClr val="FFFFFF"/>
                </a:highlight>
              </a:rPr>
              <a:t>The </a:t>
            </a:r>
            <a:r>
              <a:rPr lang="en-GB" sz="1800">
                <a:solidFill>
                  <a:srgbClr val="333333"/>
                </a:solidFill>
                <a:highlight>
                  <a:srgbClr val="FFFFFF"/>
                </a:highlight>
              </a:rPr>
              <a:t>DELAMAN Archiving Award</a:t>
            </a:r>
            <a:endParaRPr sz="1800">
              <a:solidFill>
                <a:srgbClr val="333333"/>
              </a:solidFill>
              <a:highlight>
                <a:srgbClr val="FFFFFF"/>
              </a:highlight>
            </a:endParaRPr>
          </a:p>
          <a:p>
            <a:pPr indent="-342900" lvl="0" marL="457200" rtl="0" algn="l">
              <a:spcBef>
                <a:spcPts val="0"/>
              </a:spcBef>
              <a:spcAft>
                <a:spcPts val="0"/>
              </a:spcAft>
              <a:buClr>
                <a:srgbClr val="333333"/>
              </a:buClr>
              <a:buSzPts val="1800"/>
              <a:buChar char="●"/>
            </a:pPr>
            <a:r>
              <a:rPr lang="en-GB" sz="1800">
                <a:solidFill>
                  <a:srgbClr val="333333"/>
                </a:solidFill>
                <a:highlight>
                  <a:srgbClr val="FFFFFF"/>
                </a:highlight>
              </a:rPr>
              <a:t>Awarded every other year </a:t>
            </a:r>
            <a:endParaRPr sz="1800">
              <a:solidFill>
                <a:srgbClr val="333333"/>
              </a:solidFill>
              <a:highlight>
                <a:srgbClr val="FFFFFF"/>
              </a:highlight>
            </a:endParaRPr>
          </a:p>
          <a:p>
            <a:pPr indent="-342900" lvl="0" marL="457200" rtl="0" algn="l">
              <a:spcBef>
                <a:spcPts val="0"/>
              </a:spcBef>
              <a:spcAft>
                <a:spcPts val="0"/>
              </a:spcAft>
              <a:buClr>
                <a:srgbClr val="333333"/>
              </a:buClr>
              <a:buSzPts val="1800"/>
              <a:buChar char="●"/>
            </a:pPr>
            <a:r>
              <a:rPr lang="en-GB" sz="1800">
                <a:solidFill>
                  <a:srgbClr val="333333"/>
                </a:solidFill>
                <a:highlight>
                  <a:srgbClr val="FFFFFF"/>
                </a:highlight>
              </a:rPr>
              <a:t>Next nomination round in 2022</a:t>
            </a:r>
            <a:endParaRPr sz="1800">
              <a:solidFill>
                <a:srgbClr val="333333"/>
              </a:solidFill>
              <a:highlight>
                <a:srgbClr val="FFFFFF"/>
              </a:highlight>
            </a:endParaRPr>
          </a:p>
          <a:p>
            <a:pPr indent="-342900" lvl="0" marL="457200" rtl="0" algn="l">
              <a:spcBef>
                <a:spcPts val="0"/>
              </a:spcBef>
              <a:spcAft>
                <a:spcPts val="0"/>
              </a:spcAft>
              <a:buClr>
                <a:srgbClr val="333333"/>
              </a:buClr>
              <a:buSzPts val="1800"/>
              <a:buChar char="●"/>
            </a:pPr>
            <a:r>
              <a:rPr lang="en-GB" sz="1800" u="sng">
                <a:solidFill>
                  <a:schemeClr val="hlink"/>
                </a:solidFill>
                <a:highlight>
                  <a:srgbClr val="FFFFFF"/>
                </a:highlight>
                <a:hlinkClick r:id="rId4"/>
              </a:rPr>
              <a:t>https://www.delaman.org/delaman-award/</a:t>
            </a:r>
            <a:r>
              <a:rPr lang="en-GB" sz="1800">
                <a:solidFill>
                  <a:srgbClr val="333333"/>
                </a:solidFill>
                <a:highlight>
                  <a:srgbClr val="FFFFFF"/>
                </a:highlight>
              </a:rPr>
              <a:t> </a:t>
            </a:r>
            <a:endParaRPr sz="1800">
              <a:solidFill>
                <a:srgbClr val="333333"/>
              </a:solidFill>
              <a:highlight>
                <a:srgbClr val="FFFFFF"/>
              </a:highlight>
            </a:endParaRPr>
          </a:p>
        </p:txBody>
      </p:sp>
      <p:pic>
        <p:nvPicPr>
          <p:cNvPr id="100" name="Google Shape;100;p19"/>
          <p:cNvPicPr preferRelativeResize="0"/>
          <p:nvPr/>
        </p:nvPicPr>
        <p:blipFill>
          <a:blip r:embed="rId5">
            <a:alphaModFix/>
          </a:blip>
          <a:stretch>
            <a:fillRect/>
          </a:stretch>
        </p:blipFill>
        <p:spPr>
          <a:xfrm>
            <a:off x="6878224" y="0"/>
            <a:ext cx="2265776" cy="749825"/>
          </a:xfrm>
          <a:prstGeom prst="rect">
            <a:avLst/>
          </a:prstGeom>
          <a:noFill/>
          <a:ln>
            <a:noFill/>
          </a:ln>
        </p:spPr>
      </p:pic>
      <p:cxnSp>
        <p:nvCxnSpPr>
          <p:cNvPr id="101" name="Google Shape;101;p19"/>
          <p:cNvCxnSpPr/>
          <p:nvPr/>
        </p:nvCxnSpPr>
        <p:spPr>
          <a:xfrm flipH="1">
            <a:off x="4329725" y="1611425"/>
            <a:ext cx="16200" cy="2539200"/>
          </a:xfrm>
          <a:prstGeom prst="straightConnector1">
            <a:avLst/>
          </a:prstGeom>
          <a:noFill/>
          <a:ln cap="flat" cmpd="sng" w="9525">
            <a:solidFill>
              <a:srgbClr val="000000"/>
            </a:solidFill>
            <a:prstDash val="solid"/>
            <a:round/>
            <a:headEnd len="med" w="med" type="none"/>
            <a:tailEnd len="med" w="med" type="none"/>
          </a:ln>
        </p:spPr>
      </p:cxnSp>
      <p:sp>
        <p:nvSpPr>
          <p:cNvPr id="102" name="Google Shape;10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73"/>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File structure (many researchers)</a:t>
            </a:r>
            <a:endParaRPr/>
          </a:p>
        </p:txBody>
      </p:sp>
      <p:pic>
        <p:nvPicPr>
          <p:cNvPr id="539" name="Google Shape;539;p73"/>
          <p:cNvPicPr preferRelativeResize="0"/>
          <p:nvPr/>
        </p:nvPicPr>
        <p:blipFill>
          <a:blip r:embed="rId3">
            <a:alphaModFix/>
          </a:blip>
          <a:stretch>
            <a:fillRect/>
          </a:stretch>
        </p:blipFill>
        <p:spPr>
          <a:xfrm>
            <a:off x="0" y="0"/>
            <a:ext cx="1428293" cy="704088"/>
          </a:xfrm>
          <a:prstGeom prst="rect">
            <a:avLst/>
          </a:prstGeom>
          <a:noFill/>
          <a:ln>
            <a:noFill/>
          </a:ln>
        </p:spPr>
      </p:pic>
      <p:pic>
        <p:nvPicPr>
          <p:cNvPr descr="A graphic demonstrating a nested file structure" id="540" name="Google Shape;540;p73" title="Nested file structure"/>
          <p:cNvPicPr preferRelativeResize="0"/>
          <p:nvPr/>
        </p:nvPicPr>
        <p:blipFill>
          <a:blip r:embed="rId4">
            <a:alphaModFix/>
          </a:blip>
          <a:stretch>
            <a:fillRect/>
          </a:stretch>
        </p:blipFill>
        <p:spPr>
          <a:xfrm>
            <a:off x="1743075" y="1570038"/>
            <a:ext cx="5657850" cy="3190875"/>
          </a:xfrm>
          <a:prstGeom prst="rect">
            <a:avLst/>
          </a:prstGeom>
          <a:noFill/>
          <a:ln>
            <a:noFill/>
          </a:ln>
        </p:spPr>
      </p:pic>
      <p:sp>
        <p:nvSpPr>
          <p:cNvPr id="541" name="Google Shape;541;p7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74"/>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File structure (most digital language archives)</a:t>
            </a:r>
            <a:endParaRPr/>
          </a:p>
        </p:txBody>
      </p:sp>
      <p:pic>
        <p:nvPicPr>
          <p:cNvPr id="547" name="Google Shape;547;p74"/>
          <p:cNvPicPr preferRelativeResize="0"/>
          <p:nvPr/>
        </p:nvPicPr>
        <p:blipFill>
          <a:blip r:embed="rId3">
            <a:alphaModFix/>
          </a:blip>
          <a:stretch>
            <a:fillRect/>
          </a:stretch>
        </p:blipFill>
        <p:spPr>
          <a:xfrm>
            <a:off x="0" y="0"/>
            <a:ext cx="1428293" cy="704088"/>
          </a:xfrm>
          <a:prstGeom prst="rect">
            <a:avLst/>
          </a:prstGeom>
          <a:noFill/>
          <a:ln>
            <a:noFill/>
          </a:ln>
        </p:spPr>
      </p:pic>
      <p:pic>
        <p:nvPicPr>
          <p:cNvPr descr="Graphic demonstrating a flat file structure" id="548" name="Google Shape;548;p74" title="Flat file structure"/>
          <p:cNvPicPr preferRelativeResize="0"/>
          <p:nvPr/>
        </p:nvPicPr>
        <p:blipFill>
          <a:blip r:embed="rId4">
            <a:alphaModFix/>
          </a:blip>
          <a:stretch>
            <a:fillRect/>
          </a:stretch>
        </p:blipFill>
        <p:spPr>
          <a:xfrm>
            <a:off x="3299382" y="1457275"/>
            <a:ext cx="2545244" cy="3416401"/>
          </a:xfrm>
          <a:prstGeom prst="rect">
            <a:avLst/>
          </a:prstGeom>
          <a:noFill/>
          <a:ln>
            <a:noFill/>
          </a:ln>
        </p:spPr>
      </p:pic>
      <p:sp>
        <p:nvSpPr>
          <p:cNvPr id="549" name="Google Shape;549;p7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75"/>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Terminological differences in structure</a:t>
            </a:r>
            <a:endParaRPr/>
          </a:p>
        </p:txBody>
      </p:sp>
      <p:pic>
        <p:nvPicPr>
          <p:cNvPr id="555" name="Google Shape;555;p75"/>
          <p:cNvPicPr preferRelativeResize="0"/>
          <p:nvPr/>
        </p:nvPicPr>
        <p:blipFill>
          <a:blip r:embed="rId3">
            <a:alphaModFix/>
          </a:blip>
          <a:stretch>
            <a:fillRect/>
          </a:stretch>
        </p:blipFill>
        <p:spPr>
          <a:xfrm>
            <a:off x="0" y="0"/>
            <a:ext cx="1428293" cy="704088"/>
          </a:xfrm>
          <a:prstGeom prst="rect">
            <a:avLst/>
          </a:prstGeom>
          <a:noFill/>
          <a:ln>
            <a:noFill/>
          </a:ln>
        </p:spPr>
      </p:pic>
      <p:sp>
        <p:nvSpPr>
          <p:cNvPr id="556" name="Google Shape;556;p75"/>
          <p:cNvSpPr/>
          <p:nvPr/>
        </p:nvSpPr>
        <p:spPr>
          <a:xfrm>
            <a:off x="1357275" y="1551125"/>
            <a:ext cx="6325200" cy="32622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557" name="Google Shape;557;p75"/>
          <p:cNvGraphicFramePr/>
          <p:nvPr/>
        </p:nvGraphicFramePr>
        <p:xfrm>
          <a:off x="1581050" y="1768750"/>
          <a:ext cx="3000000" cy="3000000"/>
        </p:xfrm>
        <a:graphic>
          <a:graphicData uri="http://schemas.openxmlformats.org/drawingml/2006/table">
            <a:tbl>
              <a:tblPr>
                <a:noFill/>
                <a:tableStyleId>{E29AF635-29D7-4355-BC70-545E8F9A1207}</a:tableStyleId>
              </a:tblPr>
              <a:tblGrid>
                <a:gridCol w="2940000"/>
                <a:gridCol w="1595600"/>
                <a:gridCol w="1342050"/>
              </a:tblGrid>
              <a:tr h="311675">
                <a:tc>
                  <a:txBody>
                    <a:bodyPr/>
                    <a:lstStyle/>
                    <a:p>
                      <a:pPr indent="0" lvl="0" marL="0" rtl="0" algn="l">
                        <a:spcBef>
                          <a:spcPts val="0"/>
                        </a:spcBef>
                        <a:spcAft>
                          <a:spcPts val="0"/>
                        </a:spcAft>
                        <a:buNone/>
                      </a:pPr>
                      <a:r>
                        <a:rPr b="1" lang="en-GB" sz="1300"/>
                        <a:t>Repository</a:t>
                      </a:r>
                      <a:endParaRPr b="1"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b="1" lang="en-GB" sz="1300"/>
                        <a:t>Collection</a:t>
                      </a:r>
                      <a:endParaRPr b="1"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b="1" lang="en-GB" sz="1300"/>
                        <a:t>Folder</a:t>
                      </a:r>
                      <a:endParaRPr b="1"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PARADISEC</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Collection</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Item</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ELAR</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Deposit</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Bundle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AILLA</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Collection</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Resource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TLA</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Collection</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Bundle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CLA</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Collection</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Item/Bundle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Kaipuleohone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Collection</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Item</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r h="311675">
                <a:tc>
                  <a:txBody>
                    <a:bodyPr/>
                    <a:lstStyle/>
                    <a:p>
                      <a:pPr indent="0" lvl="0" marL="0" rtl="0" algn="l">
                        <a:spcBef>
                          <a:spcPts val="0"/>
                        </a:spcBef>
                        <a:spcAft>
                          <a:spcPts val="0"/>
                        </a:spcAft>
                        <a:buNone/>
                      </a:pPr>
                      <a:r>
                        <a:rPr lang="en-GB" sz="1300"/>
                        <a:t>Dataverse repositories</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Dataverse</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GB" sz="1300"/>
                        <a:t>Dataset</a:t>
                      </a:r>
                      <a:endParaRPr sz="1300"/>
                    </a:p>
                  </a:txBody>
                  <a:tcPr marT="45700" marB="45700" marR="45700" marL="457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bl>
          </a:graphicData>
        </a:graphic>
      </p:graphicFrame>
      <p:sp>
        <p:nvSpPr>
          <p:cNvPr id="558" name="Google Shape;558;p75"/>
          <p:cNvSpPr txBox="1"/>
          <p:nvPr/>
        </p:nvSpPr>
        <p:spPr>
          <a:xfrm>
            <a:off x="1477575" y="4335725"/>
            <a:ext cx="6204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666666"/>
                </a:solidFill>
              </a:rPr>
              <a:t>Different repositories use different terminology for “collection” and “folder”</a:t>
            </a:r>
            <a:endParaRPr>
              <a:solidFill>
                <a:srgbClr val="666666"/>
              </a:solidFill>
            </a:endParaRPr>
          </a:p>
        </p:txBody>
      </p:sp>
      <p:sp>
        <p:nvSpPr>
          <p:cNvPr id="559" name="Google Shape;559;p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76"/>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Flat structure (California Language Archive)</a:t>
            </a:r>
            <a:endParaRPr/>
          </a:p>
        </p:txBody>
      </p:sp>
      <p:sp>
        <p:nvSpPr>
          <p:cNvPr id="565" name="Google Shape;565;p76"/>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55000" lnSpcReduction="10000"/>
          </a:bodyPr>
          <a:lstStyle/>
          <a:p>
            <a:pPr indent="0" lvl="0" marL="457200" rtl="0" algn="l">
              <a:spcBef>
                <a:spcPts val="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ctr">
              <a:spcBef>
                <a:spcPts val="1200"/>
              </a:spcBef>
              <a:spcAft>
                <a:spcPts val="0"/>
              </a:spcAft>
              <a:buNone/>
            </a:pPr>
            <a:r>
              <a:t/>
            </a:r>
            <a:endParaRPr/>
          </a:p>
          <a:p>
            <a:pPr indent="0" lvl="0" marL="0" rtl="0" algn="ctr">
              <a:spcBef>
                <a:spcPts val="1200"/>
              </a:spcBef>
              <a:spcAft>
                <a:spcPts val="0"/>
              </a:spcAft>
              <a:buNone/>
            </a:pPr>
            <a:r>
              <a:rPr lang="en-GB"/>
              <a:t>Mina Lekka, Johnny (Soni) Rudolph, Ruth (Analidele) Rudolph, Lydia Ding, and Emily Drummond. </a:t>
            </a:r>
            <a:r>
              <a:rPr b="1" lang="en-GB"/>
              <a:t>Nukuoro Field Materials, 2019-24</a:t>
            </a:r>
            <a:r>
              <a:rPr lang="en-GB"/>
              <a:t>, Survey of California and Other Indian Languages, University of California, Berkeley, http://dx.doi.org/doi:10.7297/X2M32T4N</a:t>
            </a:r>
            <a:endParaRPr/>
          </a:p>
          <a:p>
            <a:pPr indent="0" lvl="0" marL="457200" rtl="0" algn="ctr">
              <a:spcBef>
                <a:spcPts val="1200"/>
              </a:spcBef>
              <a:spcAft>
                <a:spcPts val="1200"/>
              </a:spcAft>
              <a:buNone/>
            </a:pPr>
            <a:r>
              <a:t/>
            </a:r>
            <a:endParaRPr/>
          </a:p>
        </p:txBody>
      </p:sp>
      <p:pic>
        <p:nvPicPr>
          <p:cNvPr id="566" name="Google Shape;566;p76"/>
          <p:cNvPicPr preferRelativeResize="0"/>
          <p:nvPr/>
        </p:nvPicPr>
        <p:blipFill>
          <a:blip r:embed="rId3">
            <a:alphaModFix/>
          </a:blip>
          <a:stretch>
            <a:fillRect/>
          </a:stretch>
        </p:blipFill>
        <p:spPr>
          <a:xfrm>
            <a:off x="0" y="0"/>
            <a:ext cx="1428293" cy="704088"/>
          </a:xfrm>
          <a:prstGeom prst="rect">
            <a:avLst/>
          </a:prstGeom>
          <a:noFill/>
          <a:ln>
            <a:noFill/>
          </a:ln>
        </p:spPr>
      </p:pic>
      <p:pic>
        <p:nvPicPr>
          <p:cNvPr id="567" name="Google Shape;567;p76"/>
          <p:cNvPicPr preferRelativeResize="0"/>
          <p:nvPr/>
        </p:nvPicPr>
        <p:blipFill>
          <a:blip r:embed="rId4">
            <a:alphaModFix/>
          </a:blip>
          <a:stretch>
            <a:fillRect/>
          </a:stretch>
        </p:blipFill>
        <p:spPr>
          <a:xfrm>
            <a:off x="579442" y="1419525"/>
            <a:ext cx="7985120" cy="2460375"/>
          </a:xfrm>
          <a:prstGeom prst="rect">
            <a:avLst/>
          </a:prstGeom>
          <a:noFill/>
          <a:ln>
            <a:noFill/>
          </a:ln>
        </p:spPr>
      </p:pic>
      <p:sp>
        <p:nvSpPr>
          <p:cNvPr id="568" name="Google Shape;568;p7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77"/>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Flat structure (California Language Archive)</a:t>
            </a:r>
            <a:endParaRPr/>
          </a:p>
        </p:txBody>
      </p:sp>
      <p:sp>
        <p:nvSpPr>
          <p:cNvPr id="574" name="Google Shape;574;p77"/>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70000" lnSpcReduction="20000"/>
          </a:bodyPr>
          <a:lstStyle/>
          <a:p>
            <a:pPr indent="0" lvl="0" marL="457200" rtl="0" algn="l">
              <a:spcBef>
                <a:spcPts val="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l">
              <a:spcBef>
                <a:spcPts val="1200"/>
              </a:spcBef>
              <a:spcAft>
                <a:spcPts val="0"/>
              </a:spcAft>
              <a:buNone/>
            </a:pPr>
            <a:r>
              <a:t/>
            </a:r>
            <a:endParaRPr/>
          </a:p>
          <a:p>
            <a:pPr indent="0" lvl="0" marL="457200" rtl="0" algn="ctr">
              <a:spcBef>
                <a:spcPts val="1200"/>
              </a:spcBef>
              <a:spcAft>
                <a:spcPts val="0"/>
              </a:spcAft>
              <a:buNone/>
            </a:pPr>
            <a:r>
              <a:t/>
            </a:r>
            <a:endParaRPr/>
          </a:p>
          <a:p>
            <a:pPr indent="0" lvl="0" marL="457200" rtl="0" algn="ctr">
              <a:spcBef>
                <a:spcPts val="1200"/>
              </a:spcBef>
              <a:spcAft>
                <a:spcPts val="0"/>
              </a:spcAft>
              <a:buNone/>
            </a:pPr>
            <a:r>
              <a:t/>
            </a:r>
            <a:endParaRPr/>
          </a:p>
          <a:p>
            <a:pPr indent="0" lvl="0" marL="457200" rtl="0" algn="ctr">
              <a:spcBef>
                <a:spcPts val="1200"/>
              </a:spcBef>
              <a:spcAft>
                <a:spcPts val="1200"/>
              </a:spcAft>
              <a:buNone/>
            </a:pPr>
            <a:r>
              <a:t/>
            </a:r>
            <a:endParaRPr/>
          </a:p>
        </p:txBody>
      </p:sp>
      <p:pic>
        <p:nvPicPr>
          <p:cNvPr id="575" name="Google Shape;575;p77"/>
          <p:cNvPicPr preferRelativeResize="0"/>
          <p:nvPr/>
        </p:nvPicPr>
        <p:blipFill>
          <a:blip r:embed="rId3">
            <a:alphaModFix/>
          </a:blip>
          <a:stretch>
            <a:fillRect/>
          </a:stretch>
        </p:blipFill>
        <p:spPr>
          <a:xfrm>
            <a:off x="0" y="0"/>
            <a:ext cx="1428293" cy="704088"/>
          </a:xfrm>
          <a:prstGeom prst="rect">
            <a:avLst/>
          </a:prstGeom>
          <a:noFill/>
          <a:ln>
            <a:noFill/>
          </a:ln>
        </p:spPr>
      </p:pic>
      <p:pic>
        <p:nvPicPr>
          <p:cNvPr id="576" name="Google Shape;576;p77"/>
          <p:cNvPicPr preferRelativeResize="0"/>
          <p:nvPr/>
        </p:nvPicPr>
        <p:blipFill>
          <a:blip r:embed="rId4">
            <a:alphaModFix/>
          </a:blip>
          <a:stretch>
            <a:fillRect/>
          </a:stretch>
        </p:blipFill>
        <p:spPr>
          <a:xfrm>
            <a:off x="1590250" y="1322525"/>
            <a:ext cx="5963499" cy="3497225"/>
          </a:xfrm>
          <a:prstGeom prst="rect">
            <a:avLst/>
          </a:prstGeom>
          <a:noFill/>
          <a:ln>
            <a:noFill/>
          </a:ln>
        </p:spPr>
      </p:pic>
      <p:sp>
        <p:nvSpPr>
          <p:cNvPr id="577" name="Google Shape;577;p77"/>
          <p:cNvSpPr/>
          <p:nvPr/>
        </p:nvSpPr>
        <p:spPr>
          <a:xfrm>
            <a:off x="1216275" y="3905250"/>
            <a:ext cx="3553500" cy="9684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7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78"/>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Arrangement strategies within a flat structure</a:t>
            </a:r>
            <a:endParaRPr/>
          </a:p>
        </p:txBody>
      </p:sp>
      <p:sp>
        <p:nvSpPr>
          <p:cNvPr id="584" name="Google Shape;584;p78"/>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GB"/>
              <a:t>recording session </a:t>
            </a:r>
            <a:r>
              <a:rPr lang="en-GB"/>
              <a:t>(see above)</a:t>
            </a:r>
            <a:endParaRPr/>
          </a:p>
          <a:p>
            <a:pPr indent="-342900" lvl="0" marL="457200" rtl="0" algn="l">
              <a:spcBef>
                <a:spcPts val="0"/>
              </a:spcBef>
              <a:spcAft>
                <a:spcPts val="0"/>
              </a:spcAft>
              <a:buSzPts val="1800"/>
              <a:buChar char="●"/>
            </a:pPr>
            <a:r>
              <a:rPr lang="en-GB"/>
              <a:t>language variety</a:t>
            </a:r>
            <a:endParaRPr/>
          </a:p>
          <a:p>
            <a:pPr indent="-342900" lvl="0" marL="457200" rtl="0" algn="l">
              <a:spcBef>
                <a:spcPts val="0"/>
              </a:spcBef>
              <a:spcAft>
                <a:spcPts val="0"/>
              </a:spcAft>
              <a:buSzPts val="1800"/>
              <a:buChar char="●"/>
            </a:pPr>
            <a:r>
              <a:rPr lang="en-GB"/>
              <a:t>location</a:t>
            </a:r>
            <a:endParaRPr/>
          </a:p>
          <a:p>
            <a:pPr indent="-342900" lvl="0" marL="457200" rtl="0" algn="l">
              <a:spcBef>
                <a:spcPts val="0"/>
              </a:spcBef>
              <a:spcAft>
                <a:spcPts val="0"/>
              </a:spcAft>
              <a:buSzPts val="1800"/>
              <a:buChar char="●"/>
            </a:pPr>
            <a:r>
              <a:rPr lang="en-GB"/>
              <a:t>speaker</a:t>
            </a:r>
            <a:endParaRPr/>
          </a:p>
          <a:p>
            <a:pPr indent="-342900" lvl="0" marL="457200" rtl="0" algn="l">
              <a:spcBef>
                <a:spcPts val="0"/>
              </a:spcBef>
              <a:spcAft>
                <a:spcPts val="0"/>
              </a:spcAft>
              <a:buSzPts val="1800"/>
              <a:buChar char="●"/>
            </a:pPr>
            <a:r>
              <a:rPr lang="en-GB"/>
              <a:t>experimental protocols</a:t>
            </a:r>
            <a:endParaRPr/>
          </a:p>
          <a:p>
            <a:pPr indent="-342900" lvl="0" marL="457200" rtl="0" algn="l">
              <a:spcBef>
                <a:spcPts val="0"/>
              </a:spcBef>
              <a:spcAft>
                <a:spcPts val="0"/>
              </a:spcAft>
              <a:buSzPts val="1800"/>
              <a:buChar char="●"/>
            </a:pPr>
            <a:r>
              <a:rPr lang="en-GB"/>
              <a:t>questionnaires</a:t>
            </a:r>
            <a:endParaRPr/>
          </a:p>
          <a:p>
            <a:pPr indent="-342900" lvl="0" marL="457200" rtl="0" algn="l">
              <a:spcBef>
                <a:spcPts val="0"/>
              </a:spcBef>
              <a:spcAft>
                <a:spcPts val="0"/>
              </a:spcAft>
              <a:buSzPts val="1800"/>
              <a:buChar char="●"/>
            </a:pPr>
            <a:r>
              <a:rPr lang="en-GB"/>
              <a:t>replication data</a:t>
            </a:r>
            <a:endParaRPr/>
          </a:p>
          <a:p>
            <a:pPr indent="-342900" lvl="0" marL="457200" rtl="0" algn="l">
              <a:spcBef>
                <a:spcPts val="0"/>
              </a:spcBef>
              <a:spcAft>
                <a:spcPts val="0"/>
              </a:spcAft>
              <a:buSzPts val="1800"/>
              <a:buChar char="●"/>
            </a:pPr>
            <a:r>
              <a:rPr lang="en-GB"/>
              <a:t>media format</a:t>
            </a:r>
            <a:endParaRPr/>
          </a:p>
          <a:p>
            <a:pPr indent="0" lvl="0" marL="0" rtl="0" algn="ctr">
              <a:spcBef>
                <a:spcPts val="1200"/>
              </a:spcBef>
              <a:spcAft>
                <a:spcPts val="1200"/>
              </a:spcAft>
              <a:buNone/>
            </a:pPr>
            <a:r>
              <a:rPr b="1" lang="en-GB"/>
              <a:t>P</a:t>
            </a:r>
            <a:r>
              <a:rPr b="1" lang="en-GB"/>
              <a:t>lanning to archive incrementally may affect arrangement!</a:t>
            </a:r>
            <a:endParaRPr b="1"/>
          </a:p>
        </p:txBody>
      </p:sp>
      <p:pic>
        <p:nvPicPr>
          <p:cNvPr id="585" name="Google Shape;585;p78"/>
          <p:cNvPicPr preferRelativeResize="0"/>
          <p:nvPr/>
        </p:nvPicPr>
        <p:blipFill>
          <a:blip r:embed="rId3">
            <a:alphaModFix/>
          </a:blip>
          <a:stretch>
            <a:fillRect/>
          </a:stretch>
        </p:blipFill>
        <p:spPr>
          <a:xfrm>
            <a:off x="0" y="0"/>
            <a:ext cx="1428293" cy="704088"/>
          </a:xfrm>
          <a:prstGeom prst="rect">
            <a:avLst/>
          </a:prstGeom>
          <a:noFill/>
          <a:ln>
            <a:noFill/>
          </a:ln>
        </p:spPr>
      </p:pic>
      <p:sp>
        <p:nvSpPr>
          <p:cNvPr id="586" name="Google Shape;586;p7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79"/>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Arrangement by speaker (by year)</a:t>
            </a:r>
            <a:endParaRPr/>
          </a:p>
        </p:txBody>
      </p:sp>
      <p:pic>
        <p:nvPicPr>
          <p:cNvPr id="592" name="Google Shape;592;p79"/>
          <p:cNvPicPr preferRelativeResize="0"/>
          <p:nvPr/>
        </p:nvPicPr>
        <p:blipFill>
          <a:blip r:embed="rId3">
            <a:alphaModFix/>
          </a:blip>
          <a:stretch>
            <a:fillRect/>
          </a:stretch>
        </p:blipFill>
        <p:spPr>
          <a:xfrm>
            <a:off x="0" y="0"/>
            <a:ext cx="1428293" cy="704088"/>
          </a:xfrm>
          <a:prstGeom prst="rect">
            <a:avLst/>
          </a:prstGeom>
          <a:noFill/>
          <a:ln>
            <a:noFill/>
          </a:ln>
        </p:spPr>
      </p:pic>
      <p:pic>
        <p:nvPicPr>
          <p:cNvPr id="593" name="Google Shape;593;p79"/>
          <p:cNvPicPr preferRelativeResize="0"/>
          <p:nvPr/>
        </p:nvPicPr>
        <p:blipFill>
          <a:blip r:embed="rId4">
            <a:alphaModFix/>
          </a:blip>
          <a:stretch>
            <a:fillRect/>
          </a:stretch>
        </p:blipFill>
        <p:spPr>
          <a:xfrm>
            <a:off x="545125" y="1519726"/>
            <a:ext cx="8053752" cy="2487800"/>
          </a:xfrm>
          <a:prstGeom prst="rect">
            <a:avLst/>
          </a:prstGeom>
          <a:noFill/>
          <a:ln>
            <a:noFill/>
          </a:ln>
        </p:spPr>
      </p:pic>
      <p:sp>
        <p:nvSpPr>
          <p:cNvPr id="594" name="Google Shape;594;p79"/>
          <p:cNvSpPr/>
          <p:nvPr/>
        </p:nvSpPr>
        <p:spPr>
          <a:xfrm>
            <a:off x="388350" y="1414100"/>
            <a:ext cx="2447100" cy="4836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79"/>
          <p:cNvSpPr/>
          <p:nvPr/>
        </p:nvSpPr>
        <p:spPr>
          <a:xfrm>
            <a:off x="1011100" y="2373925"/>
            <a:ext cx="1560600" cy="161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7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80"/>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Discoverability by title</a:t>
            </a:r>
            <a:endParaRPr/>
          </a:p>
        </p:txBody>
      </p:sp>
      <p:sp>
        <p:nvSpPr>
          <p:cNvPr id="602" name="Google Shape;602;p80"/>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55000"/>
          </a:bodyPr>
          <a:lstStyle/>
          <a:p>
            <a:pPr indent="-328136" lvl="0" marL="457200" rtl="0" algn="l">
              <a:spcBef>
                <a:spcPts val="0"/>
              </a:spcBef>
              <a:spcAft>
                <a:spcPts val="0"/>
              </a:spcAft>
              <a:buSzPct val="100000"/>
              <a:buChar char="●"/>
            </a:pPr>
            <a:r>
              <a:rPr lang="en-GB" sz="2850"/>
              <a:t>Avoid redundant titles for items if possible...</a:t>
            </a:r>
            <a:endParaRPr sz="285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1200"/>
              </a:spcAft>
              <a:buNone/>
            </a:pPr>
            <a:r>
              <a:rPr lang="en-GB"/>
              <a:t>Hector Zapana Almanza, Kenneth Baclawski, Spencer Lamoureux, Herman Leung, Lev Michael, Zachary O'Hagan, Alfonso Otaegui, Nicholas Rolle, Kamala Russell, Hannah Sande, Eva Schinzel, and Amalia Horan Skilton. </a:t>
            </a:r>
            <a:r>
              <a:rPr b="1" lang="en-GB"/>
              <a:t>Berkeley Field Methods: Aymara, 2014-10</a:t>
            </a:r>
            <a:r>
              <a:rPr lang="en-GB"/>
              <a:t>, Survey of California and Other Indian Languages, University of California, Berkeley, http://dx.doi.org/doi:10.7297/X2S180HS</a:t>
            </a:r>
            <a:endParaRPr/>
          </a:p>
        </p:txBody>
      </p:sp>
      <p:pic>
        <p:nvPicPr>
          <p:cNvPr id="603" name="Google Shape;603;p80"/>
          <p:cNvPicPr preferRelativeResize="0"/>
          <p:nvPr/>
        </p:nvPicPr>
        <p:blipFill>
          <a:blip r:embed="rId3">
            <a:alphaModFix/>
          </a:blip>
          <a:stretch>
            <a:fillRect/>
          </a:stretch>
        </p:blipFill>
        <p:spPr>
          <a:xfrm>
            <a:off x="0" y="0"/>
            <a:ext cx="1428293" cy="704088"/>
          </a:xfrm>
          <a:prstGeom prst="rect">
            <a:avLst/>
          </a:prstGeom>
          <a:noFill/>
          <a:ln>
            <a:noFill/>
          </a:ln>
        </p:spPr>
      </p:pic>
      <p:pic>
        <p:nvPicPr>
          <p:cNvPr id="604" name="Google Shape;604;p80"/>
          <p:cNvPicPr preferRelativeResize="0"/>
          <p:nvPr/>
        </p:nvPicPr>
        <p:blipFill>
          <a:blip r:embed="rId4">
            <a:alphaModFix/>
          </a:blip>
          <a:stretch>
            <a:fillRect/>
          </a:stretch>
        </p:blipFill>
        <p:spPr>
          <a:xfrm>
            <a:off x="1909750" y="1928638"/>
            <a:ext cx="5324475" cy="2200275"/>
          </a:xfrm>
          <a:prstGeom prst="rect">
            <a:avLst/>
          </a:prstGeom>
          <a:noFill/>
          <a:ln>
            <a:noFill/>
          </a:ln>
        </p:spPr>
      </p:pic>
      <p:sp>
        <p:nvSpPr>
          <p:cNvPr id="605" name="Google Shape;605;p8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81"/>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Discoverability by title</a:t>
            </a:r>
            <a:endParaRPr/>
          </a:p>
        </p:txBody>
      </p:sp>
      <p:sp>
        <p:nvSpPr>
          <p:cNvPr id="611" name="Google Shape;611;p81"/>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77500" lnSpcReduction="20000"/>
          </a:bodyPr>
          <a:lstStyle/>
          <a:p>
            <a:pPr indent="-341788" lvl="0" marL="457200" rtl="0" algn="l">
              <a:spcBef>
                <a:spcPts val="0"/>
              </a:spcBef>
              <a:spcAft>
                <a:spcPts val="0"/>
              </a:spcAft>
              <a:buSzPct val="100000"/>
              <a:buChar char="●"/>
            </a:pPr>
            <a:r>
              <a:rPr lang="en-GB" sz="2300"/>
              <a:t>...even if they can be disambiguated by metadata</a:t>
            </a:r>
            <a:endParaRPr sz="230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1200"/>
              </a:spcAft>
              <a:buNone/>
            </a:pPr>
            <a:r>
              <a:t/>
            </a:r>
            <a:endParaRPr/>
          </a:p>
        </p:txBody>
      </p:sp>
      <p:pic>
        <p:nvPicPr>
          <p:cNvPr id="612" name="Google Shape;612;p81"/>
          <p:cNvPicPr preferRelativeResize="0"/>
          <p:nvPr/>
        </p:nvPicPr>
        <p:blipFill>
          <a:blip r:embed="rId3">
            <a:alphaModFix/>
          </a:blip>
          <a:stretch>
            <a:fillRect/>
          </a:stretch>
        </p:blipFill>
        <p:spPr>
          <a:xfrm>
            <a:off x="0" y="0"/>
            <a:ext cx="1428293" cy="704088"/>
          </a:xfrm>
          <a:prstGeom prst="rect">
            <a:avLst/>
          </a:prstGeom>
          <a:noFill/>
          <a:ln>
            <a:noFill/>
          </a:ln>
        </p:spPr>
      </p:pic>
      <p:pic>
        <p:nvPicPr>
          <p:cNvPr id="613" name="Google Shape;613;p81"/>
          <p:cNvPicPr preferRelativeResize="0"/>
          <p:nvPr/>
        </p:nvPicPr>
        <p:blipFill>
          <a:blip r:embed="rId4">
            <a:alphaModFix/>
          </a:blip>
          <a:stretch>
            <a:fillRect/>
          </a:stretch>
        </p:blipFill>
        <p:spPr>
          <a:xfrm>
            <a:off x="1799188" y="1895200"/>
            <a:ext cx="5545624" cy="3076200"/>
          </a:xfrm>
          <a:prstGeom prst="rect">
            <a:avLst/>
          </a:prstGeom>
          <a:noFill/>
          <a:ln>
            <a:noFill/>
          </a:ln>
        </p:spPr>
      </p:pic>
      <p:sp>
        <p:nvSpPr>
          <p:cNvPr id="614" name="Google Shape;614;p81"/>
          <p:cNvSpPr/>
          <p:nvPr/>
        </p:nvSpPr>
        <p:spPr>
          <a:xfrm>
            <a:off x="3767825" y="2195650"/>
            <a:ext cx="2154900" cy="3219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81"/>
          <p:cNvSpPr/>
          <p:nvPr/>
        </p:nvSpPr>
        <p:spPr>
          <a:xfrm>
            <a:off x="3767825" y="3815275"/>
            <a:ext cx="2446500" cy="3219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81"/>
          <p:cNvSpPr/>
          <p:nvPr/>
        </p:nvSpPr>
        <p:spPr>
          <a:xfrm>
            <a:off x="1958450" y="2744550"/>
            <a:ext cx="494700" cy="1422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81"/>
          <p:cNvSpPr/>
          <p:nvPr/>
        </p:nvSpPr>
        <p:spPr>
          <a:xfrm>
            <a:off x="1958450" y="4370950"/>
            <a:ext cx="494700" cy="1422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8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82"/>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Discoverability by title</a:t>
            </a:r>
            <a:endParaRPr/>
          </a:p>
        </p:txBody>
      </p:sp>
      <p:sp>
        <p:nvSpPr>
          <p:cNvPr id="624" name="Google Shape;624;p82"/>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70000" lnSpcReduction="10000"/>
          </a:bodyPr>
          <a:lstStyle/>
          <a:p>
            <a:pPr indent="0" lvl="0" marL="0" rtl="0" algn="l">
              <a:spcBef>
                <a:spcPts val="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1200"/>
              </a:spcAft>
              <a:buNone/>
            </a:pPr>
            <a:r>
              <a:rPr lang="en-GB"/>
              <a:t>Guy Tchatchouang, Geoff Bacon, Steven Bird, Andrew Cheng, Emily Clem, Virginia Dawson, Larry M. Hyman, Anna Jurgensen, Erik Hans Maier, and Alice Shen. </a:t>
            </a:r>
            <a:r>
              <a:rPr b="1" lang="en-GB"/>
              <a:t>Berkeley Field Methods: Tswefap, 2020-11</a:t>
            </a:r>
            <a:r>
              <a:rPr lang="en-GB"/>
              <a:t>, Survey of California and Other Indian Languages, University of California, Berkeley, http://dx.doi.org/doi:10.7297/X2N0152S</a:t>
            </a:r>
            <a:endParaRPr/>
          </a:p>
        </p:txBody>
      </p:sp>
      <p:pic>
        <p:nvPicPr>
          <p:cNvPr id="625" name="Google Shape;625;p82"/>
          <p:cNvPicPr preferRelativeResize="0"/>
          <p:nvPr/>
        </p:nvPicPr>
        <p:blipFill>
          <a:blip r:embed="rId3">
            <a:alphaModFix/>
          </a:blip>
          <a:stretch>
            <a:fillRect/>
          </a:stretch>
        </p:blipFill>
        <p:spPr>
          <a:xfrm>
            <a:off x="0" y="0"/>
            <a:ext cx="1428293" cy="704088"/>
          </a:xfrm>
          <a:prstGeom prst="rect">
            <a:avLst/>
          </a:prstGeom>
          <a:noFill/>
          <a:ln>
            <a:noFill/>
          </a:ln>
        </p:spPr>
      </p:pic>
      <p:pic>
        <p:nvPicPr>
          <p:cNvPr id="626" name="Google Shape;626;p82"/>
          <p:cNvPicPr preferRelativeResize="0"/>
          <p:nvPr/>
        </p:nvPicPr>
        <p:blipFill>
          <a:blip r:embed="rId4">
            <a:alphaModFix/>
          </a:blip>
          <a:stretch>
            <a:fillRect/>
          </a:stretch>
        </p:blipFill>
        <p:spPr>
          <a:xfrm>
            <a:off x="819150" y="1788625"/>
            <a:ext cx="7505700" cy="1914525"/>
          </a:xfrm>
          <a:prstGeom prst="rect">
            <a:avLst/>
          </a:prstGeom>
          <a:noFill/>
          <a:ln>
            <a:noFill/>
          </a:ln>
        </p:spPr>
      </p:pic>
      <p:sp>
        <p:nvSpPr>
          <p:cNvPr id="627" name="Google Shape;627;p82"/>
          <p:cNvSpPr/>
          <p:nvPr/>
        </p:nvSpPr>
        <p:spPr>
          <a:xfrm>
            <a:off x="3361225" y="1741600"/>
            <a:ext cx="1802700" cy="4338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8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This workshop...</a:t>
            </a:r>
            <a:endParaRPr/>
          </a:p>
        </p:txBody>
      </p:sp>
      <p:sp>
        <p:nvSpPr>
          <p:cNvPr id="108" name="Google Shape;108;p20"/>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GB"/>
              <a:t>...</a:t>
            </a:r>
            <a:r>
              <a:rPr b="1" lang="en-GB"/>
              <a:t> is</a:t>
            </a:r>
            <a:r>
              <a:rPr b="1" lang="en-GB"/>
              <a:t> NOT Intended to teach participants how to archive materials in any specific repository or to explain differences in our archives or workflows,</a:t>
            </a:r>
            <a:endParaRPr b="1"/>
          </a:p>
          <a:p>
            <a:pPr indent="-342900" lvl="0" marL="457200" rtl="0" algn="l">
              <a:spcBef>
                <a:spcPts val="1200"/>
              </a:spcBef>
              <a:spcAft>
                <a:spcPts val="0"/>
              </a:spcAft>
              <a:buSzPts val="1800"/>
              <a:buChar char="●"/>
            </a:pPr>
            <a:r>
              <a:rPr b="1" lang="en-GB"/>
              <a:t>NOR how to build a digital repository.</a:t>
            </a:r>
            <a:endParaRPr b="1"/>
          </a:p>
          <a:p>
            <a:pPr indent="0" lvl="0" marL="0" rtl="0" algn="l">
              <a:spcBef>
                <a:spcPts val="1200"/>
              </a:spcBef>
              <a:spcAft>
                <a:spcPts val="0"/>
              </a:spcAft>
              <a:buNone/>
            </a:pPr>
            <a:r>
              <a:rPr b="1" lang="en-GB"/>
              <a:t>… is intended to teach some basic data management practices that </a:t>
            </a:r>
            <a:r>
              <a:rPr b="1" lang="en-GB"/>
              <a:t>will </a:t>
            </a:r>
            <a:endParaRPr b="1"/>
          </a:p>
          <a:p>
            <a:pPr indent="-342900" lvl="0" marL="457200" rtl="0" algn="l">
              <a:spcBef>
                <a:spcPts val="1200"/>
              </a:spcBef>
              <a:spcAft>
                <a:spcPts val="0"/>
              </a:spcAft>
              <a:buSzPts val="1800"/>
              <a:buChar char="●"/>
            </a:pPr>
            <a:r>
              <a:rPr b="1" lang="en-GB"/>
              <a:t>help you keep your data and metadata organized, </a:t>
            </a:r>
            <a:endParaRPr b="1"/>
          </a:p>
          <a:p>
            <a:pPr indent="-342900" lvl="0" marL="457200" rtl="0" algn="l">
              <a:spcBef>
                <a:spcPts val="0"/>
              </a:spcBef>
              <a:spcAft>
                <a:spcPts val="0"/>
              </a:spcAft>
              <a:buSzPts val="1800"/>
              <a:buChar char="●"/>
            </a:pPr>
            <a:r>
              <a:rPr b="1" lang="en-GB"/>
              <a:t>facilitate their ingestion into ANY digital repository or archive, and </a:t>
            </a:r>
            <a:endParaRPr b="1"/>
          </a:p>
          <a:p>
            <a:pPr indent="-342900" lvl="0" marL="457200" rtl="0" algn="l">
              <a:spcBef>
                <a:spcPts val="0"/>
              </a:spcBef>
              <a:spcAft>
                <a:spcPts val="0"/>
              </a:spcAft>
              <a:buSzPts val="1800"/>
              <a:buChar char="●"/>
            </a:pPr>
            <a:r>
              <a:rPr b="1" lang="en-GB"/>
              <a:t>facilitate their current and future discoverability and reuse. </a:t>
            </a:r>
            <a:endParaRPr b="1"/>
          </a:p>
        </p:txBody>
      </p:sp>
      <p:pic>
        <p:nvPicPr>
          <p:cNvPr id="109" name="Google Shape;109;p20"/>
          <p:cNvPicPr preferRelativeResize="0"/>
          <p:nvPr/>
        </p:nvPicPr>
        <p:blipFill>
          <a:blip r:embed="rId3">
            <a:alphaModFix/>
          </a:blip>
          <a:stretch>
            <a:fillRect/>
          </a:stretch>
        </p:blipFill>
        <p:spPr>
          <a:xfrm>
            <a:off x="6496050" y="0"/>
            <a:ext cx="2647950" cy="876300"/>
          </a:xfrm>
          <a:prstGeom prst="rect">
            <a:avLst/>
          </a:prstGeom>
          <a:noFill/>
          <a:ln>
            <a:noFill/>
          </a:ln>
        </p:spPr>
      </p:pic>
      <p:sp>
        <p:nvSpPr>
          <p:cNvPr id="110" name="Google Shape;110;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p83"/>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Converting file formats</a:t>
            </a:r>
            <a:endParaRPr/>
          </a:p>
        </p:txBody>
      </p:sp>
      <p:sp>
        <p:nvSpPr>
          <p:cNvPr id="634" name="Google Shape;634;p83"/>
          <p:cNvSpPr txBox="1"/>
          <p:nvPr>
            <p:ph idx="1" type="body"/>
          </p:nvPr>
        </p:nvSpPr>
        <p:spPr>
          <a:xfrm>
            <a:off x="311700" y="1457275"/>
            <a:ext cx="8520600" cy="3416400"/>
          </a:xfrm>
          <a:prstGeom prst="rect">
            <a:avLst/>
          </a:prstGeom>
        </p:spPr>
        <p:txBody>
          <a:bodyPr anchorCtr="0" anchor="t" bIns="91425" lIns="91425" spcFirstLastPara="1" rIns="91425" wrap="square" tIns="91425">
            <a:normAutofit fontScale="25000" lnSpcReduction="20000"/>
          </a:bodyPr>
          <a:lstStyle/>
          <a:p>
            <a:pPr indent="-342900" lvl="0" marL="457200" rtl="0" algn="l">
              <a:spcBef>
                <a:spcPts val="0"/>
              </a:spcBef>
              <a:spcAft>
                <a:spcPts val="0"/>
              </a:spcAft>
              <a:buSzPct val="100000"/>
              <a:buChar char="●"/>
            </a:pPr>
            <a:r>
              <a:rPr lang="en-GB" sz="7200"/>
              <a:t>Even with preparation, some files may need to be converted to other formats when it comes time to archive</a:t>
            </a:r>
            <a:endParaRPr sz="7200"/>
          </a:p>
          <a:p>
            <a:pPr indent="-342900" lvl="1" marL="914400" rtl="0" algn="l">
              <a:spcBef>
                <a:spcPts val="0"/>
              </a:spcBef>
              <a:spcAft>
                <a:spcPts val="0"/>
              </a:spcAft>
              <a:buSzPct val="100000"/>
              <a:buChar char="○"/>
            </a:pPr>
            <a:r>
              <a:rPr lang="en-GB" sz="7200"/>
              <a:t>audio</a:t>
            </a:r>
            <a:endParaRPr sz="7200"/>
          </a:p>
          <a:p>
            <a:pPr indent="-342900" lvl="1" marL="914400" rtl="0" algn="l">
              <a:spcBef>
                <a:spcPts val="0"/>
              </a:spcBef>
              <a:spcAft>
                <a:spcPts val="0"/>
              </a:spcAft>
              <a:buSzPct val="100000"/>
              <a:buChar char="○"/>
            </a:pPr>
            <a:r>
              <a:rPr lang="en-GB" sz="7200"/>
              <a:t>video</a:t>
            </a:r>
            <a:endParaRPr sz="7200"/>
          </a:p>
          <a:p>
            <a:pPr indent="-342900" lvl="1" marL="914400" rtl="0" algn="l">
              <a:spcBef>
                <a:spcPts val="0"/>
              </a:spcBef>
              <a:spcAft>
                <a:spcPts val="0"/>
              </a:spcAft>
              <a:buSzPct val="100000"/>
              <a:buChar char="○"/>
            </a:pPr>
            <a:r>
              <a:rPr lang="en-GB" sz="7200"/>
              <a:t>text</a:t>
            </a:r>
            <a:endParaRPr sz="7200"/>
          </a:p>
          <a:p>
            <a:pPr indent="-342900" lvl="1" marL="914400" rtl="0" algn="l">
              <a:spcBef>
                <a:spcPts val="0"/>
              </a:spcBef>
              <a:spcAft>
                <a:spcPts val="0"/>
              </a:spcAft>
              <a:buSzPct val="100000"/>
              <a:buChar char="○"/>
            </a:pPr>
            <a:r>
              <a:rPr lang="en-GB" sz="7200"/>
              <a:t>photographs</a:t>
            </a:r>
            <a:endParaRPr sz="7200"/>
          </a:p>
          <a:p>
            <a:pPr indent="-342900" lvl="1" marL="914400" rtl="0" algn="l">
              <a:spcBef>
                <a:spcPts val="0"/>
              </a:spcBef>
              <a:spcAft>
                <a:spcPts val="0"/>
              </a:spcAft>
              <a:buSzPct val="100000"/>
              <a:buChar char="○"/>
            </a:pPr>
            <a:r>
              <a:rPr lang="en-GB" sz="7200"/>
              <a:t>databases and tabular data</a:t>
            </a:r>
            <a:endParaRPr sz="7200"/>
          </a:p>
          <a:p>
            <a:pPr indent="-342900" lvl="1" marL="914400" rtl="0" algn="l">
              <a:spcBef>
                <a:spcPts val="0"/>
              </a:spcBef>
              <a:spcAft>
                <a:spcPts val="0"/>
              </a:spcAft>
              <a:buSzPct val="100000"/>
              <a:buChar char="○"/>
            </a:pPr>
            <a:r>
              <a:rPr lang="en-GB" sz="7200"/>
              <a:t>zipped files</a:t>
            </a:r>
            <a:endParaRPr sz="7200"/>
          </a:p>
          <a:p>
            <a:pPr indent="0" lvl="0" marL="0" rtl="0" algn="ctr">
              <a:spcBef>
                <a:spcPts val="1200"/>
              </a:spcBef>
              <a:spcAft>
                <a:spcPts val="0"/>
              </a:spcAft>
              <a:buNone/>
            </a:pPr>
            <a:r>
              <a:t/>
            </a:r>
            <a:endParaRPr sz="7200"/>
          </a:p>
          <a:p>
            <a:pPr indent="0" lvl="0" marL="0" rtl="0" algn="ctr">
              <a:spcBef>
                <a:spcPts val="1200"/>
              </a:spcBef>
              <a:spcAft>
                <a:spcPts val="0"/>
              </a:spcAft>
              <a:buNone/>
            </a:pPr>
            <a:r>
              <a:rPr b="1" lang="en-GB" sz="7200"/>
              <a:t>Check with the archive!</a:t>
            </a:r>
            <a:endParaRPr b="1" sz="720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1200"/>
              </a:spcAft>
              <a:buNone/>
            </a:pPr>
            <a:r>
              <a:t/>
            </a:r>
            <a:endParaRPr/>
          </a:p>
        </p:txBody>
      </p:sp>
      <p:pic>
        <p:nvPicPr>
          <p:cNvPr id="635" name="Google Shape;635;p83"/>
          <p:cNvPicPr preferRelativeResize="0"/>
          <p:nvPr/>
        </p:nvPicPr>
        <p:blipFill>
          <a:blip r:embed="rId3">
            <a:alphaModFix/>
          </a:blip>
          <a:stretch>
            <a:fillRect/>
          </a:stretch>
        </p:blipFill>
        <p:spPr>
          <a:xfrm>
            <a:off x="0" y="0"/>
            <a:ext cx="1428293" cy="704088"/>
          </a:xfrm>
          <a:prstGeom prst="rect">
            <a:avLst/>
          </a:prstGeom>
          <a:noFill/>
          <a:ln>
            <a:noFill/>
          </a:ln>
        </p:spPr>
      </p:pic>
      <p:sp>
        <p:nvSpPr>
          <p:cNvPr id="636" name="Google Shape;636;p8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84"/>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Self-upload</a:t>
            </a:r>
            <a:endParaRPr/>
          </a:p>
        </p:txBody>
      </p:sp>
      <p:sp>
        <p:nvSpPr>
          <p:cNvPr id="642" name="Google Shape;642;p84"/>
          <p:cNvSpPr txBox="1"/>
          <p:nvPr>
            <p:ph idx="1" type="body"/>
          </p:nvPr>
        </p:nvSpPr>
        <p:spPr>
          <a:xfrm>
            <a:off x="173175" y="1569425"/>
            <a:ext cx="49278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GB"/>
              <a:t>Create items</a:t>
            </a:r>
            <a:endParaRPr/>
          </a:p>
          <a:p>
            <a:pPr indent="-342900" lvl="0" marL="457200" rtl="0" algn="l">
              <a:spcBef>
                <a:spcPts val="0"/>
              </a:spcBef>
              <a:spcAft>
                <a:spcPts val="0"/>
              </a:spcAft>
              <a:buSzPts val="1800"/>
              <a:buChar char="●"/>
            </a:pPr>
            <a:r>
              <a:rPr lang="en-GB"/>
              <a:t>Incorporate descriptive metadata</a:t>
            </a:r>
            <a:endParaRPr/>
          </a:p>
          <a:p>
            <a:pPr indent="-342900" lvl="0" marL="457200" rtl="0" algn="l">
              <a:spcBef>
                <a:spcPts val="0"/>
              </a:spcBef>
              <a:spcAft>
                <a:spcPts val="0"/>
              </a:spcAft>
              <a:buSzPts val="1800"/>
              <a:buChar char="●"/>
            </a:pPr>
            <a:r>
              <a:rPr lang="en-GB"/>
              <a:t>Upload digital files</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0"/>
              </a:spcAft>
              <a:buNone/>
            </a:pPr>
            <a:r>
              <a:rPr b="1" lang="en-GB"/>
              <a:t>Details vary by archive!</a:t>
            </a:r>
            <a:endParaRPr b="1"/>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ctr">
              <a:spcBef>
                <a:spcPts val="1200"/>
              </a:spcBef>
              <a:spcAft>
                <a:spcPts val="1200"/>
              </a:spcAft>
              <a:buNone/>
            </a:pPr>
            <a:r>
              <a:t/>
            </a:r>
            <a:endParaRPr/>
          </a:p>
        </p:txBody>
      </p:sp>
      <p:pic>
        <p:nvPicPr>
          <p:cNvPr id="643" name="Google Shape;643;p84"/>
          <p:cNvPicPr preferRelativeResize="0"/>
          <p:nvPr/>
        </p:nvPicPr>
        <p:blipFill>
          <a:blip r:embed="rId3">
            <a:alphaModFix/>
          </a:blip>
          <a:stretch>
            <a:fillRect/>
          </a:stretch>
        </p:blipFill>
        <p:spPr>
          <a:xfrm>
            <a:off x="0" y="0"/>
            <a:ext cx="1428293" cy="704088"/>
          </a:xfrm>
          <a:prstGeom prst="rect">
            <a:avLst/>
          </a:prstGeom>
          <a:noFill/>
          <a:ln>
            <a:noFill/>
          </a:ln>
        </p:spPr>
      </p:pic>
      <p:pic>
        <p:nvPicPr>
          <p:cNvPr id="644" name="Google Shape;644;p84"/>
          <p:cNvPicPr preferRelativeResize="0"/>
          <p:nvPr/>
        </p:nvPicPr>
        <p:blipFill>
          <a:blip r:embed="rId4">
            <a:alphaModFix/>
          </a:blip>
          <a:stretch>
            <a:fillRect/>
          </a:stretch>
        </p:blipFill>
        <p:spPr>
          <a:xfrm>
            <a:off x="5212225" y="430888"/>
            <a:ext cx="3532150" cy="4281725"/>
          </a:xfrm>
          <a:prstGeom prst="rect">
            <a:avLst/>
          </a:prstGeom>
          <a:noFill/>
          <a:ln>
            <a:noFill/>
          </a:ln>
        </p:spPr>
      </p:pic>
      <p:sp>
        <p:nvSpPr>
          <p:cNvPr id="645" name="Google Shape;645;p8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85"/>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8: Practice </a:t>
            </a:r>
            <a:r>
              <a:rPr lang="en-GB"/>
              <a:t>Progressive Archiving</a:t>
            </a:r>
            <a:endParaRPr/>
          </a:p>
        </p:txBody>
      </p:sp>
      <p:pic>
        <p:nvPicPr>
          <p:cNvPr id="651" name="Google Shape;651;p85"/>
          <p:cNvPicPr preferRelativeResize="0"/>
          <p:nvPr/>
        </p:nvPicPr>
        <p:blipFill>
          <a:blip r:embed="rId3">
            <a:alphaModFix/>
          </a:blip>
          <a:stretch>
            <a:fillRect/>
          </a:stretch>
        </p:blipFill>
        <p:spPr>
          <a:xfrm>
            <a:off x="1783113" y="777240"/>
            <a:ext cx="5577764" cy="1846050"/>
          </a:xfrm>
          <a:prstGeom prst="rect">
            <a:avLst/>
          </a:prstGeom>
          <a:noFill/>
          <a:ln>
            <a:noFill/>
          </a:ln>
        </p:spPr>
      </p:pic>
      <p:sp>
        <p:nvSpPr>
          <p:cNvPr id="652" name="Google Shape;652;p8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p86"/>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Archiving often</a:t>
            </a:r>
            <a:endParaRPr/>
          </a:p>
        </p:txBody>
      </p:sp>
      <p:pic>
        <p:nvPicPr>
          <p:cNvPr id="658" name="Google Shape;658;p86"/>
          <p:cNvPicPr preferRelativeResize="0"/>
          <p:nvPr/>
        </p:nvPicPr>
        <p:blipFill>
          <a:blip r:embed="rId3">
            <a:alphaModFix/>
          </a:blip>
          <a:stretch>
            <a:fillRect/>
          </a:stretch>
        </p:blipFill>
        <p:spPr>
          <a:xfrm>
            <a:off x="-12" y="0"/>
            <a:ext cx="2122324" cy="704088"/>
          </a:xfrm>
          <a:prstGeom prst="rect">
            <a:avLst/>
          </a:prstGeom>
          <a:noFill/>
          <a:ln>
            <a:noFill/>
          </a:ln>
        </p:spPr>
      </p:pic>
      <p:sp>
        <p:nvSpPr>
          <p:cNvPr id="659" name="Google Shape;659;p86"/>
          <p:cNvSpPr/>
          <p:nvPr/>
        </p:nvSpPr>
        <p:spPr>
          <a:xfrm>
            <a:off x="2668800" y="1582600"/>
            <a:ext cx="989100" cy="1033200"/>
          </a:xfrm>
          <a:prstGeom prst="bentArrow">
            <a:avLst>
              <a:gd fmla="val 25000" name="adj1"/>
              <a:gd fmla="val 25000" name="adj2"/>
              <a:gd fmla="val 25000" name="adj3"/>
              <a:gd fmla="val 43750" name="adj4"/>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86"/>
          <p:cNvSpPr txBox="1"/>
          <p:nvPr/>
        </p:nvSpPr>
        <p:spPr>
          <a:xfrm>
            <a:off x="3657900" y="1582600"/>
            <a:ext cx="1828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DOCUMENT</a:t>
            </a:r>
            <a:endParaRPr/>
          </a:p>
        </p:txBody>
      </p:sp>
      <p:sp>
        <p:nvSpPr>
          <p:cNvPr id="661" name="Google Shape;661;p86"/>
          <p:cNvSpPr/>
          <p:nvPr/>
        </p:nvSpPr>
        <p:spPr>
          <a:xfrm rot="5400000">
            <a:off x="5508150" y="1582600"/>
            <a:ext cx="989100" cy="1033200"/>
          </a:xfrm>
          <a:prstGeom prst="bentArrow">
            <a:avLst>
              <a:gd fmla="val 25000" name="adj1"/>
              <a:gd fmla="val 25000" name="adj2"/>
              <a:gd fmla="val 25000" name="adj3"/>
              <a:gd fmla="val 43750" name="adj4"/>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86"/>
          <p:cNvSpPr txBox="1"/>
          <p:nvPr/>
        </p:nvSpPr>
        <p:spPr>
          <a:xfrm>
            <a:off x="5486100" y="2604775"/>
            <a:ext cx="2830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MANAGE FILES/METADATA</a:t>
            </a:r>
            <a:endParaRPr/>
          </a:p>
        </p:txBody>
      </p:sp>
      <p:sp>
        <p:nvSpPr>
          <p:cNvPr id="663" name="Google Shape;663;p86"/>
          <p:cNvSpPr/>
          <p:nvPr/>
        </p:nvSpPr>
        <p:spPr>
          <a:xfrm rot="10800000">
            <a:off x="5486100" y="3016000"/>
            <a:ext cx="989100" cy="1033200"/>
          </a:xfrm>
          <a:prstGeom prst="bentArrow">
            <a:avLst>
              <a:gd fmla="val 25000" name="adj1"/>
              <a:gd fmla="val 25000" name="adj2"/>
              <a:gd fmla="val 25000" name="adj3"/>
              <a:gd fmla="val 43750" name="adj4"/>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86"/>
          <p:cNvSpPr txBox="1"/>
          <p:nvPr/>
        </p:nvSpPr>
        <p:spPr>
          <a:xfrm>
            <a:off x="3657900" y="3596050"/>
            <a:ext cx="18282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ORGANIZE</a:t>
            </a:r>
            <a:endParaRPr/>
          </a:p>
          <a:p>
            <a:pPr indent="0" lvl="0" marL="0" rtl="0" algn="ctr">
              <a:spcBef>
                <a:spcPts val="0"/>
              </a:spcBef>
              <a:spcAft>
                <a:spcPts val="0"/>
              </a:spcAft>
              <a:buNone/>
            </a:pPr>
            <a:r>
              <a:rPr lang="en-GB"/>
              <a:t>COLLECTION</a:t>
            </a:r>
            <a:endParaRPr/>
          </a:p>
        </p:txBody>
      </p:sp>
      <p:sp>
        <p:nvSpPr>
          <p:cNvPr id="665" name="Google Shape;665;p86"/>
          <p:cNvSpPr/>
          <p:nvPr/>
        </p:nvSpPr>
        <p:spPr>
          <a:xfrm rot="-5400000">
            <a:off x="2690850" y="3038050"/>
            <a:ext cx="989100" cy="1033200"/>
          </a:xfrm>
          <a:prstGeom prst="bentArrow">
            <a:avLst>
              <a:gd fmla="val 25000" name="adj1"/>
              <a:gd fmla="val 25000" name="adj2"/>
              <a:gd fmla="val 25000" name="adj3"/>
              <a:gd fmla="val 43750" name="adj4"/>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86"/>
          <p:cNvSpPr txBox="1"/>
          <p:nvPr/>
        </p:nvSpPr>
        <p:spPr>
          <a:xfrm>
            <a:off x="1873800" y="2637850"/>
            <a:ext cx="1828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UPLOAD/ARCHIVE</a:t>
            </a:r>
            <a:endParaRPr/>
          </a:p>
        </p:txBody>
      </p:sp>
      <p:sp>
        <p:nvSpPr>
          <p:cNvPr id="667" name="Google Shape;667;p8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sp>
        <p:nvSpPr>
          <p:cNvPr id="672" name="Google Shape;672;p87"/>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Benefits of archiving often</a:t>
            </a:r>
            <a:endParaRPr/>
          </a:p>
        </p:txBody>
      </p:sp>
      <p:sp>
        <p:nvSpPr>
          <p:cNvPr id="673" name="Google Shape;673;p87"/>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Benefits from results</a:t>
            </a:r>
            <a:endParaRPr/>
          </a:p>
          <a:p>
            <a:pPr indent="-317500" lvl="1" marL="914400" rtl="0" algn="l">
              <a:spcBef>
                <a:spcPts val="0"/>
              </a:spcBef>
              <a:spcAft>
                <a:spcPts val="0"/>
              </a:spcAft>
              <a:buSzPts val="1400"/>
              <a:buChar char="○"/>
            </a:pPr>
            <a:r>
              <a:rPr lang="en-GB"/>
              <a:t>Disseminates materials to communities and other stakeholders regularly</a:t>
            </a:r>
            <a:endParaRPr/>
          </a:p>
          <a:p>
            <a:pPr indent="-317500" lvl="1" marL="914400" rtl="0" algn="l">
              <a:spcBef>
                <a:spcPts val="0"/>
              </a:spcBef>
              <a:spcAft>
                <a:spcPts val="0"/>
              </a:spcAft>
              <a:buSzPts val="1400"/>
              <a:buChar char="○"/>
            </a:pPr>
            <a:r>
              <a:rPr lang="en-GB"/>
              <a:t>Allows for archived materials to feed back into subsequent documentation</a:t>
            </a:r>
            <a:endParaRPr/>
          </a:p>
          <a:p>
            <a:pPr indent="-317500" lvl="1" marL="914400" rtl="0" algn="l">
              <a:spcBef>
                <a:spcPts val="0"/>
              </a:spcBef>
              <a:spcAft>
                <a:spcPts val="0"/>
              </a:spcAft>
              <a:buSzPts val="1400"/>
              <a:buChar char="○"/>
            </a:pPr>
            <a:r>
              <a:rPr lang="en-GB"/>
              <a:t>Satisfies expectations/requirements of academic departments, funders, etc.</a:t>
            </a:r>
            <a:endParaRPr/>
          </a:p>
          <a:p>
            <a:pPr indent="-342900" lvl="0" marL="457200" rtl="0" algn="l">
              <a:spcBef>
                <a:spcPts val="0"/>
              </a:spcBef>
              <a:spcAft>
                <a:spcPts val="0"/>
              </a:spcAft>
              <a:buSzPts val="1800"/>
              <a:buChar char="●"/>
            </a:pPr>
            <a:r>
              <a:rPr lang="en-GB"/>
              <a:t>Benefits to archiving process</a:t>
            </a:r>
            <a:endParaRPr/>
          </a:p>
          <a:p>
            <a:pPr indent="-317500" lvl="1" marL="914400" rtl="0" algn="l">
              <a:spcBef>
                <a:spcPts val="0"/>
              </a:spcBef>
              <a:spcAft>
                <a:spcPts val="0"/>
              </a:spcAft>
              <a:buSzPts val="1400"/>
              <a:buChar char="○"/>
            </a:pPr>
            <a:r>
              <a:rPr lang="en-GB"/>
              <a:t>Avoids overwhelmingness of archiving at the end of a project or career</a:t>
            </a:r>
            <a:endParaRPr/>
          </a:p>
          <a:p>
            <a:pPr indent="-317500" lvl="1" marL="914400" rtl="0" algn="l">
              <a:spcBef>
                <a:spcPts val="0"/>
              </a:spcBef>
              <a:spcAft>
                <a:spcPts val="0"/>
              </a:spcAft>
              <a:buSzPts val="1400"/>
              <a:buChar char="○"/>
            </a:pPr>
            <a:r>
              <a:rPr lang="en-GB"/>
              <a:t>Processes of organizing files and archiving are not duplicated</a:t>
            </a:r>
            <a:endParaRPr/>
          </a:p>
          <a:p>
            <a:pPr indent="-317500" lvl="1" marL="914400" rtl="0" algn="l">
              <a:spcBef>
                <a:spcPts val="0"/>
              </a:spcBef>
              <a:spcAft>
                <a:spcPts val="0"/>
              </a:spcAft>
              <a:buSzPts val="1400"/>
              <a:buChar char="○"/>
            </a:pPr>
            <a:r>
              <a:rPr lang="en-GB"/>
              <a:t>Context is recent and remembered more easily (e.g., for metadata)</a:t>
            </a:r>
            <a:endParaRPr/>
          </a:p>
          <a:p>
            <a:pPr indent="-317500" lvl="1" marL="914400" rtl="0" algn="l">
              <a:spcBef>
                <a:spcPts val="0"/>
              </a:spcBef>
              <a:spcAft>
                <a:spcPts val="0"/>
              </a:spcAft>
              <a:buSzPts val="1400"/>
              <a:buChar char="○"/>
            </a:pPr>
            <a:r>
              <a:rPr lang="en-GB"/>
              <a:t>Communities can be engaged more readily in decision-making (e.g., regarding access)</a:t>
            </a:r>
            <a:endParaRPr/>
          </a:p>
          <a:p>
            <a:pPr indent="-317500" lvl="1" marL="914400" rtl="0" algn="l">
              <a:spcBef>
                <a:spcPts val="0"/>
              </a:spcBef>
              <a:spcAft>
                <a:spcPts val="0"/>
              </a:spcAft>
              <a:buSzPts val="1400"/>
              <a:buChar char="○"/>
            </a:pPr>
            <a:r>
              <a:rPr lang="en-GB"/>
              <a:t>Safeguards against inadvertent loss of materials</a:t>
            </a:r>
            <a:endParaRPr b="1"/>
          </a:p>
        </p:txBody>
      </p:sp>
      <p:pic>
        <p:nvPicPr>
          <p:cNvPr id="674" name="Google Shape;674;p87"/>
          <p:cNvPicPr preferRelativeResize="0"/>
          <p:nvPr/>
        </p:nvPicPr>
        <p:blipFill>
          <a:blip r:embed="rId3">
            <a:alphaModFix/>
          </a:blip>
          <a:stretch>
            <a:fillRect/>
          </a:stretch>
        </p:blipFill>
        <p:spPr>
          <a:xfrm>
            <a:off x="-12" y="0"/>
            <a:ext cx="2122324" cy="704088"/>
          </a:xfrm>
          <a:prstGeom prst="rect">
            <a:avLst/>
          </a:prstGeom>
          <a:noFill/>
          <a:ln>
            <a:noFill/>
          </a:ln>
        </p:spPr>
      </p:pic>
      <p:sp>
        <p:nvSpPr>
          <p:cNvPr id="675" name="Google Shape;675;p8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88"/>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Technical issues in adding to archival collections</a:t>
            </a:r>
            <a:endParaRPr/>
          </a:p>
        </p:txBody>
      </p:sp>
      <p:sp>
        <p:nvSpPr>
          <p:cNvPr id="681" name="Google Shape;681;p88"/>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All archives allow you to </a:t>
            </a:r>
            <a:r>
              <a:rPr b="1" lang="en-GB"/>
              <a:t>add folders</a:t>
            </a:r>
            <a:r>
              <a:rPr lang="en-GB"/>
              <a:t> to collections</a:t>
            </a:r>
            <a:endParaRPr/>
          </a:p>
          <a:p>
            <a:pPr indent="-342900" lvl="0" marL="457200" rtl="0" algn="l">
              <a:spcBef>
                <a:spcPts val="0"/>
              </a:spcBef>
              <a:spcAft>
                <a:spcPts val="0"/>
              </a:spcAft>
              <a:buSzPts val="1800"/>
              <a:buChar char="●"/>
            </a:pPr>
            <a:r>
              <a:rPr lang="en-GB"/>
              <a:t>Not all archives allow you to </a:t>
            </a:r>
            <a:r>
              <a:rPr b="1" lang="en-GB"/>
              <a:t>add files</a:t>
            </a:r>
            <a:r>
              <a:rPr lang="en-GB"/>
              <a:t> to folders</a:t>
            </a:r>
            <a:endParaRPr/>
          </a:p>
          <a:p>
            <a:pPr indent="-342900" lvl="0" marL="457200" rtl="0" algn="l">
              <a:spcBef>
                <a:spcPts val="0"/>
              </a:spcBef>
              <a:spcAft>
                <a:spcPts val="0"/>
              </a:spcAft>
              <a:buSzPts val="1800"/>
              <a:buChar char="●"/>
            </a:pPr>
            <a:r>
              <a:rPr lang="en-GB"/>
              <a:t>Files cannot usually be deleted</a:t>
            </a:r>
            <a:endParaRPr/>
          </a:p>
          <a:p>
            <a:pPr indent="-342900" lvl="0" marL="457200" rtl="0" algn="l">
              <a:spcBef>
                <a:spcPts val="0"/>
              </a:spcBef>
              <a:spcAft>
                <a:spcPts val="0"/>
              </a:spcAft>
              <a:buSzPts val="1800"/>
              <a:buChar char="●"/>
            </a:pPr>
            <a:r>
              <a:rPr lang="en-GB"/>
              <a:t>New </a:t>
            </a:r>
            <a:r>
              <a:rPr b="1" lang="en-GB"/>
              <a:t>versions of files</a:t>
            </a:r>
            <a:r>
              <a:rPr lang="en-GB"/>
              <a:t> must be added and related to existing files</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682" name="Google Shape;682;p88"/>
          <p:cNvPicPr preferRelativeResize="0"/>
          <p:nvPr/>
        </p:nvPicPr>
        <p:blipFill>
          <a:blip r:embed="rId3">
            <a:alphaModFix/>
          </a:blip>
          <a:stretch>
            <a:fillRect/>
          </a:stretch>
        </p:blipFill>
        <p:spPr>
          <a:xfrm>
            <a:off x="-12" y="0"/>
            <a:ext cx="2122324" cy="704088"/>
          </a:xfrm>
          <a:prstGeom prst="rect">
            <a:avLst/>
          </a:prstGeom>
          <a:noFill/>
          <a:ln>
            <a:noFill/>
          </a:ln>
        </p:spPr>
      </p:pic>
      <p:pic>
        <p:nvPicPr>
          <p:cNvPr descr="Table demonstrating some file versioning methods over time and through the transcription and translation process." id="683" name="Google Shape;683;p88" title="File versioning methods"/>
          <p:cNvPicPr preferRelativeResize="0"/>
          <p:nvPr/>
        </p:nvPicPr>
        <p:blipFill rotWithShape="1">
          <a:blip r:embed="rId4">
            <a:alphaModFix/>
          </a:blip>
          <a:srcRect b="0" l="1010" r="844" t="0"/>
          <a:stretch/>
        </p:blipFill>
        <p:spPr>
          <a:xfrm>
            <a:off x="2059100" y="2877000"/>
            <a:ext cx="5025800" cy="1996675"/>
          </a:xfrm>
          <a:prstGeom prst="rect">
            <a:avLst/>
          </a:prstGeom>
          <a:noFill/>
          <a:ln>
            <a:noFill/>
          </a:ln>
        </p:spPr>
      </p:pic>
      <p:sp>
        <p:nvSpPr>
          <p:cNvPr id="684" name="Google Shape;684;p88"/>
          <p:cNvSpPr/>
          <p:nvPr/>
        </p:nvSpPr>
        <p:spPr>
          <a:xfrm>
            <a:off x="4109775" y="3607350"/>
            <a:ext cx="1346400" cy="7938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8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89"/>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does adding to an archival collection look like?</a:t>
            </a:r>
            <a:endParaRPr/>
          </a:p>
        </p:txBody>
      </p:sp>
      <p:pic>
        <p:nvPicPr>
          <p:cNvPr id="691" name="Google Shape;691;p89"/>
          <p:cNvPicPr preferRelativeResize="0"/>
          <p:nvPr/>
        </p:nvPicPr>
        <p:blipFill>
          <a:blip r:embed="rId3">
            <a:alphaModFix/>
          </a:blip>
          <a:stretch>
            <a:fillRect/>
          </a:stretch>
        </p:blipFill>
        <p:spPr>
          <a:xfrm>
            <a:off x="-12" y="0"/>
            <a:ext cx="2122324" cy="704088"/>
          </a:xfrm>
          <a:prstGeom prst="rect">
            <a:avLst/>
          </a:prstGeom>
          <a:noFill/>
          <a:ln>
            <a:noFill/>
          </a:ln>
        </p:spPr>
      </p:pic>
      <p:pic>
        <p:nvPicPr>
          <p:cNvPr id="692" name="Google Shape;692;p89"/>
          <p:cNvPicPr preferRelativeResize="0"/>
          <p:nvPr/>
        </p:nvPicPr>
        <p:blipFill>
          <a:blip r:embed="rId4">
            <a:alphaModFix/>
          </a:blip>
          <a:stretch>
            <a:fillRect/>
          </a:stretch>
        </p:blipFill>
        <p:spPr>
          <a:xfrm>
            <a:off x="1733049" y="1322525"/>
            <a:ext cx="5677901" cy="3650751"/>
          </a:xfrm>
          <a:prstGeom prst="rect">
            <a:avLst/>
          </a:prstGeom>
          <a:noFill/>
          <a:ln>
            <a:noFill/>
          </a:ln>
        </p:spPr>
      </p:pic>
      <p:sp>
        <p:nvSpPr>
          <p:cNvPr id="693" name="Google Shape;693;p89"/>
          <p:cNvSpPr/>
          <p:nvPr/>
        </p:nvSpPr>
        <p:spPr>
          <a:xfrm>
            <a:off x="1733050" y="2044200"/>
            <a:ext cx="1868400" cy="1245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4" name="Google Shape;694;p89"/>
          <p:cNvSpPr/>
          <p:nvPr/>
        </p:nvSpPr>
        <p:spPr>
          <a:xfrm>
            <a:off x="1501975" y="4103100"/>
            <a:ext cx="2967300" cy="9672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p8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90"/>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does adding to an archival collection look like?</a:t>
            </a:r>
            <a:endParaRPr/>
          </a:p>
        </p:txBody>
      </p:sp>
      <p:pic>
        <p:nvPicPr>
          <p:cNvPr id="701" name="Google Shape;701;p90"/>
          <p:cNvPicPr preferRelativeResize="0"/>
          <p:nvPr/>
        </p:nvPicPr>
        <p:blipFill>
          <a:blip r:embed="rId3">
            <a:alphaModFix/>
          </a:blip>
          <a:stretch>
            <a:fillRect/>
          </a:stretch>
        </p:blipFill>
        <p:spPr>
          <a:xfrm>
            <a:off x="-12" y="0"/>
            <a:ext cx="2122324" cy="704088"/>
          </a:xfrm>
          <a:prstGeom prst="rect">
            <a:avLst/>
          </a:prstGeom>
          <a:noFill/>
          <a:ln>
            <a:noFill/>
          </a:ln>
        </p:spPr>
      </p:pic>
      <p:pic>
        <p:nvPicPr>
          <p:cNvPr id="702" name="Google Shape;702;p90"/>
          <p:cNvPicPr preferRelativeResize="0"/>
          <p:nvPr/>
        </p:nvPicPr>
        <p:blipFill>
          <a:blip r:embed="rId4">
            <a:alphaModFix/>
          </a:blip>
          <a:stretch>
            <a:fillRect/>
          </a:stretch>
        </p:blipFill>
        <p:spPr>
          <a:xfrm>
            <a:off x="1626325" y="1322525"/>
            <a:ext cx="5891339" cy="3516175"/>
          </a:xfrm>
          <a:prstGeom prst="rect">
            <a:avLst/>
          </a:prstGeom>
          <a:noFill/>
          <a:ln>
            <a:noFill/>
          </a:ln>
        </p:spPr>
      </p:pic>
      <p:sp>
        <p:nvSpPr>
          <p:cNvPr id="703" name="Google Shape;703;p90"/>
          <p:cNvSpPr/>
          <p:nvPr/>
        </p:nvSpPr>
        <p:spPr>
          <a:xfrm>
            <a:off x="1560625" y="2051550"/>
            <a:ext cx="2278500" cy="1539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90"/>
          <p:cNvSpPr/>
          <p:nvPr/>
        </p:nvSpPr>
        <p:spPr>
          <a:xfrm>
            <a:off x="1560625" y="4161700"/>
            <a:ext cx="2674200" cy="8205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9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91"/>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t>Step 9. Describe Your Collection</a:t>
            </a:r>
            <a:endParaRPr/>
          </a:p>
        </p:txBody>
      </p:sp>
      <p:pic>
        <p:nvPicPr>
          <p:cNvPr id="711" name="Google Shape;711;p91"/>
          <p:cNvPicPr preferRelativeResize="0"/>
          <p:nvPr/>
        </p:nvPicPr>
        <p:blipFill>
          <a:blip r:embed="rId3">
            <a:alphaModFix/>
          </a:blip>
          <a:stretch>
            <a:fillRect/>
          </a:stretch>
        </p:blipFill>
        <p:spPr>
          <a:xfrm>
            <a:off x="854150" y="777240"/>
            <a:ext cx="7435698" cy="1846050"/>
          </a:xfrm>
          <a:prstGeom prst="rect">
            <a:avLst/>
          </a:prstGeom>
          <a:noFill/>
          <a:ln>
            <a:noFill/>
          </a:ln>
        </p:spPr>
      </p:pic>
      <p:sp>
        <p:nvSpPr>
          <p:cNvPr id="712" name="Google Shape;712;p9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92"/>
          <p:cNvSpPr/>
          <p:nvPr/>
        </p:nvSpPr>
        <p:spPr>
          <a:xfrm>
            <a:off x="5573240" y="2350551"/>
            <a:ext cx="1538100" cy="442500"/>
          </a:xfrm>
          <a:prstGeom prst="roundRect">
            <a:avLst>
              <a:gd fmla="val 50000" name="adj"/>
            </a:avLst>
          </a:prstGeom>
          <a:solidFill>
            <a:srgbClr val="0D5DD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Lorem Ipsum</a:t>
            </a:r>
            <a:endParaRPr>
              <a:solidFill>
                <a:srgbClr val="FFFFFF"/>
              </a:solidFill>
            </a:endParaRPr>
          </a:p>
        </p:txBody>
      </p:sp>
      <p:sp>
        <p:nvSpPr>
          <p:cNvPr id="718" name="Google Shape;718;p92"/>
          <p:cNvSpPr/>
          <p:nvPr/>
        </p:nvSpPr>
        <p:spPr>
          <a:xfrm>
            <a:off x="2032647" y="2350551"/>
            <a:ext cx="1538100" cy="442500"/>
          </a:xfrm>
          <a:prstGeom prst="roundRect">
            <a:avLst>
              <a:gd fmla="val 50000" name="adj"/>
            </a:avLst>
          </a:prstGeom>
          <a:solidFill>
            <a:srgbClr val="0D5DD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Item</a:t>
            </a:r>
            <a:endParaRPr>
              <a:solidFill>
                <a:srgbClr val="FFFFFF"/>
              </a:solidFill>
            </a:endParaRPr>
          </a:p>
        </p:txBody>
      </p:sp>
      <p:sp>
        <p:nvSpPr>
          <p:cNvPr id="719" name="Google Shape;719;p92"/>
          <p:cNvSpPr/>
          <p:nvPr/>
        </p:nvSpPr>
        <p:spPr>
          <a:xfrm>
            <a:off x="1187400" y="3250253"/>
            <a:ext cx="1538100" cy="442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Lorem Ipsum</a:t>
            </a:r>
            <a:endParaRPr>
              <a:solidFill>
                <a:srgbClr val="FFFFFF"/>
              </a:solidFill>
            </a:endParaRPr>
          </a:p>
        </p:txBody>
      </p:sp>
      <p:sp>
        <p:nvSpPr>
          <p:cNvPr id="720" name="Google Shape;720;p92"/>
          <p:cNvSpPr/>
          <p:nvPr/>
        </p:nvSpPr>
        <p:spPr>
          <a:xfrm>
            <a:off x="2877893" y="3250253"/>
            <a:ext cx="1538100" cy="442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Lorem Ipsum</a:t>
            </a:r>
            <a:endParaRPr>
              <a:solidFill>
                <a:srgbClr val="FFFFFF"/>
              </a:solidFill>
            </a:endParaRPr>
          </a:p>
        </p:txBody>
      </p:sp>
      <p:sp>
        <p:nvSpPr>
          <p:cNvPr id="721" name="Google Shape;721;p92"/>
          <p:cNvSpPr/>
          <p:nvPr/>
        </p:nvSpPr>
        <p:spPr>
          <a:xfrm>
            <a:off x="4728000" y="3250253"/>
            <a:ext cx="1538100" cy="442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Lorem Ipsum</a:t>
            </a:r>
            <a:endParaRPr>
              <a:solidFill>
                <a:srgbClr val="FFFFFF"/>
              </a:solidFill>
            </a:endParaRPr>
          </a:p>
        </p:txBody>
      </p:sp>
      <p:sp>
        <p:nvSpPr>
          <p:cNvPr id="722" name="Google Shape;722;p92"/>
          <p:cNvSpPr/>
          <p:nvPr/>
        </p:nvSpPr>
        <p:spPr>
          <a:xfrm>
            <a:off x="6418493" y="3250253"/>
            <a:ext cx="1538100" cy="442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Lorem Ipsum</a:t>
            </a:r>
            <a:endParaRPr>
              <a:solidFill>
                <a:srgbClr val="FFFFFF"/>
              </a:solidFill>
            </a:endParaRPr>
          </a:p>
        </p:txBody>
      </p:sp>
      <p:cxnSp>
        <p:nvCxnSpPr>
          <p:cNvPr id="723" name="Google Shape;723;p92"/>
          <p:cNvCxnSpPr>
            <a:stCxn id="724" idx="2"/>
            <a:endCxn id="717" idx="0"/>
          </p:cNvCxnSpPr>
          <p:nvPr/>
        </p:nvCxnSpPr>
        <p:spPr>
          <a:xfrm>
            <a:off x="4571990" y="1893351"/>
            <a:ext cx="1770300" cy="457200"/>
          </a:xfrm>
          <a:prstGeom prst="bentConnector2">
            <a:avLst/>
          </a:prstGeom>
          <a:noFill/>
          <a:ln cap="flat" cmpd="sng" w="9525">
            <a:solidFill>
              <a:srgbClr val="C2C2C2"/>
            </a:solidFill>
            <a:prstDash val="solid"/>
            <a:round/>
            <a:headEnd len="sm" w="sm" type="none"/>
            <a:tailEnd len="sm" w="sm" type="none"/>
          </a:ln>
        </p:spPr>
      </p:cxnSp>
      <p:cxnSp>
        <p:nvCxnSpPr>
          <p:cNvPr id="725" name="Google Shape;725;p92"/>
          <p:cNvCxnSpPr>
            <a:stCxn id="718" idx="0"/>
            <a:endCxn id="724" idx="2"/>
          </p:cNvCxnSpPr>
          <p:nvPr/>
        </p:nvCxnSpPr>
        <p:spPr>
          <a:xfrm rot="-5400000">
            <a:off x="3458247" y="1236801"/>
            <a:ext cx="457200" cy="1770300"/>
          </a:xfrm>
          <a:prstGeom prst="bentConnector2">
            <a:avLst/>
          </a:prstGeom>
          <a:noFill/>
          <a:ln cap="flat" cmpd="sng" w="9525">
            <a:solidFill>
              <a:srgbClr val="C2C2C2"/>
            </a:solidFill>
            <a:prstDash val="solid"/>
            <a:round/>
            <a:headEnd len="sm" w="sm" type="none"/>
            <a:tailEnd len="sm" w="sm" type="none"/>
          </a:ln>
        </p:spPr>
      </p:cxnSp>
      <p:cxnSp>
        <p:nvCxnSpPr>
          <p:cNvPr id="726" name="Google Shape;726;p92"/>
          <p:cNvCxnSpPr>
            <a:stCxn id="718" idx="2"/>
            <a:endCxn id="720" idx="0"/>
          </p:cNvCxnSpPr>
          <p:nvPr/>
        </p:nvCxnSpPr>
        <p:spPr>
          <a:xfrm flipH="1" rot="-5400000">
            <a:off x="2995647" y="2599101"/>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27" name="Google Shape;727;p92"/>
          <p:cNvCxnSpPr>
            <a:stCxn id="719" idx="0"/>
            <a:endCxn id="718" idx="2"/>
          </p:cNvCxnSpPr>
          <p:nvPr/>
        </p:nvCxnSpPr>
        <p:spPr>
          <a:xfrm rot="-5400000">
            <a:off x="2150400" y="2599103"/>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28" name="Google Shape;728;p92"/>
          <p:cNvCxnSpPr>
            <a:stCxn id="717" idx="2"/>
            <a:endCxn id="722" idx="0"/>
          </p:cNvCxnSpPr>
          <p:nvPr/>
        </p:nvCxnSpPr>
        <p:spPr>
          <a:xfrm flipH="1" rot="-5400000">
            <a:off x="6536390" y="2598951"/>
            <a:ext cx="457200" cy="8454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29" name="Google Shape;729;p92"/>
          <p:cNvCxnSpPr>
            <a:stCxn id="721" idx="0"/>
            <a:endCxn id="717" idx="2"/>
          </p:cNvCxnSpPr>
          <p:nvPr/>
        </p:nvCxnSpPr>
        <p:spPr>
          <a:xfrm rot="-5400000">
            <a:off x="5691000" y="2599103"/>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sp>
        <p:nvSpPr>
          <p:cNvPr id="730" name="Google Shape;730;p92"/>
          <p:cNvSpPr/>
          <p:nvPr/>
        </p:nvSpPr>
        <p:spPr>
          <a:xfrm>
            <a:off x="3570753" y="695650"/>
            <a:ext cx="2218200" cy="896400"/>
          </a:xfrm>
          <a:prstGeom prst="roundRect">
            <a:avLst>
              <a:gd fmla="val 50000" name="adj"/>
            </a:avLst>
          </a:prstGeom>
          <a:solidFill>
            <a:srgbClr val="155B5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solidFill>
                  <a:srgbClr val="FFFFFF"/>
                </a:solidFill>
                <a:latin typeface="Roboto"/>
                <a:ea typeface="Roboto"/>
                <a:cs typeface="Roboto"/>
                <a:sym typeface="Roboto"/>
              </a:rPr>
              <a:t>Collection</a:t>
            </a:r>
            <a:endParaRPr sz="2800">
              <a:solidFill>
                <a:srgbClr val="FFFFFF"/>
              </a:solidFill>
            </a:endParaRPr>
          </a:p>
        </p:txBody>
      </p:sp>
      <p:sp>
        <p:nvSpPr>
          <p:cNvPr id="731" name="Google Shape;731;p92"/>
          <p:cNvSpPr/>
          <p:nvPr/>
        </p:nvSpPr>
        <p:spPr>
          <a:xfrm>
            <a:off x="5573240" y="2350551"/>
            <a:ext cx="1538100" cy="442500"/>
          </a:xfrm>
          <a:prstGeom prst="roundRect">
            <a:avLst>
              <a:gd fmla="val 50000" name="adj"/>
            </a:avLst>
          </a:prstGeom>
          <a:solidFill>
            <a:srgbClr val="1D7E7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Items</a:t>
            </a:r>
            <a:endParaRPr>
              <a:solidFill>
                <a:srgbClr val="FFFFFF"/>
              </a:solidFill>
            </a:endParaRPr>
          </a:p>
        </p:txBody>
      </p:sp>
      <p:sp>
        <p:nvSpPr>
          <p:cNvPr id="732" name="Google Shape;732;p92"/>
          <p:cNvSpPr/>
          <p:nvPr/>
        </p:nvSpPr>
        <p:spPr>
          <a:xfrm>
            <a:off x="2032647" y="2350551"/>
            <a:ext cx="1538100" cy="442500"/>
          </a:xfrm>
          <a:prstGeom prst="roundRect">
            <a:avLst>
              <a:gd fmla="val 50000" name="adj"/>
            </a:avLst>
          </a:prstGeom>
          <a:solidFill>
            <a:srgbClr val="1D7E7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Items</a:t>
            </a:r>
            <a:endParaRPr>
              <a:solidFill>
                <a:srgbClr val="FFFFFF"/>
              </a:solidFill>
            </a:endParaRPr>
          </a:p>
        </p:txBody>
      </p:sp>
      <p:sp>
        <p:nvSpPr>
          <p:cNvPr id="733" name="Google Shape;733;p92"/>
          <p:cNvSpPr/>
          <p:nvPr/>
        </p:nvSpPr>
        <p:spPr>
          <a:xfrm>
            <a:off x="1187400" y="3250253"/>
            <a:ext cx="1538100" cy="442500"/>
          </a:xfrm>
          <a:prstGeom prst="roundRect">
            <a:avLst>
              <a:gd fmla="val 50000" name="adj"/>
            </a:avLst>
          </a:prstGeom>
          <a:solidFill>
            <a:srgbClr val="249C9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Files</a:t>
            </a:r>
            <a:endParaRPr>
              <a:solidFill>
                <a:srgbClr val="FFFFFF"/>
              </a:solidFill>
            </a:endParaRPr>
          </a:p>
        </p:txBody>
      </p:sp>
      <p:sp>
        <p:nvSpPr>
          <p:cNvPr id="734" name="Google Shape;734;p92"/>
          <p:cNvSpPr/>
          <p:nvPr/>
        </p:nvSpPr>
        <p:spPr>
          <a:xfrm>
            <a:off x="2877893" y="3250253"/>
            <a:ext cx="1538100" cy="442500"/>
          </a:xfrm>
          <a:prstGeom prst="roundRect">
            <a:avLst>
              <a:gd fmla="val 50000" name="adj"/>
            </a:avLst>
          </a:prstGeom>
          <a:solidFill>
            <a:srgbClr val="249C9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Files</a:t>
            </a:r>
            <a:endParaRPr>
              <a:solidFill>
                <a:srgbClr val="FFFFFF"/>
              </a:solidFill>
            </a:endParaRPr>
          </a:p>
        </p:txBody>
      </p:sp>
      <p:sp>
        <p:nvSpPr>
          <p:cNvPr id="735" name="Google Shape;735;p92"/>
          <p:cNvSpPr/>
          <p:nvPr/>
        </p:nvSpPr>
        <p:spPr>
          <a:xfrm>
            <a:off x="4728000" y="3250253"/>
            <a:ext cx="1538100" cy="442500"/>
          </a:xfrm>
          <a:prstGeom prst="roundRect">
            <a:avLst>
              <a:gd fmla="val 50000" name="adj"/>
            </a:avLst>
          </a:prstGeom>
          <a:solidFill>
            <a:srgbClr val="249C9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Files</a:t>
            </a:r>
            <a:endParaRPr>
              <a:solidFill>
                <a:srgbClr val="FFFFFF"/>
              </a:solidFill>
            </a:endParaRPr>
          </a:p>
        </p:txBody>
      </p:sp>
      <p:sp>
        <p:nvSpPr>
          <p:cNvPr id="736" name="Google Shape;736;p92"/>
          <p:cNvSpPr/>
          <p:nvPr/>
        </p:nvSpPr>
        <p:spPr>
          <a:xfrm>
            <a:off x="6418493" y="3250253"/>
            <a:ext cx="1538100" cy="442500"/>
          </a:xfrm>
          <a:prstGeom prst="roundRect">
            <a:avLst>
              <a:gd fmla="val 50000" name="adj"/>
            </a:avLst>
          </a:prstGeom>
          <a:solidFill>
            <a:srgbClr val="249C9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Roboto"/>
                <a:ea typeface="Roboto"/>
                <a:cs typeface="Roboto"/>
                <a:sym typeface="Roboto"/>
              </a:rPr>
              <a:t>Files</a:t>
            </a:r>
            <a:endParaRPr>
              <a:solidFill>
                <a:srgbClr val="FFFFFF"/>
              </a:solidFill>
            </a:endParaRPr>
          </a:p>
        </p:txBody>
      </p:sp>
      <p:cxnSp>
        <p:nvCxnSpPr>
          <p:cNvPr id="737" name="Google Shape;737;p92"/>
          <p:cNvCxnSpPr>
            <a:stCxn id="730" idx="2"/>
            <a:endCxn id="731" idx="0"/>
          </p:cNvCxnSpPr>
          <p:nvPr/>
        </p:nvCxnSpPr>
        <p:spPr>
          <a:xfrm flipH="1" rot="-5400000">
            <a:off x="5131803" y="1140100"/>
            <a:ext cx="758400" cy="1662300"/>
          </a:xfrm>
          <a:prstGeom prst="bentConnector3">
            <a:avLst>
              <a:gd fmla="val 50007" name="adj1"/>
            </a:avLst>
          </a:prstGeom>
          <a:noFill/>
          <a:ln cap="flat" cmpd="sng" w="9525">
            <a:solidFill>
              <a:srgbClr val="C2C2C2"/>
            </a:solidFill>
            <a:prstDash val="solid"/>
            <a:round/>
            <a:headEnd len="sm" w="sm" type="none"/>
            <a:tailEnd len="sm" w="sm" type="none"/>
          </a:ln>
        </p:spPr>
      </p:cxnSp>
      <p:cxnSp>
        <p:nvCxnSpPr>
          <p:cNvPr id="738" name="Google Shape;738;p92"/>
          <p:cNvCxnSpPr>
            <a:stCxn id="732" idx="0"/>
            <a:endCxn id="730" idx="2"/>
          </p:cNvCxnSpPr>
          <p:nvPr/>
        </p:nvCxnSpPr>
        <p:spPr>
          <a:xfrm rot="-5400000">
            <a:off x="3361647" y="1032201"/>
            <a:ext cx="758400" cy="1878300"/>
          </a:xfrm>
          <a:prstGeom prst="bentConnector3">
            <a:avLst>
              <a:gd fmla="val 50007" name="adj1"/>
            </a:avLst>
          </a:prstGeom>
          <a:noFill/>
          <a:ln cap="flat" cmpd="sng" w="9525">
            <a:solidFill>
              <a:srgbClr val="C2C2C2"/>
            </a:solidFill>
            <a:prstDash val="solid"/>
            <a:round/>
            <a:headEnd len="sm" w="sm" type="none"/>
            <a:tailEnd len="sm" w="sm" type="none"/>
          </a:ln>
        </p:spPr>
      </p:cxnSp>
      <p:cxnSp>
        <p:nvCxnSpPr>
          <p:cNvPr id="739" name="Google Shape;739;p92"/>
          <p:cNvCxnSpPr>
            <a:stCxn id="732" idx="2"/>
            <a:endCxn id="734" idx="0"/>
          </p:cNvCxnSpPr>
          <p:nvPr/>
        </p:nvCxnSpPr>
        <p:spPr>
          <a:xfrm flipH="1" rot="-5400000">
            <a:off x="2995647" y="2599101"/>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40" name="Google Shape;740;p92"/>
          <p:cNvCxnSpPr>
            <a:stCxn id="733" idx="0"/>
            <a:endCxn id="732" idx="2"/>
          </p:cNvCxnSpPr>
          <p:nvPr/>
        </p:nvCxnSpPr>
        <p:spPr>
          <a:xfrm rot="-5400000">
            <a:off x="2150400" y="2599103"/>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41" name="Google Shape;741;p92"/>
          <p:cNvCxnSpPr>
            <a:stCxn id="731" idx="2"/>
            <a:endCxn id="736" idx="0"/>
          </p:cNvCxnSpPr>
          <p:nvPr/>
        </p:nvCxnSpPr>
        <p:spPr>
          <a:xfrm flipH="1" rot="-5400000">
            <a:off x="6536390" y="2598951"/>
            <a:ext cx="457200" cy="8454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742" name="Google Shape;742;p92"/>
          <p:cNvCxnSpPr>
            <a:stCxn id="735" idx="0"/>
            <a:endCxn id="731" idx="2"/>
          </p:cNvCxnSpPr>
          <p:nvPr/>
        </p:nvCxnSpPr>
        <p:spPr>
          <a:xfrm rot="-5400000">
            <a:off x="5691000" y="2599103"/>
            <a:ext cx="457200" cy="845100"/>
          </a:xfrm>
          <a:prstGeom prst="bentConnector3">
            <a:avLst>
              <a:gd fmla="val 50000" name="adj1"/>
            </a:avLst>
          </a:prstGeom>
          <a:noFill/>
          <a:ln cap="flat" cmpd="sng" w="9525">
            <a:solidFill>
              <a:srgbClr val="C2C2C2"/>
            </a:solidFill>
            <a:prstDash val="solid"/>
            <a:round/>
            <a:headEnd len="sm" w="sm" type="none"/>
            <a:tailEnd len="sm" w="sm" type="none"/>
          </a:ln>
        </p:spPr>
      </p:cxnSp>
      <p:pic>
        <p:nvPicPr>
          <p:cNvPr id="743" name="Google Shape;743;p92"/>
          <p:cNvPicPr preferRelativeResize="0"/>
          <p:nvPr/>
        </p:nvPicPr>
        <p:blipFill>
          <a:blip r:embed="rId3">
            <a:alphaModFix/>
          </a:blip>
          <a:stretch>
            <a:fillRect/>
          </a:stretch>
        </p:blipFill>
        <p:spPr>
          <a:xfrm rot="-5400000">
            <a:off x="3439900" y="-2034362"/>
            <a:ext cx="2479900" cy="7817300"/>
          </a:xfrm>
          <a:prstGeom prst="rect">
            <a:avLst/>
          </a:prstGeom>
          <a:noFill/>
          <a:ln>
            <a:noFill/>
          </a:ln>
        </p:spPr>
      </p:pic>
      <p:pic>
        <p:nvPicPr>
          <p:cNvPr id="744" name="Google Shape;744;p92"/>
          <p:cNvPicPr preferRelativeResize="0"/>
          <p:nvPr/>
        </p:nvPicPr>
        <p:blipFill>
          <a:blip r:embed="rId4">
            <a:alphaModFix/>
          </a:blip>
          <a:stretch>
            <a:fillRect/>
          </a:stretch>
        </p:blipFill>
        <p:spPr>
          <a:xfrm>
            <a:off x="0" y="0"/>
            <a:ext cx="2836471" cy="704088"/>
          </a:xfrm>
          <a:prstGeom prst="rect">
            <a:avLst/>
          </a:prstGeom>
          <a:noFill/>
          <a:ln>
            <a:noFill/>
          </a:ln>
        </p:spPr>
      </p:pic>
      <p:sp>
        <p:nvSpPr>
          <p:cNvPr id="745" name="Google Shape;745;p9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118400" y="168775"/>
            <a:ext cx="8813700" cy="983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320"/>
              <a:t>Archiving for the Future: </a:t>
            </a:r>
            <a:br>
              <a:rPr lang="en-GB" sz="2320"/>
            </a:br>
            <a:r>
              <a:rPr lang="en-GB" sz="2320"/>
              <a:t>Simple Steps for Archiving Language Documentation Collections</a:t>
            </a:r>
            <a:endParaRPr sz="2320"/>
          </a:p>
        </p:txBody>
      </p:sp>
      <p:sp>
        <p:nvSpPr>
          <p:cNvPr id="116" name="Google Shape;116;p21"/>
          <p:cNvSpPr txBox="1"/>
          <p:nvPr>
            <p:ph idx="1" type="body"/>
          </p:nvPr>
        </p:nvSpPr>
        <p:spPr>
          <a:xfrm>
            <a:off x="118400" y="1152475"/>
            <a:ext cx="8905800" cy="34164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en-GB"/>
              <a:t>An Open Educational Resource (OER) </a:t>
            </a:r>
            <a:r>
              <a:rPr b="1" lang="en-GB"/>
              <a:t>available</a:t>
            </a:r>
            <a:r>
              <a:rPr b="1" lang="en-GB"/>
              <a:t> at </a:t>
            </a:r>
            <a:r>
              <a:rPr lang="en-GB" u="sng">
                <a:solidFill>
                  <a:schemeClr val="hlink"/>
                </a:solidFill>
                <a:hlinkClick r:id="rId3"/>
              </a:rPr>
              <a:t>https://archivingforthefuture.teachable.com/</a:t>
            </a:r>
            <a:r>
              <a:rPr lang="en-GB"/>
              <a:t> </a:t>
            </a:r>
            <a:endParaRPr/>
          </a:p>
        </p:txBody>
      </p:sp>
      <p:pic>
        <p:nvPicPr>
          <p:cNvPr id="117" name="Google Shape;117;p21"/>
          <p:cNvPicPr preferRelativeResize="0"/>
          <p:nvPr/>
        </p:nvPicPr>
        <p:blipFill>
          <a:blip r:embed="rId4">
            <a:alphaModFix/>
          </a:blip>
          <a:stretch>
            <a:fillRect/>
          </a:stretch>
        </p:blipFill>
        <p:spPr>
          <a:xfrm>
            <a:off x="1694175" y="1920575"/>
            <a:ext cx="5755651" cy="3117676"/>
          </a:xfrm>
          <a:prstGeom prst="rect">
            <a:avLst/>
          </a:prstGeom>
          <a:noFill/>
          <a:ln>
            <a:noFill/>
          </a:ln>
        </p:spPr>
      </p:pic>
      <p:sp>
        <p:nvSpPr>
          <p:cNvPr id="118" name="Google Shape;11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9" name="Shape 749"/>
        <p:cNvGrpSpPr/>
        <p:nvPr/>
      </p:nvGrpSpPr>
      <p:grpSpPr>
        <a:xfrm>
          <a:off x="0" y="0"/>
          <a:ext cx="0" cy="0"/>
          <a:chOff x="0" y="0"/>
          <a:chExt cx="0" cy="0"/>
        </a:xfrm>
      </p:grpSpPr>
      <p:sp>
        <p:nvSpPr>
          <p:cNvPr id="750" name="Google Shape;750;p93"/>
          <p:cNvSpPr txBox="1"/>
          <p:nvPr>
            <p:ph type="title"/>
          </p:nvPr>
        </p:nvSpPr>
        <p:spPr>
          <a:xfrm>
            <a:off x="646300" y="1328525"/>
            <a:ext cx="8186100" cy="343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GB" sz="2500"/>
              <a:t>Should include:</a:t>
            </a:r>
            <a:endParaRPr b="1" sz="2500"/>
          </a:p>
          <a:p>
            <a:pPr indent="-345440" lvl="0" marL="457200" rtl="0" algn="l">
              <a:spcBef>
                <a:spcPts val="1000"/>
              </a:spcBef>
              <a:spcAft>
                <a:spcPts val="0"/>
              </a:spcAft>
              <a:buClr>
                <a:srgbClr val="595959"/>
              </a:buClr>
              <a:buSzPts val="1840"/>
              <a:buChar char="●"/>
            </a:pPr>
            <a:r>
              <a:rPr lang="en-GB" sz="1840">
                <a:solidFill>
                  <a:srgbClr val="595959"/>
                </a:solidFill>
              </a:rPr>
              <a:t>Reason for collection </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History of the project/materials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Overview of the contents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Language(s) represented</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Community(s) represented</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Collection title/identifiers</a:t>
            </a:r>
            <a:endParaRPr sz="1840">
              <a:solidFill>
                <a:srgbClr val="595959"/>
              </a:solidFill>
            </a:endParaRPr>
          </a:p>
          <a:p>
            <a:pPr indent="0" lvl="0" marL="0" rtl="0" algn="ctr">
              <a:spcBef>
                <a:spcPts val="0"/>
              </a:spcBef>
              <a:spcAft>
                <a:spcPts val="0"/>
              </a:spcAft>
              <a:buSzPts val="990"/>
              <a:buNone/>
            </a:pPr>
            <a:r>
              <a:t/>
            </a:r>
            <a:endParaRPr sz="3240"/>
          </a:p>
        </p:txBody>
      </p:sp>
      <p:pic>
        <p:nvPicPr>
          <p:cNvPr id="751" name="Google Shape;751;p93"/>
          <p:cNvPicPr preferRelativeResize="0"/>
          <p:nvPr/>
        </p:nvPicPr>
        <p:blipFill>
          <a:blip r:embed="rId3">
            <a:alphaModFix/>
          </a:blip>
          <a:stretch>
            <a:fillRect/>
          </a:stretch>
        </p:blipFill>
        <p:spPr>
          <a:xfrm>
            <a:off x="0" y="0"/>
            <a:ext cx="2836471" cy="704088"/>
          </a:xfrm>
          <a:prstGeom prst="rect">
            <a:avLst/>
          </a:prstGeom>
          <a:noFill/>
          <a:ln>
            <a:noFill/>
          </a:ln>
        </p:spPr>
      </p:pic>
      <p:sp>
        <p:nvSpPr>
          <p:cNvPr id="752" name="Google Shape;752;p9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94"/>
          <p:cNvSpPr txBox="1"/>
          <p:nvPr>
            <p:ph type="title"/>
          </p:nvPr>
        </p:nvSpPr>
        <p:spPr>
          <a:xfrm>
            <a:off x="635475" y="704100"/>
            <a:ext cx="8186100" cy="41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GB" sz="2500"/>
              <a:t>Can include: </a:t>
            </a:r>
            <a:endParaRPr b="1" sz="2500"/>
          </a:p>
          <a:p>
            <a:pPr indent="-345440" lvl="0" marL="457200" rtl="0" algn="l">
              <a:spcBef>
                <a:spcPts val="1000"/>
              </a:spcBef>
              <a:spcAft>
                <a:spcPts val="0"/>
              </a:spcAft>
              <a:buClr>
                <a:srgbClr val="595959"/>
              </a:buClr>
              <a:buSzPts val="1840"/>
              <a:buChar char="●"/>
            </a:pPr>
            <a:r>
              <a:rPr lang="en-GB" sz="1840">
                <a:solidFill>
                  <a:srgbClr val="595959"/>
                </a:solidFill>
              </a:rPr>
              <a:t>Access statement</a:t>
            </a:r>
            <a:endParaRPr sz="1840" u="sng">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Relevant dates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Relevant funding</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Relevant individuals</a:t>
            </a:r>
            <a:endParaRPr sz="1840">
              <a:solidFill>
                <a:srgbClr val="595959"/>
              </a:solidFill>
            </a:endParaRPr>
          </a:p>
          <a:p>
            <a:pPr indent="-345440" lvl="1" marL="914400" rtl="0" algn="l">
              <a:spcBef>
                <a:spcPts val="0"/>
              </a:spcBef>
              <a:spcAft>
                <a:spcPts val="0"/>
              </a:spcAft>
              <a:buClr>
                <a:srgbClr val="595959"/>
              </a:buClr>
              <a:buSzPts val="1840"/>
              <a:buChar char="○"/>
            </a:pPr>
            <a:r>
              <a:rPr lang="en-GB" sz="1840">
                <a:solidFill>
                  <a:srgbClr val="595959"/>
                </a:solidFill>
              </a:rPr>
              <a:t>Biographical sketches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An inventory of the collection materials (finding aid/collection guide)</a:t>
            </a:r>
            <a:endParaRPr sz="1840">
              <a:solidFill>
                <a:srgbClr val="595959"/>
              </a:solidFill>
            </a:endParaRPr>
          </a:p>
          <a:p>
            <a:pPr indent="-345440" lvl="1" marL="914400" rtl="0" algn="l">
              <a:spcBef>
                <a:spcPts val="0"/>
              </a:spcBef>
              <a:spcAft>
                <a:spcPts val="0"/>
              </a:spcAft>
              <a:buClr>
                <a:srgbClr val="595959"/>
              </a:buClr>
              <a:buSzPts val="1840"/>
              <a:buChar char="○"/>
            </a:pPr>
            <a:r>
              <a:rPr lang="en-GB" sz="1840">
                <a:solidFill>
                  <a:srgbClr val="595959"/>
                </a:solidFill>
              </a:rPr>
              <a:t>description, hierarchical structure, conventions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Citation information</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Name/location of repository(s) (if not obvious)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Tech specs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Keywords/genres/subjects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Expected additions</a:t>
            </a:r>
            <a:endParaRPr sz="1840">
              <a:solidFill>
                <a:srgbClr val="595959"/>
              </a:solidFill>
            </a:endParaRPr>
          </a:p>
          <a:p>
            <a:pPr indent="-345440" lvl="0" marL="457200" rtl="0" algn="l">
              <a:spcBef>
                <a:spcPts val="0"/>
              </a:spcBef>
              <a:spcAft>
                <a:spcPts val="0"/>
              </a:spcAft>
              <a:buClr>
                <a:srgbClr val="595959"/>
              </a:buClr>
              <a:buSzPts val="1840"/>
              <a:buChar char="●"/>
            </a:pPr>
            <a:r>
              <a:rPr lang="en-GB" sz="1840">
                <a:solidFill>
                  <a:srgbClr val="595959"/>
                </a:solidFill>
              </a:rPr>
              <a:t>Associated publications</a:t>
            </a:r>
            <a:endParaRPr sz="1840">
              <a:solidFill>
                <a:srgbClr val="595959"/>
              </a:solidFill>
            </a:endParaRPr>
          </a:p>
          <a:p>
            <a:pPr indent="0" lvl="0" marL="0" rtl="0" algn="ctr">
              <a:spcBef>
                <a:spcPts val="0"/>
              </a:spcBef>
              <a:spcAft>
                <a:spcPts val="0"/>
              </a:spcAft>
              <a:buSzPts val="990"/>
              <a:buNone/>
            </a:pPr>
            <a:r>
              <a:t/>
            </a:r>
            <a:endParaRPr sz="3240"/>
          </a:p>
        </p:txBody>
      </p:sp>
      <p:pic>
        <p:nvPicPr>
          <p:cNvPr id="758" name="Google Shape;758;p94"/>
          <p:cNvPicPr preferRelativeResize="0"/>
          <p:nvPr/>
        </p:nvPicPr>
        <p:blipFill>
          <a:blip r:embed="rId3">
            <a:alphaModFix/>
          </a:blip>
          <a:stretch>
            <a:fillRect/>
          </a:stretch>
        </p:blipFill>
        <p:spPr>
          <a:xfrm>
            <a:off x="0" y="0"/>
            <a:ext cx="2836471" cy="704088"/>
          </a:xfrm>
          <a:prstGeom prst="rect">
            <a:avLst/>
          </a:prstGeom>
          <a:noFill/>
          <a:ln>
            <a:noFill/>
          </a:ln>
        </p:spPr>
      </p:pic>
      <p:sp>
        <p:nvSpPr>
          <p:cNvPr id="759" name="Google Shape;759;p9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3" name="Shape 763"/>
        <p:cNvGrpSpPr/>
        <p:nvPr/>
      </p:nvGrpSpPr>
      <p:grpSpPr>
        <a:xfrm>
          <a:off x="0" y="0"/>
          <a:ext cx="0" cy="0"/>
          <a:chOff x="0" y="0"/>
          <a:chExt cx="0" cy="0"/>
        </a:xfrm>
      </p:grpSpPr>
      <p:sp>
        <p:nvSpPr>
          <p:cNvPr id="764" name="Google Shape;764;p95"/>
          <p:cNvSpPr txBox="1"/>
          <p:nvPr>
            <p:ph type="title"/>
          </p:nvPr>
        </p:nvSpPr>
        <p:spPr>
          <a:xfrm>
            <a:off x="311700" y="1032300"/>
            <a:ext cx="8520600" cy="3662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sz="2800"/>
              <a:t>Some e</a:t>
            </a:r>
            <a:r>
              <a:rPr lang="en-GB" sz="2800"/>
              <a:t>xamples in archives: </a:t>
            </a:r>
            <a:endParaRPr sz="2800"/>
          </a:p>
          <a:p>
            <a:pPr indent="0" lvl="0" marL="0" rtl="0" algn="l">
              <a:spcBef>
                <a:spcPts val="0"/>
              </a:spcBef>
              <a:spcAft>
                <a:spcPts val="0"/>
              </a:spcAft>
              <a:buNone/>
            </a:pPr>
            <a:r>
              <a:t/>
            </a:r>
            <a:endParaRPr sz="1822"/>
          </a:p>
          <a:p>
            <a:pPr indent="0" lvl="0" marL="0" rtl="0" algn="l">
              <a:spcBef>
                <a:spcPts val="0"/>
              </a:spcBef>
              <a:spcAft>
                <a:spcPts val="0"/>
              </a:spcAft>
              <a:buNone/>
            </a:pPr>
            <a:r>
              <a:rPr lang="en-GB" sz="1822"/>
              <a:t>APS: </a:t>
            </a:r>
            <a:r>
              <a:rPr lang="en-GB" sz="1822" u="sng">
                <a:solidFill>
                  <a:schemeClr val="hlink"/>
                </a:solidFill>
                <a:hlinkClick r:id="rId3"/>
              </a:rPr>
              <a:t>https://indigenousguide.amphilsoc.org/</a:t>
            </a:r>
            <a:r>
              <a:rPr lang="en-GB" sz="1822"/>
              <a:t> </a:t>
            </a:r>
            <a:endParaRPr sz="1822"/>
          </a:p>
          <a:p>
            <a:pPr indent="0" lvl="0" marL="0" rtl="0" algn="l">
              <a:spcBef>
                <a:spcPts val="0"/>
              </a:spcBef>
              <a:spcAft>
                <a:spcPts val="0"/>
              </a:spcAft>
              <a:buNone/>
            </a:pPr>
            <a:r>
              <a:rPr lang="en-GB" sz="1822"/>
              <a:t>ELAR: </a:t>
            </a:r>
            <a:r>
              <a:rPr lang="en-GB" sz="1822" u="sng">
                <a:solidFill>
                  <a:schemeClr val="hlink"/>
                </a:solidFill>
                <a:hlinkClick r:id="rId4"/>
              </a:rPr>
              <a:t>https://elararchive.org/collections/</a:t>
            </a:r>
            <a:r>
              <a:rPr lang="en-GB" sz="1822"/>
              <a:t> </a:t>
            </a:r>
            <a:endParaRPr sz="1822"/>
          </a:p>
          <a:p>
            <a:pPr indent="0" lvl="0" marL="0" rtl="0" algn="l">
              <a:spcBef>
                <a:spcPts val="0"/>
              </a:spcBef>
              <a:spcAft>
                <a:spcPts val="0"/>
              </a:spcAft>
              <a:buNone/>
            </a:pPr>
            <a:r>
              <a:rPr lang="en-GB" sz="1822"/>
              <a:t>NAL: </a:t>
            </a:r>
            <a:r>
              <a:rPr lang="en-GB" sz="1822" u="sng">
                <a:solidFill>
                  <a:schemeClr val="hlink"/>
                </a:solidFill>
                <a:hlinkClick r:id="rId5"/>
              </a:rPr>
              <a:t>https://samnoblemuseum.ou.edu/collections-and-research/native-american-languages/native-american-languages-collections/</a:t>
            </a:r>
            <a:endParaRPr sz="1822"/>
          </a:p>
          <a:p>
            <a:pPr indent="0" lvl="0" marL="0" rtl="0" algn="l">
              <a:spcBef>
                <a:spcPts val="0"/>
              </a:spcBef>
              <a:spcAft>
                <a:spcPts val="0"/>
              </a:spcAft>
              <a:buNone/>
            </a:pPr>
            <a:r>
              <a:rPr lang="en-GB" sz="1822"/>
              <a:t>CLA: </a:t>
            </a:r>
            <a:r>
              <a:rPr lang="en-GB" sz="1822" u="sng">
                <a:solidFill>
                  <a:schemeClr val="hlink"/>
                </a:solidFill>
                <a:hlinkClick r:id="rId6"/>
              </a:rPr>
              <a:t>https://cla.berkeley.edu/browse-collections.php</a:t>
            </a:r>
            <a:r>
              <a:rPr lang="en-GB" sz="1822"/>
              <a:t> </a:t>
            </a:r>
            <a:endParaRPr sz="1822"/>
          </a:p>
          <a:p>
            <a:pPr indent="0" lvl="0" marL="0" rtl="0" algn="l">
              <a:spcBef>
                <a:spcPts val="0"/>
              </a:spcBef>
              <a:spcAft>
                <a:spcPts val="0"/>
              </a:spcAft>
              <a:buNone/>
            </a:pPr>
            <a:r>
              <a:rPr lang="en-GB" sz="1822"/>
              <a:t>AILLA: </a:t>
            </a:r>
            <a:r>
              <a:rPr lang="en-GB" sz="1822" u="sng">
                <a:solidFill>
                  <a:schemeClr val="hlink"/>
                </a:solidFill>
                <a:hlinkClick r:id="rId7"/>
              </a:rPr>
              <a:t>https://ailla.utexas.org/islandora/object/ailla%3Acollection_collection</a:t>
            </a:r>
            <a:r>
              <a:rPr lang="en-GB" sz="1822"/>
              <a:t> </a:t>
            </a:r>
            <a:endParaRPr sz="1822"/>
          </a:p>
          <a:p>
            <a:pPr indent="0" lvl="0" marL="0" rtl="0" algn="l">
              <a:spcBef>
                <a:spcPts val="0"/>
              </a:spcBef>
              <a:spcAft>
                <a:spcPts val="0"/>
              </a:spcAft>
              <a:buNone/>
            </a:pPr>
            <a:r>
              <a:rPr lang="en-GB" sz="1822"/>
              <a:t>PARADISEC: </a:t>
            </a:r>
            <a:r>
              <a:rPr lang="en-GB" sz="1822" u="sng">
                <a:solidFill>
                  <a:schemeClr val="hlink"/>
                </a:solidFill>
                <a:hlinkClick r:id="rId8"/>
              </a:rPr>
              <a:t>https://catalog.paradisec.org.au/collections/search</a:t>
            </a:r>
            <a:r>
              <a:rPr lang="en-GB" sz="1822"/>
              <a:t> </a:t>
            </a:r>
            <a:endParaRPr sz="1822"/>
          </a:p>
        </p:txBody>
      </p:sp>
      <p:pic>
        <p:nvPicPr>
          <p:cNvPr id="765" name="Google Shape;765;p95"/>
          <p:cNvPicPr preferRelativeResize="0"/>
          <p:nvPr/>
        </p:nvPicPr>
        <p:blipFill>
          <a:blip r:embed="rId9">
            <a:alphaModFix/>
          </a:blip>
          <a:stretch>
            <a:fillRect/>
          </a:stretch>
        </p:blipFill>
        <p:spPr>
          <a:xfrm>
            <a:off x="0" y="0"/>
            <a:ext cx="2836471" cy="704088"/>
          </a:xfrm>
          <a:prstGeom prst="rect">
            <a:avLst/>
          </a:prstGeom>
          <a:noFill/>
          <a:ln>
            <a:noFill/>
          </a:ln>
        </p:spPr>
      </p:pic>
      <p:sp>
        <p:nvSpPr>
          <p:cNvPr id="766" name="Google Shape;766;p9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96"/>
          <p:cNvSpPr txBox="1"/>
          <p:nvPr>
            <p:ph type="title"/>
          </p:nvPr>
        </p:nvSpPr>
        <p:spPr>
          <a:xfrm>
            <a:off x="235900" y="785175"/>
            <a:ext cx="8520600" cy="3968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sz="2800"/>
              <a:t>Sample collection descriptions in LD&amp;C: </a:t>
            </a:r>
            <a:endParaRPr sz="2800"/>
          </a:p>
          <a:p>
            <a:pPr indent="0" lvl="0" marL="0" rtl="0" algn="l">
              <a:spcBef>
                <a:spcPts val="0"/>
              </a:spcBef>
              <a:spcAft>
                <a:spcPts val="0"/>
              </a:spcAft>
              <a:buNone/>
            </a:pPr>
            <a:r>
              <a:t/>
            </a:r>
            <a:endParaRPr sz="1688"/>
          </a:p>
          <a:p>
            <a:pPr indent="0" lvl="0" marL="0" rtl="0" algn="l">
              <a:spcBef>
                <a:spcPts val="0"/>
              </a:spcBef>
              <a:spcAft>
                <a:spcPts val="0"/>
              </a:spcAft>
              <a:buNone/>
            </a:pPr>
            <a:r>
              <a:rPr lang="en-GB" sz="1550">
                <a:solidFill>
                  <a:srgbClr val="333333"/>
                </a:solidFill>
                <a:highlight>
                  <a:srgbClr val="FFFFFF"/>
                </a:highlight>
              </a:rPr>
              <a:t>Gawne, Lauren. 2018. A Guide to the Syuba (Kagate) Language Documentation Corpus. Language Documentation &amp; Conservation 12. 204-234. </a:t>
            </a:r>
            <a:r>
              <a:rPr lang="en-GB" sz="1550" u="sng">
                <a:solidFill>
                  <a:schemeClr val="hlink"/>
                </a:solidFill>
                <a:highlight>
                  <a:srgbClr val="F9F2F4"/>
                </a:highlight>
                <a:hlinkClick r:id="rId3"/>
              </a:rPr>
              <a:t>http://hdl.handle.net/10125/24768</a:t>
            </a:r>
            <a:endParaRPr sz="1550">
              <a:solidFill>
                <a:srgbClr val="C7254E"/>
              </a:solidFill>
              <a:highlight>
                <a:srgbClr val="F9F2F4"/>
              </a:highlight>
            </a:endParaRPr>
          </a:p>
          <a:p>
            <a:pPr indent="0" lvl="0" marL="0" rtl="0" algn="l">
              <a:spcBef>
                <a:spcPts val="0"/>
              </a:spcBef>
              <a:spcAft>
                <a:spcPts val="0"/>
              </a:spcAft>
              <a:buNone/>
            </a:pPr>
            <a:r>
              <a:t/>
            </a:r>
            <a:endParaRPr sz="1550">
              <a:solidFill>
                <a:srgbClr val="C7254E"/>
              </a:solidFill>
              <a:highlight>
                <a:srgbClr val="F9F2F4"/>
              </a:highlight>
            </a:endParaRPr>
          </a:p>
          <a:p>
            <a:pPr indent="0" lvl="0" marL="0" rtl="0" algn="l">
              <a:spcBef>
                <a:spcPts val="0"/>
              </a:spcBef>
              <a:spcAft>
                <a:spcPts val="0"/>
              </a:spcAft>
              <a:buNone/>
            </a:pPr>
            <a:r>
              <a:rPr lang="en-GB" sz="1550">
                <a:solidFill>
                  <a:srgbClr val="333333"/>
                </a:solidFill>
                <a:highlight>
                  <a:srgbClr val="FFFFFF"/>
                </a:highlight>
              </a:rPr>
              <a:t>Franjieh, Michael. 2019. The languages of northern Ambrym, Vanuatu: A guide to the deposited materials in ELAR. Language Documentation &amp; Conservation 13: 83-111. </a:t>
            </a:r>
            <a:r>
              <a:rPr lang="en-GB" sz="1550" u="sng">
                <a:solidFill>
                  <a:schemeClr val="hlink"/>
                </a:solidFill>
                <a:highlight>
                  <a:srgbClr val="F9F2F4"/>
                </a:highlight>
                <a:hlinkClick r:id="rId4"/>
              </a:rPr>
              <a:t>http://hdl.handle.net/10125/24849</a:t>
            </a:r>
            <a:r>
              <a:rPr lang="en-GB" sz="1550">
                <a:solidFill>
                  <a:srgbClr val="C7254E"/>
                </a:solidFill>
                <a:highlight>
                  <a:srgbClr val="F9F2F4"/>
                </a:highlight>
              </a:rPr>
              <a:t> </a:t>
            </a:r>
            <a:endParaRPr sz="1550">
              <a:solidFill>
                <a:srgbClr val="C7254E"/>
              </a:solidFill>
              <a:highlight>
                <a:srgbClr val="F9F2F4"/>
              </a:highlight>
            </a:endParaRPr>
          </a:p>
          <a:p>
            <a:pPr indent="0" lvl="0" marL="0" rtl="0" algn="l">
              <a:spcBef>
                <a:spcPts val="0"/>
              </a:spcBef>
              <a:spcAft>
                <a:spcPts val="0"/>
              </a:spcAft>
              <a:buNone/>
            </a:pPr>
            <a:r>
              <a:t/>
            </a:r>
            <a:endParaRPr sz="1550">
              <a:solidFill>
                <a:srgbClr val="C7254E"/>
              </a:solidFill>
              <a:highlight>
                <a:srgbClr val="F9F2F4"/>
              </a:highlight>
            </a:endParaRPr>
          </a:p>
          <a:p>
            <a:pPr indent="0" lvl="0" marL="0" rtl="0" algn="l">
              <a:spcBef>
                <a:spcPts val="0"/>
              </a:spcBef>
              <a:spcAft>
                <a:spcPts val="0"/>
              </a:spcAft>
              <a:buNone/>
            </a:pPr>
            <a:r>
              <a:rPr lang="en-GB" sz="1550">
                <a:solidFill>
                  <a:srgbClr val="333333"/>
                </a:solidFill>
                <a:highlight>
                  <a:srgbClr val="FFFFFF"/>
                </a:highlight>
              </a:rPr>
              <a:t>Caballero, Gabriela. 2017. Choguita Rarámuri (Tarahumara) language description and documentation: a guide to the deposited collection and associated materials. Language Documentation &amp; Conservation 11: 224–255. </a:t>
            </a:r>
            <a:r>
              <a:rPr lang="en-GB" sz="1550" u="sng">
                <a:solidFill>
                  <a:schemeClr val="hlink"/>
                </a:solidFill>
                <a:highlight>
                  <a:srgbClr val="F9F2F4"/>
                </a:highlight>
                <a:hlinkClick r:id="rId5"/>
              </a:rPr>
              <a:t>http://hdl.handle.net/10125/24734</a:t>
            </a:r>
            <a:r>
              <a:rPr lang="en-GB" sz="1550">
                <a:solidFill>
                  <a:srgbClr val="C7254E"/>
                </a:solidFill>
                <a:highlight>
                  <a:srgbClr val="F9F2F4"/>
                </a:highlight>
              </a:rPr>
              <a:t> </a:t>
            </a:r>
            <a:endParaRPr sz="1550">
              <a:solidFill>
                <a:srgbClr val="C7254E"/>
              </a:solidFill>
              <a:highlight>
                <a:srgbClr val="F9F2F4"/>
              </a:highlight>
            </a:endParaRPr>
          </a:p>
          <a:p>
            <a:pPr indent="0" lvl="0" marL="0" rtl="0" algn="l">
              <a:spcBef>
                <a:spcPts val="0"/>
              </a:spcBef>
              <a:spcAft>
                <a:spcPts val="0"/>
              </a:spcAft>
              <a:buNone/>
            </a:pPr>
            <a:r>
              <a:t/>
            </a:r>
            <a:endParaRPr sz="1550">
              <a:solidFill>
                <a:srgbClr val="C7254E"/>
              </a:solidFill>
              <a:highlight>
                <a:srgbClr val="F9F2F4"/>
              </a:highlight>
            </a:endParaRPr>
          </a:p>
          <a:p>
            <a:pPr indent="0" lvl="0" marL="0" rtl="0" algn="l">
              <a:spcBef>
                <a:spcPts val="0"/>
              </a:spcBef>
              <a:spcAft>
                <a:spcPts val="0"/>
              </a:spcAft>
              <a:buNone/>
            </a:pPr>
            <a:r>
              <a:rPr lang="en-GB" sz="1550">
                <a:solidFill>
                  <a:srgbClr val="333333"/>
                </a:solidFill>
                <a:highlight>
                  <a:srgbClr val="FFFFFF"/>
                </a:highlight>
              </a:rPr>
              <a:t>Salffner, Sophie. 2015. A guide to the Ikaan language and culture documentation. Language Documentation &amp; Conservation 9. 237-267. </a:t>
            </a:r>
            <a:r>
              <a:rPr lang="en-GB" sz="1550" u="sng">
                <a:solidFill>
                  <a:schemeClr val="hlink"/>
                </a:solidFill>
                <a:highlight>
                  <a:srgbClr val="F9F2F4"/>
                </a:highlight>
                <a:hlinkClick r:id="rId6"/>
              </a:rPr>
              <a:t>http://hdl.handle.net/10125/24639</a:t>
            </a:r>
            <a:r>
              <a:rPr lang="en-GB" sz="1550">
                <a:solidFill>
                  <a:srgbClr val="C7254E"/>
                </a:solidFill>
                <a:highlight>
                  <a:srgbClr val="F9F2F4"/>
                </a:highlight>
              </a:rPr>
              <a:t> </a:t>
            </a:r>
            <a:endParaRPr sz="1550">
              <a:solidFill>
                <a:srgbClr val="C7254E"/>
              </a:solidFill>
              <a:highlight>
                <a:srgbClr val="F9F2F4"/>
              </a:highlight>
            </a:endParaRPr>
          </a:p>
          <a:p>
            <a:pPr indent="0" lvl="0" marL="0" rtl="0" algn="l">
              <a:spcBef>
                <a:spcPts val="0"/>
              </a:spcBef>
              <a:spcAft>
                <a:spcPts val="0"/>
              </a:spcAft>
              <a:buNone/>
            </a:pPr>
            <a:r>
              <a:t/>
            </a:r>
            <a:endParaRPr sz="1550">
              <a:solidFill>
                <a:srgbClr val="C7254E"/>
              </a:solidFill>
              <a:highlight>
                <a:srgbClr val="F9F2F4"/>
              </a:highlight>
            </a:endParaRPr>
          </a:p>
          <a:p>
            <a:pPr indent="0" lvl="0" marL="0" rtl="0" algn="l">
              <a:spcBef>
                <a:spcPts val="0"/>
              </a:spcBef>
              <a:spcAft>
                <a:spcPts val="0"/>
              </a:spcAft>
              <a:buNone/>
            </a:pPr>
            <a:r>
              <a:rPr lang="en-GB" sz="1550">
                <a:solidFill>
                  <a:srgbClr val="333333"/>
                </a:solidFill>
                <a:highlight>
                  <a:srgbClr val="FFFFFF"/>
                </a:highlight>
              </a:rPr>
              <a:t>Oez, Mikael. 2018. A Guide to the Documentation of the Beth Qustan Dialect of the Central Neo-Aramaic Language Turoyo. Language Documentation &amp; Conservation 12. 339-358. </a:t>
            </a:r>
            <a:r>
              <a:rPr lang="en-GB" sz="1550" u="sng">
                <a:solidFill>
                  <a:schemeClr val="hlink"/>
                </a:solidFill>
                <a:highlight>
                  <a:srgbClr val="F9F2F4"/>
                </a:highlight>
                <a:hlinkClick r:id="rId7"/>
              </a:rPr>
              <a:t>http://hdl.handle.net/10125/24773</a:t>
            </a:r>
            <a:r>
              <a:rPr lang="en-GB" sz="1550">
                <a:solidFill>
                  <a:srgbClr val="C7254E"/>
                </a:solidFill>
                <a:highlight>
                  <a:srgbClr val="F9F2F4"/>
                </a:highlight>
              </a:rPr>
              <a:t> </a:t>
            </a:r>
            <a:endParaRPr sz="1550">
              <a:solidFill>
                <a:srgbClr val="C7254E"/>
              </a:solidFill>
              <a:highlight>
                <a:srgbClr val="F9F2F4"/>
              </a:highlight>
            </a:endParaRPr>
          </a:p>
        </p:txBody>
      </p:sp>
      <p:pic>
        <p:nvPicPr>
          <p:cNvPr id="772" name="Google Shape;772;p96"/>
          <p:cNvPicPr preferRelativeResize="0"/>
          <p:nvPr/>
        </p:nvPicPr>
        <p:blipFill>
          <a:blip r:embed="rId8">
            <a:alphaModFix/>
          </a:blip>
          <a:stretch>
            <a:fillRect/>
          </a:stretch>
        </p:blipFill>
        <p:spPr>
          <a:xfrm>
            <a:off x="0" y="0"/>
            <a:ext cx="2836471" cy="704088"/>
          </a:xfrm>
          <a:prstGeom prst="rect">
            <a:avLst/>
          </a:prstGeom>
          <a:noFill/>
          <a:ln>
            <a:noFill/>
          </a:ln>
        </p:spPr>
      </p:pic>
      <p:sp>
        <p:nvSpPr>
          <p:cNvPr id="773" name="Google Shape;773;p9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pic>
        <p:nvPicPr>
          <p:cNvPr id="778" name="Google Shape;778;p97"/>
          <p:cNvPicPr preferRelativeResize="0"/>
          <p:nvPr/>
        </p:nvPicPr>
        <p:blipFill>
          <a:blip r:embed="rId3">
            <a:alphaModFix/>
          </a:blip>
          <a:stretch>
            <a:fillRect/>
          </a:stretch>
        </p:blipFill>
        <p:spPr>
          <a:xfrm>
            <a:off x="0" y="0"/>
            <a:ext cx="2836471" cy="704088"/>
          </a:xfrm>
          <a:prstGeom prst="rect">
            <a:avLst/>
          </a:prstGeom>
          <a:noFill/>
          <a:ln>
            <a:noFill/>
          </a:ln>
        </p:spPr>
      </p:pic>
      <p:pic>
        <p:nvPicPr>
          <p:cNvPr id="779" name="Google Shape;779;p97" title="CMC for ICLDC.m4v">
            <a:hlinkClick r:id="rId4"/>
          </p:cNvPr>
          <p:cNvPicPr preferRelativeResize="0"/>
          <p:nvPr/>
        </p:nvPicPr>
        <p:blipFill>
          <a:blip r:embed="rId5">
            <a:alphaModFix/>
          </a:blip>
          <a:stretch>
            <a:fillRect/>
          </a:stretch>
        </p:blipFill>
        <p:spPr>
          <a:xfrm>
            <a:off x="1143000" y="0"/>
            <a:ext cx="6858000" cy="5143500"/>
          </a:xfrm>
          <a:prstGeom prst="rect">
            <a:avLst/>
          </a:prstGeom>
          <a:noFill/>
          <a:ln>
            <a:noFill/>
          </a:ln>
        </p:spPr>
      </p:pic>
      <p:sp>
        <p:nvSpPr>
          <p:cNvPr id="780" name="Google Shape;780;p9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779"/>
                                        </p:tgtEl>
                                        <p:attrNameLst>
                                          <p:attrName>style.visibility</p:attrName>
                                        </p:attrNameLst>
                                      </p:cBhvr>
                                      <p:to>
                                        <p:strVal val="visible"/>
                                      </p:to>
                                    </p:set>
                                    <p:animEffect filter="fade" transition="in">
                                      <p:cBhvr>
                                        <p:cTn dur="1000"/>
                                        <p:tgtEl>
                                          <p:spTgt spid="7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 name="Shape 784"/>
        <p:cNvGrpSpPr/>
        <p:nvPr/>
      </p:nvGrpSpPr>
      <p:grpSpPr>
        <a:xfrm>
          <a:off x="0" y="0"/>
          <a:ext cx="0" cy="0"/>
          <a:chOff x="0" y="0"/>
          <a:chExt cx="0" cy="0"/>
        </a:xfrm>
      </p:grpSpPr>
      <p:pic>
        <p:nvPicPr>
          <p:cNvPr id="785" name="Google Shape;785;p98"/>
          <p:cNvPicPr preferRelativeResize="0"/>
          <p:nvPr/>
        </p:nvPicPr>
        <p:blipFill>
          <a:blip r:embed="rId3">
            <a:alphaModFix/>
          </a:blip>
          <a:stretch>
            <a:fillRect/>
          </a:stretch>
        </p:blipFill>
        <p:spPr>
          <a:xfrm>
            <a:off x="0" y="0"/>
            <a:ext cx="2836471" cy="704088"/>
          </a:xfrm>
          <a:prstGeom prst="rect">
            <a:avLst/>
          </a:prstGeom>
          <a:noFill/>
          <a:ln>
            <a:noFill/>
          </a:ln>
        </p:spPr>
      </p:pic>
      <p:pic>
        <p:nvPicPr>
          <p:cNvPr id="786" name="Google Shape;786;p98" title="zoom_1.mp4">
            <a:hlinkClick r:id="rId4"/>
          </p:cNvPr>
          <p:cNvPicPr preferRelativeResize="0"/>
          <p:nvPr/>
        </p:nvPicPr>
        <p:blipFill>
          <a:blip r:embed="rId5">
            <a:alphaModFix/>
          </a:blip>
          <a:stretch>
            <a:fillRect/>
          </a:stretch>
        </p:blipFill>
        <p:spPr>
          <a:xfrm>
            <a:off x="1143000" y="0"/>
            <a:ext cx="6858000" cy="5143500"/>
          </a:xfrm>
          <a:prstGeom prst="rect">
            <a:avLst/>
          </a:prstGeom>
          <a:noFill/>
          <a:ln>
            <a:noFill/>
          </a:ln>
        </p:spPr>
      </p:pic>
      <p:sp>
        <p:nvSpPr>
          <p:cNvPr id="787" name="Google Shape;787;p9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786"/>
                                        </p:tgtEl>
                                        <p:attrNameLst>
                                          <p:attrName>style.visibility</p:attrName>
                                        </p:attrNameLst>
                                      </p:cBhvr>
                                      <p:to>
                                        <p:strVal val="visible"/>
                                      </p:to>
                                    </p:set>
                                    <p:animEffect filter="fade" transition="in">
                                      <p:cBhvr>
                                        <p:cTn dur="1000"/>
                                        <p:tgtEl>
                                          <p:spTgt spid="7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 name="Shape 791"/>
        <p:cNvGrpSpPr/>
        <p:nvPr/>
      </p:nvGrpSpPr>
      <p:grpSpPr>
        <a:xfrm>
          <a:off x="0" y="0"/>
          <a:ext cx="0" cy="0"/>
          <a:chOff x="0" y="0"/>
          <a:chExt cx="0" cy="0"/>
        </a:xfrm>
      </p:grpSpPr>
      <p:pic>
        <p:nvPicPr>
          <p:cNvPr id="792" name="Google Shape;792;p99"/>
          <p:cNvPicPr preferRelativeResize="0"/>
          <p:nvPr/>
        </p:nvPicPr>
        <p:blipFill>
          <a:blip r:embed="rId3">
            <a:alphaModFix/>
          </a:blip>
          <a:stretch>
            <a:fillRect/>
          </a:stretch>
        </p:blipFill>
        <p:spPr>
          <a:xfrm>
            <a:off x="0" y="0"/>
            <a:ext cx="2836471" cy="704088"/>
          </a:xfrm>
          <a:prstGeom prst="rect">
            <a:avLst/>
          </a:prstGeom>
          <a:noFill/>
          <a:ln>
            <a:noFill/>
          </a:ln>
        </p:spPr>
      </p:pic>
      <p:pic>
        <p:nvPicPr>
          <p:cNvPr id="793" name="Google Shape;793;p99"/>
          <p:cNvPicPr preferRelativeResize="0"/>
          <p:nvPr/>
        </p:nvPicPr>
        <p:blipFill>
          <a:blip r:embed="rId4">
            <a:alphaModFix/>
          </a:blip>
          <a:stretch>
            <a:fillRect/>
          </a:stretch>
        </p:blipFill>
        <p:spPr>
          <a:xfrm>
            <a:off x="1184233" y="915188"/>
            <a:ext cx="6458946" cy="3534375"/>
          </a:xfrm>
          <a:prstGeom prst="rect">
            <a:avLst/>
          </a:prstGeom>
          <a:noFill/>
          <a:ln>
            <a:noFill/>
          </a:ln>
        </p:spPr>
      </p:pic>
      <p:sp>
        <p:nvSpPr>
          <p:cNvPr id="794" name="Google Shape;794;p9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pic>
        <p:nvPicPr>
          <p:cNvPr id="799" name="Google Shape;799;p100"/>
          <p:cNvPicPr preferRelativeResize="0"/>
          <p:nvPr/>
        </p:nvPicPr>
        <p:blipFill>
          <a:blip r:embed="rId3">
            <a:alphaModFix/>
          </a:blip>
          <a:stretch>
            <a:fillRect/>
          </a:stretch>
        </p:blipFill>
        <p:spPr>
          <a:xfrm>
            <a:off x="0" y="0"/>
            <a:ext cx="2836471" cy="704088"/>
          </a:xfrm>
          <a:prstGeom prst="rect">
            <a:avLst/>
          </a:prstGeom>
          <a:noFill/>
          <a:ln>
            <a:noFill/>
          </a:ln>
        </p:spPr>
      </p:pic>
      <p:pic>
        <p:nvPicPr>
          <p:cNvPr id="800" name="Google Shape;800;p100"/>
          <p:cNvPicPr preferRelativeResize="0"/>
          <p:nvPr/>
        </p:nvPicPr>
        <p:blipFill>
          <a:blip r:embed="rId4">
            <a:alphaModFix/>
          </a:blip>
          <a:stretch>
            <a:fillRect/>
          </a:stretch>
        </p:blipFill>
        <p:spPr>
          <a:xfrm>
            <a:off x="2988875" y="76200"/>
            <a:ext cx="3623104" cy="4991101"/>
          </a:xfrm>
          <a:prstGeom prst="rect">
            <a:avLst/>
          </a:prstGeom>
          <a:noFill/>
          <a:ln>
            <a:noFill/>
          </a:ln>
        </p:spPr>
      </p:pic>
      <p:sp>
        <p:nvSpPr>
          <p:cNvPr id="801" name="Google Shape;801;p10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pic>
        <p:nvPicPr>
          <p:cNvPr id="806" name="Google Shape;806;p101"/>
          <p:cNvPicPr preferRelativeResize="0"/>
          <p:nvPr/>
        </p:nvPicPr>
        <p:blipFill>
          <a:blip r:embed="rId3">
            <a:alphaModFix/>
          </a:blip>
          <a:stretch>
            <a:fillRect/>
          </a:stretch>
        </p:blipFill>
        <p:spPr>
          <a:xfrm>
            <a:off x="0" y="0"/>
            <a:ext cx="2836471" cy="704088"/>
          </a:xfrm>
          <a:prstGeom prst="rect">
            <a:avLst/>
          </a:prstGeom>
          <a:noFill/>
          <a:ln>
            <a:noFill/>
          </a:ln>
        </p:spPr>
      </p:pic>
      <p:pic>
        <p:nvPicPr>
          <p:cNvPr id="807" name="Google Shape;807;p101"/>
          <p:cNvPicPr preferRelativeResize="0"/>
          <p:nvPr/>
        </p:nvPicPr>
        <p:blipFill>
          <a:blip r:embed="rId4">
            <a:alphaModFix/>
          </a:blip>
          <a:stretch>
            <a:fillRect/>
          </a:stretch>
        </p:blipFill>
        <p:spPr>
          <a:xfrm>
            <a:off x="1960350" y="846854"/>
            <a:ext cx="5474500" cy="3887500"/>
          </a:xfrm>
          <a:prstGeom prst="rect">
            <a:avLst/>
          </a:prstGeom>
          <a:noFill/>
          <a:ln>
            <a:noFill/>
          </a:ln>
        </p:spPr>
      </p:pic>
      <p:sp>
        <p:nvSpPr>
          <p:cNvPr id="808" name="Google Shape;808;p10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2" name="Shape 812"/>
        <p:cNvGrpSpPr/>
        <p:nvPr/>
      </p:nvGrpSpPr>
      <p:grpSpPr>
        <a:xfrm>
          <a:off x="0" y="0"/>
          <a:ext cx="0" cy="0"/>
          <a:chOff x="0" y="0"/>
          <a:chExt cx="0" cy="0"/>
        </a:xfrm>
      </p:grpSpPr>
      <p:pic>
        <p:nvPicPr>
          <p:cNvPr id="813" name="Google Shape;813;p102"/>
          <p:cNvPicPr preferRelativeResize="0"/>
          <p:nvPr/>
        </p:nvPicPr>
        <p:blipFill>
          <a:blip r:embed="rId3">
            <a:alphaModFix/>
          </a:blip>
          <a:stretch>
            <a:fillRect/>
          </a:stretch>
        </p:blipFill>
        <p:spPr>
          <a:xfrm>
            <a:off x="0" y="0"/>
            <a:ext cx="2836471" cy="704088"/>
          </a:xfrm>
          <a:prstGeom prst="rect">
            <a:avLst/>
          </a:prstGeom>
          <a:noFill/>
          <a:ln>
            <a:noFill/>
          </a:ln>
        </p:spPr>
      </p:pic>
      <p:pic>
        <p:nvPicPr>
          <p:cNvPr id="814" name="Google Shape;814;p102"/>
          <p:cNvPicPr preferRelativeResize="0"/>
          <p:nvPr/>
        </p:nvPicPr>
        <p:blipFill>
          <a:blip r:embed="rId4">
            <a:alphaModFix/>
          </a:blip>
          <a:stretch>
            <a:fillRect/>
          </a:stretch>
        </p:blipFill>
        <p:spPr>
          <a:xfrm>
            <a:off x="0" y="1078876"/>
            <a:ext cx="9376324" cy="3532875"/>
          </a:xfrm>
          <a:prstGeom prst="rect">
            <a:avLst/>
          </a:prstGeom>
          <a:noFill/>
          <a:ln>
            <a:noFill/>
          </a:ln>
        </p:spPr>
      </p:pic>
      <p:sp>
        <p:nvSpPr>
          <p:cNvPr id="815" name="Google Shape;815;p10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id="123" name="Google Shape;123;p22"/>
          <p:cNvPicPr preferRelativeResize="0"/>
          <p:nvPr/>
        </p:nvPicPr>
        <p:blipFill>
          <a:blip r:embed="rId3">
            <a:alphaModFix/>
          </a:blip>
          <a:stretch>
            <a:fillRect/>
          </a:stretch>
        </p:blipFill>
        <p:spPr>
          <a:xfrm>
            <a:off x="1441075" y="152400"/>
            <a:ext cx="6261845" cy="4838698"/>
          </a:xfrm>
          <a:prstGeom prst="rect">
            <a:avLst/>
          </a:prstGeom>
          <a:noFill/>
          <a:ln>
            <a:noFill/>
          </a:ln>
        </p:spPr>
      </p:pic>
      <p:sp>
        <p:nvSpPr>
          <p:cNvPr id="124" name="Google Shape;124;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9" name="Shape 819"/>
        <p:cNvGrpSpPr/>
        <p:nvPr/>
      </p:nvGrpSpPr>
      <p:grpSpPr>
        <a:xfrm>
          <a:off x="0" y="0"/>
          <a:ext cx="0" cy="0"/>
          <a:chOff x="0" y="0"/>
          <a:chExt cx="0" cy="0"/>
        </a:xfrm>
      </p:grpSpPr>
      <p:sp>
        <p:nvSpPr>
          <p:cNvPr id="820" name="Google Shape;820;p103"/>
          <p:cNvSpPr txBox="1"/>
          <p:nvPr>
            <p:ph type="title"/>
          </p:nvPr>
        </p:nvSpPr>
        <p:spPr>
          <a:xfrm>
            <a:off x="311700" y="3145536"/>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GB"/>
              <a:t>Questions about Phase 3 (10 mins)</a:t>
            </a:r>
            <a:endParaRPr/>
          </a:p>
        </p:txBody>
      </p:sp>
      <p:pic>
        <p:nvPicPr>
          <p:cNvPr id="821" name="Google Shape;821;p103"/>
          <p:cNvPicPr preferRelativeResize="0"/>
          <p:nvPr/>
        </p:nvPicPr>
        <p:blipFill>
          <a:blip r:embed="rId3">
            <a:alphaModFix/>
          </a:blip>
          <a:stretch>
            <a:fillRect/>
          </a:stretch>
        </p:blipFill>
        <p:spPr>
          <a:xfrm>
            <a:off x="850113" y="777240"/>
            <a:ext cx="7443764" cy="1847088"/>
          </a:xfrm>
          <a:prstGeom prst="rect">
            <a:avLst/>
          </a:prstGeom>
          <a:noFill/>
          <a:ln>
            <a:noFill/>
          </a:ln>
        </p:spPr>
      </p:pic>
      <p:sp>
        <p:nvSpPr>
          <p:cNvPr id="822" name="Google Shape;822;p10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sp>
        <p:nvSpPr>
          <p:cNvPr id="827" name="Google Shape;827;p104"/>
          <p:cNvSpPr txBox="1"/>
          <p:nvPr>
            <p:ph type="title"/>
          </p:nvPr>
        </p:nvSpPr>
        <p:spPr>
          <a:xfrm>
            <a:off x="754700" y="575150"/>
            <a:ext cx="8087400" cy="3437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sz="3000"/>
              <a:t>In Closing </a:t>
            </a:r>
            <a:endParaRPr sz="3000"/>
          </a:p>
          <a:p>
            <a:pPr indent="0" lvl="0" marL="0" rtl="0" algn="l">
              <a:spcBef>
                <a:spcPts val="0"/>
              </a:spcBef>
              <a:spcAft>
                <a:spcPts val="0"/>
              </a:spcAft>
              <a:buNone/>
            </a:pPr>
            <a:r>
              <a:t/>
            </a:r>
            <a:endParaRPr sz="1888"/>
          </a:p>
          <a:p>
            <a:pPr indent="-336550" lvl="0" marL="457200" rtl="0" algn="l">
              <a:spcBef>
                <a:spcPts val="1000"/>
              </a:spcBef>
              <a:spcAft>
                <a:spcPts val="0"/>
              </a:spcAft>
              <a:buClr>
                <a:srgbClr val="595959"/>
              </a:buClr>
              <a:buSzPts val="1700"/>
              <a:buChar char="●"/>
            </a:pPr>
            <a:r>
              <a:rPr lang="en-GB" sz="1700">
                <a:solidFill>
                  <a:srgbClr val="595959"/>
                </a:solidFill>
              </a:rPr>
              <a:t>Don’t be intimidated! Not as scary/complicated as this might sound</a:t>
            </a:r>
            <a:endParaRPr sz="1700">
              <a:solidFill>
                <a:srgbClr val="595959"/>
              </a:solidFill>
            </a:endParaRPr>
          </a:p>
          <a:p>
            <a:pPr indent="-336550" lvl="0" marL="457200" rtl="0" algn="l">
              <a:spcBef>
                <a:spcPts val="1000"/>
              </a:spcBef>
              <a:spcAft>
                <a:spcPts val="0"/>
              </a:spcAft>
              <a:buClr>
                <a:srgbClr val="595959"/>
              </a:buClr>
              <a:buSzPts val="1700"/>
              <a:buChar char="●"/>
            </a:pPr>
            <a:r>
              <a:rPr lang="en-GB" sz="1700">
                <a:solidFill>
                  <a:srgbClr val="595959"/>
                </a:solidFill>
              </a:rPr>
              <a:t>Some work on the front end saves A LOT of work afterwards</a:t>
            </a:r>
            <a:endParaRPr sz="1700">
              <a:solidFill>
                <a:srgbClr val="595959"/>
              </a:solidFill>
            </a:endParaRPr>
          </a:p>
          <a:p>
            <a:pPr indent="-336550" lvl="0" marL="457200" rtl="0" algn="l">
              <a:spcBef>
                <a:spcPts val="1000"/>
              </a:spcBef>
              <a:spcAft>
                <a:spcPts val="0"/>
              </a:spcAft>
              <a:buClr>
                <a:srgbClr val="595959"/>
              </a:buClr>
              <a:buSzPts val="1700"/>
              <a:buChar char="●"/>
            </a:pPr>
            <a:r>
              <a:rPr lang="en-GB" sz="1700">
                <a:solidFill>
                  <a:srgbClr val="595959"/>
                </a:solidFill>
              </a:rPr>
              <a:t>Archives are long-term, stable storage</a:t>
            </a:r>
            <a:endParaRPr sz="1700">
              <a:solidFill>
                <a:srgbClr val="595959"/>
              </a:solidFill>
            </a:endParaRPr>
          </a:p>
          <a:p>
            <a:pPr indent="-336550" lvl="0" marL="457200" rtl="0" algn="l">
              <a:spcBef>
                <a:spcPts val="1000"/>
              </a:spcBef>
              <a:spcAft>
                <a:spcPts val="0"/>
              </a:spcAft>
              <a:buClr>
                <a:srgbClr val="595959"/>
              </a:buClr>
              <a:buSzPts val="1700"/>
              <a:buChar char="●"/>
            </a:pPr>
            <a:r>
              <a:rPr lang="en-GB" sz="1700">
                <a:solidFill>
                  <a:srgbClr val="595959"/>
                </a:solidFill>
              </a:rPr>
              <a:t>Tools like Lameta can be helpful for organizing your information</a:t>
            </a:r>
            <a:endParaRPr sz="1700">
              <a:solidFill>
                <a:srgbClr val="595959"/>
              </a:solidFill>
            </a:endParaRPr>
          </a:p>
          <a:p>
            <a:pPr indent="-336550" lvl="0" marL="457200" rtl="0" algn="l">
              <a:spcBef>
                <a:spcPts val="1000"/>
              </a:spcBef>
              <a:spcAft>
                <a:spcPts val="0"/>
              </a:spcAft>
              <a:buClr>
                <a:srgbClr val="595959"/>
              </a:buClr>
              <a:buSzPts val="1700"/>
              <a:buChar char="●"/>
            </a:pPr>
            <a:r>
              <a:rPr lang="en-GB" sz="1700">
                <a:solidFill>
                  <a:srgbClr val="595959"/>
                </a:solidFill>
              </a:rPr>
              <a:t>Everyone’s goal is to make language information safe and accessible</a:t>
            </a:r>
            <a:endParaRPr sz="1700">
              <a:solidFill>
                <a:srgbClr val="595959"/>
              </a:solidFill>
            </a:endParaRPr>
          </a:p>
          <a:p>
            <a:pPr indent="-336550" lvl="0" marL="457200" rtl="0" algn="l">
              <a:spcBef>
                <a:spcPts val="1000"/>
              </a:spcBef>
              <a:spcAft>
                <a:spcPts val="0"/>
              </a:spcAft>
              <a:buClr>
                <a:srgbClr val="595959"/>
              </a:buClr>
              <a:buSzPts val="1700"/>
              <a:buChar char="●"/>
            </a:pPr>
            <a:r>
              <a:rPr lang="en-GB" sz="1700">
                <a:solidFill>
                  <a:srgbClr val="595959"/>
                </a:solidFill>
              </a:rPr>
              <a:t>Archiving is part of our responsibility to our people, friends, elders</a:t>
            </a:r>
            <a:endParaRPr sz="1700">
              <a:solidFill>
                <a:srgbClr val="595959"/>
              </a:solidFill>
            </a:endParaRPr>
          </a:p>
        </p:txBody>
      </p:sp>
      <p:pic>
        <p:nvPicPr>
          <p:cNvPr id="828" name="Google Shape;828;p104"/>
          <p:cNvPicPr preferRelativeResize="0"/>
          <p:nvPr/>
        </p:nvPicPr>
        <p:blipFill>
          <a:blip r:embed="rId3">
            <a:alphaModFix/>
          </a:blip>
          <a:stretch>
            <a:fillRect/>
          </a:stretch>
        </p:blipFill>
        <p:spPr>
          <a:xfrm>
            <a:off x="0" y="4267200"/>
            <a:ext cx="2647950" cy="876300"/>
          </a:xfrm>
          <a:prstGeom prst="rect">
            <a:avLst/>
          </a:prstGeom>
          <a:noFill/>
          <a:ln>
            <a:noFill/>
          </a:ln>
        </p:spPr>
      </p:pic>
      <p:sp>
        <p:nvSpPr>
          <p:cNvPr id="829" name="Google Shape;829;p10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3" name="Shape 833"/>
        <p:cNvGrpSpPr/>
        <p:nvPr/>
      </p:nvGrpSpPr>
      <p:grpSpPr>
        <a:xfrm>
          <a:off x="0" y="0"/>
          <a:ext cx="0" cy="0"/>
          <a:chOff x="0" y="0"/>
          <a:chExt cx="0" cy="0"/>
        </a:xfrm>
      </p:grpSpPr>
      <p:sp>
        <p:nvSpPr>
          <p:cNvPr id="834" name="Google Shape;834;p105"/>
          <p:cNvSpPr txBox="1"/>
          <p:nvPr>
            <p:ph type="title"/>
          </p:nvPr>
        </p:nvSpPr>
        <p:spPr>
          <a:xfrm>
            <a:off x="311850" y="153850"/>
            <a:ext cx="86241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Acknowledgements &amp; References</a:t>
            </a:r>
            <a:endParaRPr/>
          </a:p>
        </p:txBody>
      </p:sp>
      <p:sp>
        <p:nvSpPr>
          <p:cNvPr id="835" name="Google Shape;835;p105"/>
          <p:cNvSpPr txBox="1"/>
          <p:nvPr>
            <p:ph idx="1" type="body"/>
          </p:nvPr>
        </p:nvSpPr>
        <p:spPr>
          <a:xfrm>
            <a:off x="311850" y="603450"/>
            <a:ext cx="8832300" cy="19683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440"/>
              <a:buNone/>
            </a:pPr>
            <a:r>
              <a:rPr b="1" lang="en-GB">
                <a:solidFill>
                  <a:srgbClr val="36414D"/>
                </a:solidFill>
                <a:highlight>
                  <a:srgbClr val="FFFFFF"/>
                </a:highlight>
              </a:rPr>
              <a:t>Acknowledgements</a:t>
            </a:r>
            <a:endParaRPr>
              <a:solidFill>
                <a:srgbClr val="36414D"/>
              </a:solidFill>
              <a:highlight>
                <a:srgbClr val="FFFFFF"/>
              </a:highlight>
            </a:endParaRPr>
          </a:p>
          <a:p>
            <a:pPr indent="0" lvl="0" marL="0" rtl="0" algn="l">
              <a:lnSpc>
                <a:spcPct val="105000"/>
              </a:lnSpc>
              <a:spcBef>
                <a:spcPts val="1200"/>
              </a:spcBef>
              <a:spcAft>
                <a:spcPts val="0"/>
              </a:spcAft>
              <a:buSzPts val="440"/>
              <a:buNone/>
            </a:pPr>
            <a:r>
              <a:rPr lang="en-GB">
                <a:solidFill>
                  <a:srgbClr val="36414D"/>
                </a:solidFill>
                <a:highlight>
                  <a:srgbClr val="FFFFFF"/>
                </a:highlight>
              </a:rPr>
              <a:t>The OER </a:t>
            </a:r>
            <a:r>
              <a:rPr i="1" lang="en-GB">
                <a:solidFill>
                  <a:srgbClr val="36414D"/>
                </a:solidFill>
                <a:highlight>
                  <a:srgbClr val="FFFFFF"/>
                </a:highlight>
              </a:rPr>
              <a:t>Archiving for the Future: Simple Steps for Archiving Language Documentation Collections </a:t>
            </a:r>
            <a:r>
              <a:rPr lang="en-GB">
                <a:solidFill>
                  <a:srgbClr val="36414D"/>
                </a:solidFill>
                <a:highlight>
                  <a:srgbClr val="FFFFFF"/>
                </a:highlight>
              </a:rPr>
              <a:t>is based upon work supported by the </a:t>
            </a:r>
            <a:r>
              <a:rPr lang="en-GB">
                <a:solidFill>
                  <a:schemeClr val="hlink"/>
                </a:solidFill>
                <a:highlight>
                  <a:srgbClr val="FFFFFF"/>
                </a:highlight>
                <a:uFill>
                  <a:noFill/>
                </a:uFill>
                <a:hlinkClick r:id="rId3"/>
              </a:rPr>
              <a:t>National Science Foundation</a:t>
            </a:r>
            <a:r>
              <a:rPr lang="en-GB">
                <a:solidFill>
                  <a:srgbClr val="36414D"/>
                </a:solidFill>
                <a:highlight>
                  <a:srgbClr val="FFFFFF"/>
                </a:highlight>
              </a:rPr>
              <a:t> under Grant No. BCS-1653380. Any opinions, findings, and conclusions or recommendations expressed in this material are those of the authors and do not necessarily reflect the views of the National Science Foundation.</a:t>
            </a:r>
            <a:endParaRPr>
              <a:solidFill>
                <a:srgbClr val="36414D"/>
              </a:solidFill>
              <a:highlight>
                <a:srgbClr val="FFFFFF"/>
              </a:highlight>
            </a:endParaRPr>
          </a:p>
          <a:p>
            <a:pPr indent="0" lvl="0" marL="0" rtl="0" algn="l">
              <a:lnSpc>
                <a:spcPct val="105000"/>
              </a:lnSpc>
              <a:spcBef>
                <a:spcPts val="1200"/>
              </a:spcBef>
              <a:spcAft>
                <a:spcPts val="0"/>
              </a:spcAft>
              <a:buSzPts val="440"/>
              <a:buNone/>
            </a:pPr>
            <a:r>
              <a:rPr lang="en-GB">
                <a:solidFill>
                  <a:srgbClr val="36414D"/>
                </a:solidFill>
                <a:highlight>
                  <a:srgbClr val="FFFFFF"/>
                </a:highlight>
              </a:rPr>
              <a:t>Mahalo to the ICLDC 7 organizing committee!</a:t>
            </a:r>
            <a:endParaRPr>
              <a:solidFill>
                <a:srgbClr val="36414D"/>
              </a:solidFill>
              <a:highlight>
                <a:srgbClr val="FFFFFF"/>
              </a:highlight>
            </a:endParaRPr>
          </a:p>
          <a:p>
            <a:pPr indent="0" lvl="0" marL="0" rtl="0" algn="l">
              <a:lnSpc>
                <a:spcPct val="105000"/>
              </a:lnSpc>
              <a:spcBef>
                <a:spcPts val="1200"/>
              </a:spcBef>
              <a:spcAft>
                <a:spcPts val="0"/>
              </a:spcAft>
              <a:buClr>
                <a:schemeClr val="dk1"/>
              </a:buClr>
              <a:buSzPts val="440"/>
              <a:buFont typeface="Arial"/>
              <a:buNone/>
            </a:pPr>
            <a:r>
              <a:t/>
            </a:r>
            <a:endParaRPr sz="839">
              <a:solidFill>
                <a:srgbClr val="36414D"/>
              </a:solidFill>
              <a:highlight>
                <a:srgbClr val="FFFFFF"/>
              </a:highlight>
            </a:endParaRPr>
          </a:p>
        </p:txBody>
      </p:sp>
      <p:sp>
        <p:nvSpPr>
          <p:cNvPr id="836" name="Google Shape;836;p105"/>
          <p:cNvSpPr txBox="1"/>
          <p:nvPr>
            <p:ph idx="2" type="body"/>
          </p:nvPr>
        </p:nvSpPr>
        <p:spPr>
          <a:xfrm>
            <a:off x="264750" y="2344950"/>
            <a:ext cx="8718300" cy="2604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852"/>
              <a:buNone/>
            </a:pPr>
            <a:r>
              <a:rPr b="1" lang="en-GB" sz="1200"/>
              <a:t>References</a:t>
            </a:r>
            <a:endParaRPr sz="1200"/>
          </a:p>
          <a:p>
            <a:pPr indent="0" lvl="0" marL="0" rtl="0" algn="l">
              <a:lnSpc>
                <a:spcPct val="100000"/>
              </a:lnSpc>
              <a:spcBef>
                <a:spcPts val="0"/>
              </a:spcBef>
              <a:spcAft>
                <a:spcPts val="0"/>
              </a:spcAft>
              <a:buSzPts val="852"/>
              <a:buNone/>
            </a:pPr>
            <a:r>
              <a:rPr lang="en-GB" sz="1200">
                <a:solidFill>
                  <a:srgbClr val="595959"/>
                </a:solidFill>
                <a:highlight>
                  <a:srgbClr val="FFFFFF"/>
                </a:highlight>
              </a:rPr>
              <a:t>Himmelmann, Nikolaus P. 2006. Language documentation: What is it and what is it good for? In Jost </a:t>
            </a:r>
            <a:r>
              <a:rPr lang="en-GB" sz="1200">
                <a:solidFill>
                  <a:srgbClr val="595959"/>
                </a:solidFill>
                <a:highlight>
                  <a:srgbClr val="FFFFFF"/>
                </a:highlight>
              </a:rPr>
              <a:t>G</a:t>
            </a:r>
            <a:r>
              <a:rPr lang="en-GB" sz="1200">
                <a:solidFill>
                  <a:srgbClr val="595959"/>
                </a:solidFill>
                <a:highlight>
                  <a:srgbClr val="FFFFFF"/>
                </a:highlight>
              </a:rPr>
              <a:t>ippert, Nikolaus P. Himmelmann and Ulrike Mosel (eds.) 2006. </a:t>
            </a:r>
            <a:r>
              <a:rPr i="1" lang="en-GB" sz="1200">
                <a:solidFill>
                  <a:srgbClr val="595959"/>
                </a:solidFill>
                <a:highlight>
                  <a:srgbClr val="FFFFFF"/>
                </a:highlight>
              </a:rPr>
              <a:t>Essentials of Language Documentation</a:t>
            </a:r>
            <a:r>
              <a:rPr lang="en-GB" sz="1200">
                <a:solidFill>
                  <a:srgbClr val="595959"/>
                </a:solidFill>
                <a:highlight>
                  <a:srgbClr val="FFFFFF"/>
                </a:highlight>
              </a:rPr>
              <a:t>, pp. 1-30. Berlin: Mouton de Gruyter.</a:t>
            </a:r>
            <a:endParaRPr sz="1200">
              <a:solidFill>
                <a:srgbClr val="595959"/>
              </a:solidFill>
              <a:highlight>
                <a:srgbClr val="FFFFFF"/>
              </a:highlight>
            </a:endParaRPr>
          </a:p>
          <a:p>
            <a:pPr indent="0" lvl="0" marL="0" rtl="0" algn="l">
              <a:lnSpc>
                <a:spcPct val="100000"/>
              </a:lnSpc>
              <a:spcBef>
                <a:spcPts val="0"/>
              </a:spcBef>
              <a:spcAft>
                <a:spcPts val="0"/>
              </a:spcAft>
              <a:buSzPts val="852"/>
              <a:buNone/>
            </a:pPr>
            <a:r>
              <a:t/>
            </a:r>
            <a:endParaRPr sz="1200">
              <a:solidFill>
                <a:srgbClr val="595959"/>
              </a:solidFill>
              <a:highlight>
                <a:srgbClr val="FFFFFF"/>
              </a:highlight>
            </a:endParaRPr>
          </a:p>
          <a:p>
            <a:pPr indent="0" lvl="0" marL="0" rtl="0" algn="l">
              <a:lnSpc>
                <a:spcPct val="100000"/>
              </a:lnSpc>
              <a:spcBef>
                <a:spcPts val="0"/>
              </a:spcBef>
              <a:spcAft>
                <a:spcPts val="0"/>
              </a:spcAft>
              <a:buSzPts val="852"/>
              <a:buNone/>
            </a:pPr>
            <a:r>
              <a:rPr lang="en-GB" sz="1200">
                <a:solidFill>
                  <a:srgbClr val="595959"/>
                </a:solidFill>
                <a:highlight>
                  <a:srgbClr val="FFFFFF"/>
                </a:highlight>
              </a:rPr>
              <a:t>Caballero, Gabriela. 2017. Choguita Rarámuri (Tarahumara) language description and documentation: A guide to the </a:t>
            </a:r>
            <a:r>
              <a:rPr lang="en-GB" sz="1200">
                <a:solidFill>
                  <a:srgbClr val="595959"/>
                </a:solidFill>
                <a:highlight>
                  <a:srgbClr val="FFFFFF"/>
                </a:highlight>
              </a:rPr>
              <a:t>deposited</a:t>
            </a:r>
            <a:r>
              <a:rPr lang="en-GB" sz="1200">
                <a:solidFill>
                  <a:srgbClr val="595959"/>
                </a:solidFill>
                <a:highlight>
                  <a:srgbClr val="FFFFFF"/>
                </a:highlight>
              </a:rPr>
              <a:t> collection and associated materials. </a:t>
            </a:r>
            <a:r>
              <a:rPr i="1" lang="en-GB" sz="1200">
                <a:solidFill>
                  <a:srgbClr val="595959"/>
                </a:solidFill>
                <a:highlight>
                  <a:srgbClr val="FFFFFF"/>
                </a:highlight>
              </a:rPr>
              <a:t>Language Documentation and Conservation </a:t>
            </a:r>
            <a:r>
              <a:rPr lang="en-GB" sz="1200">
                <a:solidFill>
                  <a:srgbClr val="595959"/>
                </a:solidFill>
                <a:highlight>
                  <a:srgbClr val="FFFFFF"/>
                </a:highlight>
              </a:rPr>
              <a:t>11: 224-255. </a:t>
            </a:r>
            <a:endParaRPr sz="1200">
              <a:solidFill>
                <a:srgbClr val="595959"/>
              </a:solidFill>
              <a:highlight>
                <a:srgbClr val="FFFFFF"/>
              </a:highlight>
              <a:uFill>
                <a:noFill/>
              </a:uFill>
              <a:hlinkClick r:id="rId4">
                <a:extLst>
                  <a:ext uri="{A12FA001-AC4F-418D-AE19-62706E023703}">
                    <ahyp:hlinkClr val="tx"/>
                  </a:ext>
                </a:extLst>
              </a:hlinkClick>
            </a:endParaRPr>
          </a:p>
          <a:p>
            <a:pPr indent="0" lvl="0" marL="0" rtl="0" algn="l">
              <a:lnSpc>
                <a:spcPct val="100000"/>
              </a:lnSpc>
              <a:spcBef>
                <a:spcPts val="0"/>
              </a:spcBef>
              <a:spcAft>
                <a:spcPts val="0"/>
              </a:spcAft>
              <a:buNone/>
            </a:pPr>
            <a:r>
              <a:rPr lang="en-GB" sz="1050">
                <a:solidFill>
                  <a:srgbClr val="049366"/>
                </a:solidFill>
                <a:highlight>
                  <a:srgbClr val="FFFFFF"/>
                </a:highlight>
                <a:uFill>
                  <a:noFill/>
                </a:uFill>
                <a:latin typeface="Verdana"/>
                <a:ea typeface="Verdana"/>
                <a:cs typeface="Verdana"/>
                <a:sym typeface="Verdana"/>
                <a:hlinkClick r:id="rId5">
                  <a:extLst>
                    <a:ext uri="{A12FA001-AC4F-418D-AE19-62706E023703}">
                      <ahyp:hlinkClr val="tx"/>
                    </a:ext>
                  </a:extLst>
                </a:hlinkClick>
              </a:rPr>
              <a:t>http://hdl.handle.net/10125/24734</a:t>
            </a:r>
            <a:endParaRPr sz="1200">
              <a:solidFill>
                <a:srgbClr val="595959"/>
              </a:solidFill>
              <a:highlight>
                <a:srgbClr val="FFFFFF"/>
              </a:highlight>
            </a:endParaRPr>
          </a:p>
          <a:p>
            <a:pPr indent="0" lvl="0" marL="0" rtl="0" algn="l">
              <a:lnSpc>
                <a:spcPct val="100000"/>
              </a:lnSpc>
              <a:spcBef>
                <a:spcPts val="0"/>
              </a:spcBef>
              <a:spcAft>
                <a:spcPts val="0"/>
              </a:spcAft>
              <a:buSzPts val="852"/>
              <a:buNone/>
            </a:pPr>
            <a:r>
              <a:t/>
            </a:r>
            <a:endParaRPr sz="1200">
              <a:solidFill>
                <a:srgbClr val="595959"/>
              </a:solidFill>
              <a:highlight>
                <a:srgbClr val="FFFFFF"/>
              </a:highlight>
            </a:endParaRPr>
          </a:p>
          <a:p>
            <a:pPr indent="0" lvl="0" marL="0" rtl="0" algn="l">
              <a:lnSpc>
                <a:spcPct val="100000"/>
              </a:lnSpc>
              <a:spcBef>
                <a:spcPts val="0"/>
              </a:spcBef>
              <a:spcAft>
                <a:spcPts val="0"/>
              </a:spcAft>
              <a:buSzPts val="852"/>
              <a:buNone/>
            </a:pPr>
            <a:r>
              <a:rPr lang="en-GB" sz="1200">
                <a:solidFill>
                  <a:srgbClr val="595959"/>
                </a:solidFill>
                <a:highlight>
                  <a:srgbClr val="FFFFFF"/>
                </a:highlight>
              </a:rPr>
              <a:t>Kung, Susan, Ryan Sullivant, Elena Pojman &amp; Alicia Niwagaba. 2020. </a:t>
            </a:r>
            <a:r>
              <a:rPr i="1" lang="en-GB" sz="1200">
                <a:solidFill>
                  <a:srgbClr val="36414D"/>
                </a:solidFill>
                <a:highlight>
                  <a:schemeClr val="lt1"/>
                </a:highlight>
              </a:rPr>
              <a:t>Archiving for the Future: Simple Steps for Archiving Language Documentation Collections</a:t>
            </a:r>
            <a:r>
              <a:rPr lang="en-GB" sz="1200">
                <a:solidFill>
                  <a:srgbClr val="36414D"/>
                </a:solidFill>
                <a:highlight>
                  <a:schemeClr val="lt1"/>
                </a:highlight>
              </a:rPr>
              <a:t> [OER], </a:t>
            </a:r>
            <a:r>
              <a:rPr lang="en-GB" sz="1200" u="sng">
                <a:solidFill>
                  <a:schemeClr val="hlink"/>
                </a:solidFill>
                <a:highlight>
                  <a:schemeClr val="lt1"/>
                </a:highlight>
                <a:hlinkClick r:id="rId6"/>
              </a:rPr>
              <a:t>https://archivingforthefuture.teachable.com/</a:t>
            </a:r>
            <a:r>
              <a:rPr lang="en-GB" sz="1200">
                <a:solidFill>
                  <a:srgbClr val="36414D"/>
                </a:solidFill>
                <a:highlight>
                  <a:schemeClr val="lt1"/>
                </a:highlight>
              </a:rPr>
              <a:t>. </a:t>
            </a:r>
            <a:br>
              <a:rPr lang="en-GB" sz="1200">
                <a:solidFill>
                  <a:srgbClr val="36414D"/>
                </a:solidFill>
                <a:highlight>
                  <a:schemeClr val="lt1"/>
                </a:highlight>
              </a:rPr>
            </a:br>
            <a:r>
              <a:rPr lang="en-GB" sz="1200">
                <a:solidFill>
                  <a:srgbClr val="36414D"/>
                </a:solidFill>
                <a:highlight>
                  <a:schemeClr val="lt1"/>
                </a:highlight>
              </a:rPr>
              <a:t>CC BY-SA 4.0 International License.</a:t>
            </a:r>
            <a:endParaRPr sz="1200">
              <a:solidFill>
                <a:srgbClr val="36414D"/>
              </a:solidFill>
              <a:highlight>
                <a:schemeClr val="lt1"/>
              </a:highlight>
            </a:endParaRPr>
          </a:p>
          <a:p>
            <a:pPr indent="0" lvl="0" marL="0" rtl="0" algn="l">
              <a:lnSpc>
                <a:spcPct val="100000"/>
              </a:lnSpc>
              <a:spcBef>
                <a:spcPts val="0"/>
              </a:spcBef>
              <a:spcAft>
                <a:spcPts val="0"/>
              </a:spcAft>
              <a:buSzPts val="852"/>
              <a:buNone/>
            </a:pPr>
            <a:r>
              <a:t/>
            </a:r>
            <a:endParaRPr sz="1200">
              <a:solidFill>
                <a:srgbClr val="36414D"/>
              </a:solidFill>
              <a:highlight>
                <a:schemeClr val="lt1"/>
              </a:highlight>
            </a:endParaRPr>
          </a:p>
          <a:p>
            <a:pPr indent="0" lvl="0" marL="0" rtl="0" algn="l">
              <a:lnSpc>
                <a:spcPct val="100000"/>
              </a:lnSpc>
              <a:spcBef>
                <a:spcPts val="0"/>
              </a:spcBef>
              <a:spcAft>
                <a:spcPts val="0"/>
              </a:spcAft>
              <a:buClr>
                <a:schemeClr val="dk1"/>
              </a:buClr>
              <a:buSzPts val="852"/>
              <a:buFont typeface="Arial"/>
              <a:buNone/>
            </a:pPr>
            <a:r>
              <a:rPr lang="en-GB" sz="1200">
                <a:solidFill>
                  <a:srgbClr val="36414D"/>
                </a:solidFill>
                <a:highlight>
                  <a:schemeClr val="lt1"/>
                </a:highlight>
              </a:rPr>
              <a:t>Kung, Susan S. (2015/2016. </a:t>
            </a:r>
            <a:r>
              <a:rPr lang="en-GB" sz="1200" u="sng">
                <a:solidFill>
                  <a:schemeClr val="hlink"/>
                </a:solidFill>
                <a:hlinkClick r:id="rId7"/>
              </a:rPr>
              <a:t>Finding an archive for your (endangered) language research data</a:t>
            </a:r>
            <a:r>
              <a:rPr lang="en-GB" sz="1200">
                <a:solidFill>
                  <a:srgbClr val="595959"/>
                </a:solidFill>
              </a:rPr>
              <a:t>. </a:t>
            </a:r>
            <a:r>
              <a:rPr i="1" lang="en-GB" sz="1200">
                <a:solidFill>
                  <a:srgbClr val="595959"/>
                </a:solidFill>
                <a:highlight>
                  <a:schemeClr val="lt1"/>
                </a:highlight>
              </a:rPr>
              <a:t>Endangered Languages and Their Preservation (CELP) Blog</a:t>
            </a:r>
            <a:r>
              <a:rPr lang="en-GB" sz="1200">
                <a:solidFill>
                  <a:srgbClr val="595959"/>
                </a:solidFill>
                <a:highlight>
                  <a:schemeClr val="lt1"/>
                </a:highlight>
              </a:rPr>
              <a:t>.</a:t>
            </a:r>
            <a:endParaRPr sz="1200">
              <a:solidFill>
                <a:srgbClr val="595959"/>
              </a:solidFill>
              <a:highlight>
                <a:schemeClr val="lt1"/>
              </a:highlight>
            </a:endParaRPr>
          </a:p>
          <a:p>
            <a:pPr indent="0" lvl="0" marL="0" rtl="0" algn="l">
              <a:lnSpc>
                <a:spcPct val="105000"/>
              </a:lnSpc>
              <a:spcBef>
                <a:spcPts val="0"/>
              </a:spcBef>
              <a:spcAft>
                <a:spcPts val="1200"/>
              </a:spcAft>
              <a:buSzPts val="852"/>
              <a:buNone/>
            </a:pPr>
            <a:r>
              <a:t/>
            </a:r>
            <a:endParaRPr sz="1200"/>
          </a:p>
        </p:txBody>
      </p:sp>
      <p:sp>
        <p:nvSpPr>
          <p:cNvPr id="837" name="Google Shape;837;p10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1" name="Shape 841"/>
        <p:cNvGrpSpPr/>
        <p:nvPr/>
      </p:nvGrpSpPr>
      <p:grpSpPr>
        <a:xfrm>
          <a:off x="0" y="0"/>
          <a:ext cx="0" cy="0"/>
          <a:chOff x="0" y="0"/>
          <a:chExt cx="0" cy="0"/>
        </a:xfrm>
      </p:grpSpPr>
      <p:sp>
        <p:nvSpPr>
          <p:cNvPr id="842" name="Google Shape;842;p106"/>
          <p:cNvSpPr txBox="1"/>
          <p:nvPr>
            <p:ph type="title"/>
          </p:nvPr>
        </p:nvSpPr>
        <p:spPr>
          <a:xfrm>
            <a:off x="311700" y="1529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Links mentioned</a:t>
            </a:r>
            <a:endParaRPr/>
          </a:p>
        </p:txBody>
      </p:sp>
      <p:sp>
        <p:nvSpPr>
          <p:cNvPr id="843" name="Google Shape;843;p106"/>
          <p:cNvSpPr txBox="1"/>
          <p:nvPr>
            <p:ph idx="1" type="body"/>
          </p:nvPr>
        </p:nvSpPr>
        <p:spPr>
          <a:xfrm>
            <a:off x="311700" y="673700"/>
            <a:ext cx="8520600" cy="4236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275"/>
              <a:buFont typeface="Arial"/>
              <a:buNone/>
            </a:pPr>
            <a:r>
              <a:rPr lang="en-GB" sz="1300">
                <a:solidFill>
                  <a:srgbClr val="595959"/>
                </a:solidFill>
              </a:rPr>
              <a:t>https://archivingforthefuture.teachable.com/</a:t>
            </a:r>
            <a:endParaRPr sz="1300">
              <a:solidFill>
                <a:srgbClr val="595959"/>
              </a:solidFill>
              <a:highlight>
                <a:schemeClr val="lt1"/>
              </a:highlight>
            </a:endParaRPr>
          </a:p>
          <a:p>
            <a:pPr indent="0" lvl="0" marL="0" rtl="0" algn="l">
              <a:lnSpc>
                <a:spcPct val="100000"/>
              </a:lnSpc>
              <a:spcBef>
                <a:spcPts val="0"/>
              </a:spcBef>
              <a:spcAft>
                <a:spcPts val="0"/>
              </a:spcAft>
              <a:buClr>
                <a:schemeClr val="dk1"/>
              </a:buClr>
              <a:buSzPts val="275"/>
              <a:buFont typeface="Arial"/>
              <a:buNone/>
            </a:pPr>
            <a:r>
              <a:rPr lang="en-GB" sz="1300">
                <a:solidFill>
                  <a:srgbClr val="595959"/>
                </a:solidFill>
                <a:highlight>
                  <a:schemeClr val="lt1"/>
                </a:highlight>
              </a:rPr>
              <a:t>https://www.linguisticsociety.org/content/finding-archive-your-endangered-language-research-data</a:t>
            </a:r>
            <a:endParaRPr sz="1300">
              <a:solidFill>
                <a:srgbClr val="595959"/>
              </a:solidFill>
            </a:endParaRPr>
          </a:p>
          <a:p>
            <a:pPr indent="0" lvl="0" marL="0" rtl="0" algn="l">
              <a:lnSpc>
                <a:spcPct val="100000"/>
              </a:lnSpc>
              <a:spcBef>
                <a:spcPts val="0"/>
              </a:spcBef>
              <a:spcAft>
                <a:spcPts val="0"/>
              </a:spcAft>
              <a:buClr>
                <a:schemeClr val="dk1"/>
              </a:buClr>
              <a:buSzPts val="275"/>
              <a:buFont typeface="Arial"/>
              <a:buNone/>
            </a:pPr>
            <a:r>
              <a:rPr lang="en-GB" sz="1300"/>
              <a:t>http://dx.doi.org/doi:10.7297/X2M32T4N</a:t>
            </a:r>
            <a:endParaRPr sz="1300"/>
          </a:p>
          <a:p>
            <a:pPr indent="0" lvl="0" marL="0" rtl="0" algn="l">
              <a:lnSpc>
                <a:spcPct val="100000"/>
              </a:lnSpc>
              <a:spcBef>
                <a:spcPts val="0"/>
              </a:spcBef>
              <a:spcAft>
                <a:spcPts val="0"/>
              </a:spcAft>
              <a:buClr>
                <a:schemeClr val="dk1"/>
              </a:buClr>
              <a:buSzPts val="275"/>
              <a:buFont typeface="Arial"/>
              <a:buNone/>
            </a:pPr>
            <a:r>
              <a:rPr lang="en-GB" sz="1300"/>
              <a:t>http://dx.doi.org/doi:10.7297/X2N0152S</a:t>
            </a:r>
            <a:endParaRPr sz="1300"/>
          </a:p>
          <a:p>
            <a:pPr indent="0" lvl="0" marL="0" rtl="0" algn="l">
              <a:lnSpc>
                <a:spcPct val="100000"/>
              </a:lnSpc>
              <a:spcBef>
                <a:spcPts val="0"/>
              </a:spcBef>
              <a:spcAft>
                <a:spcPts val="0"/>
              </a:spcAft>
              <a:buClr>
                <a:schemeClr val="dk1"/>
              </a:buClr>
              <a:buSzPts val="275"/>
              <a:buFont typeface="Arial"/>
              <a:buNone/>
            </a:pPr>
            <a:r>
              <a:rPr lang="en-GB" sz="1300"/>
              <a:t>http://dx.doi.org/doi:10.7297/X2S180HS</a:t>
            </a:r>
            <a:endParaRPr sz="1300"/>
          </a:p>
          <a:p>
            <a:pPr indent="0" lvl="0" marL="0" rtl="0" algn="l">
              <a:lnSpc>
                <a:spcPct val="100000"/>
              </a:lnSpc>
              <a:spcBef>
                <a:spcPts val="0"/>
              </a:spcBef>
              <a:spcAft>
                <a:spcPts val="0"/>
              </a:spcAft>
              <a:buClr>
                <a:schemeClr val="dk1"/>
              </a:buClr>
              <a:buSzPts val="275"/>
              <a:buFont typeface="Arial"/>
              <a:buNone/>
            </a:pPr>
            <a:r>
              <a:rPr lang="en-GB" sz="1300"/>
              <a:t>http://www.language-archives.org/language/erk</a:t>
            </a:r>
            <a:endParaRPr sz="1300"/>
          </a:p>
          <a:p>
            <a:pPr indent="0" lvl="0" marL="0" rtl="0" algn="l">
              <a:lnSpc>
                <a:spcPct val="100000"/>
              </a:lnSpc>
              <a:spcBef>
                <a:spcPts val="0"/>
              </a:spcBef>
              <a:spcAft>
                <a:spcPts val="0"/>
              </a:spcAft>
              <a:buClr>
                <a:schemeClr val="dk1"/>
              </a:buClr>
              <a:buSzPts val="275"/>
              <a:buFont typeface="Arial"/>
              <a:buNone/>
            </a:pPr>
            <a:r>
              <a:rPr lang="en-GB" sz="1300"/>
              <a:t>https://ailla.utexas.org/islandora/object/ailla%3Acollection_collection</a:t>
            </a:r>
            <a:endParaRPr sz="1300"/>
          </a:p>
          <a:p>
            <a:pPr indent="0" lvl="0" marL="0" rtl="0" algn="l">
              <a:lnSpc>
                <a:spcPct val="100000"/>
              </a:lnSpc>
              <a:spcBef>
                <a:spcPts val="0"/>
              </a:spcBef>
              <a:spcAft>
                <a:spcPts val="0"/>
              </a:spcAft>
              <a:buClr>
                <a:schemeClr val="dk1"/>
              </a:buClr>
              <a:buSzPts val="275"/>
              <a:buFont typeface="Arial"/>
              <a:buNone/>
            </a:pPr>
            <a:r>
              <a:rPr lang="en-GB" sz="1300"/>
              <a:t>https://archivingforthefuture.teachable.com/</a:t>
            </a:r>
            <a:endParaRPr sz="1300"/>
          </a:p>
          <a:p>
            <a:pPr indent="0" lvl="0" marL="0" rtl="0" algn="l">
              <a:lnSpc>
                <a:spcPct val="100000"/>
              </a:lnSpc>
              <a:spcBef>
                <a:spcPts val="0"/>
              </a:spcBef>
              <a:spcAft>
                <a:spcPts val="0"/>
              </a:spcAft>
              <a:buClr>
                <a:schemeClr val="dk1"/>
              </a:buClr>
              <a:buSzPts val="275"/>
              <a:buFont typeface="Arial"/>
              <a:buNone/>
            </a:pPr>
            <a:r>
              <a:rPr lang="en-GB" sz="1300"/>
              <a:t>https://catalog.paradisec.org.au/collections/search</a:t>
            </a:r>
            <a:endParaRPr sz="1300"/>
          </a:p>
          <a:p>
            <a:pPr indent="0" lvl="0" marL="0" rtl="0" algn="l">
              <a:lnSpc>
                <a:spcPct val="100000"/>
              </a:lnSpc>
              <a:spcBef>
                <a:spcPts val="0"/>
              </a:spcBef>
              <a:spcAft>
                <a:spcPts val="0"/>
              </a:spcAft>
              <a:buClr>
                <a:schemeClr val="dk1"/>
              </a:buClr>
              <a:buSzPts val="275"/>
              <a:buFont typeface="Arial"/>
              <a:buNone/>
            </a:pPr>
            <a:r>
              <a:rPr lang="en-GB" sz="1300"/>
              <a:t>https://cla.berkeley.edu/browse-collections.php</a:t>
            </a:r>
            <a:endParaRPr sz="1300"/>
          </a:p>
          <a:p>
            <a:pPr indent="0" lvl="0" marL="0" rtl="0" algn="l">
              <a:lnSpc>
                <a:spcPct val="100000"/>
              </a:lnSpc>
              <a:spcBef>
                <a:spcPts val="0"/>
              </a:spcBef>
              <a:spcAft>
                <a:spcPts val="0"/>
              </a:spcAft>
              <a:buClr>
                <a:schemeClr val="dk1"/>
              </a:buClr>
              <a:buSzPts val="275"/>
              <a:buFont typeface="Arial"/>
              <a:buNone/>
            </a:pPr>
            <a:r>
              <a:rPr lang="en-GB" sz="1300"/>
              <a:t>https://elararchive.org/collections/</a:t>
            </a:r>
            <a:endParaRPr sz="1300"/>
          </a:p>
          <a:p>
            <a:pPr indent="0" lvl="0" marL="0" rtl="0" algn="l">
              <a:lnSpc>
                <a:spcPct val="100000"/>
              </a:lnSpc>
              <a:spcBef>
                <a:spcPts val="0"/>
              </a:spcBef>
              <a:spcAft>
                <a:spcPts val="0"/>
              </a:spcAft>
              <a:buClr>
                <a:schemeClr val="dk1"/>
              </a:buClr>
              <a:buSzPts val="275"/>
              <a:buFont typeface="Arial"/>
              <a:buNone/>
            </a:pPr>
            <a:r>
              <a:rPr lang="en-GB" sz="1300"/>
              <a:t>https://indigenousguide.amphilsoc.org/</a:t>
            </a:r>
            <a:endParaRPr sz="1300"/>
          </a:p>
          <a:p>
            <a:pPr indent="0" lvl="0" marL="0" rtl="0" algn="l">
              <a:lnSpc>
                <a:spcPct val="100000"/>
              </a:lnSpc>
              <a:spcBef>
                <a:spcPts val="0"/>
              </a:spcBef>
              <a:spcAft>
                <a:spcPts val="0"/>
              </a:spcAft>
              <a:buClr>
                <a:schemeClr val="dk1"/>
              </a:buClr>
              <a:buSzPts val="275"/>
              <a:buFont typeface="Arial"/>
              <a:buNone/>
            </a:pPr>
            <a:r>
              <a:rPr lang="en-GB" sz="1300"/>
              <a:t>https://language-archives.services/olacvis/</a:t>
            </a:r>
            <a:endParaRPr sz="1300"/>
          </a:p>
          <a:p>
            <a:pPr indent="0" lvl="0" marL="0" rtl="0" algn="l">
              <a:lnSpc>
                <a:spcPct val="100000"/>
              </a:lnSpc>
              <a:spcBef>
                <a:spcPts val="0"/>
              </a:spcBef>
              <a:spcAft>
                <a:spcPts val="0"/>
              </a:spcAft>
              <a:buClr>
                <a:schemeClr val="dk1"/>
              </a:buClr>
              <a:buSzPts val="275"/>
              <a:buFont typeface="Arial"/>
              <a:buNone/>
            </a:pPr>
            <a:r>
              <a:rPr lang="en-GB" sz="1300"/>
              <a:t>https://rebrand.ly/lameta</a:t>
            </a:r>
            <a:endParaRPr sz="1300"/>
          </a:p>
          <a:p>
            <a:pPr indent="0" lvl="0" marL="0" rtl="0" algn="l">
              <a:lnSpc>
                <a:spcPct val="100000"/>
              </a:lnSpc>
              <a:spcBef>
                <a:spcPts val="0"/>
              </a:spcBef>
              <a:spcAft>
                <a:spcPts val="0"/>
              </a:spcAft>
              <a:buClr>
                <a:schemeClr val="dk1"/>
              </a:buClr>
              <a:buSzPts val="275"/>
              <a:buFont typeface="Arial"/>
              <a:buNone/>
            </a:pPr>
            <a:r>
              <a:rPr lang="en-GB" sz="1300"/>
              <a:t>https://samnoblemuseum.ou.edu/collections-and-research/native-american-languages/native-american-languages-collections/</a:t>
            </a:r>
            <a:endParaRPr sz="1300"/>
          </a:p>
          <a:p>
            <a:pPr indent="0" lvl="0" marL="0" rtl="0" algn="l">
              <a:lnSpc>
                <a:spcPct val="100000"/>
              </a:lnSpc>
              <a:spcBef>
                <a:spcPts val="0"/>
              </a:spcBef>
              <a:spcAft>
                <a:spcPts val="0"/>
              </a:spcAft>
              <a:buClr>
                <a:schemeClr val="dk1"/>
              </a:buClr>
              <a:buSzPts val="275"/>
              <a:buFont typeface="Arial"/>
              <a:buNone/>
            </a:pPr>
            <a:r>
              <a:rPr lang="en-GB" sz="1300"/>
              <a:t>https://www.delaman.org/</a:t>
            </a:r>
            <a:endParaRPr sz="1300"/>
          </a:p>
          <a:p>
            <a:pPr indent="0" lvl="0" marL="0" rtl="0" algn="l">
              <a:lnSpc>
                <a:spcPct val="100000"/>
              </a:lnSpc>
              <a:spcBef>
                <a:spcPts val="0"/>
              </a:spcBef>
              <a:spcAft>
                <a:spcPts val="0"/>
              </a:spcAft>
              <a:buClr>
                <a:schemeClr val="dk1"/>
              </a:buClr>
              <a:buSzPts val="275"/>
              <a:buFont typeface="Arial"/>
              <a:buNone/>
            </a:pPr>
            <a:r>
              <a:rPr lang="en-GB" sz="1300"/>
              <a:t>https://www.delaman.org/delaman-award/</a:t>
            </a:r>
            <a:endParaRPr sz="1300"/>
          </a:p>
          <a:p>
            <a:pPr indent="0" lvl="0" marL="0" rtl="0" algn="l">
              <a:lnSpc>
                <a:spcPct val="100000"/>
              </a:lnSpc>
              <a:spcBef>
                <a:spcPts val="0"/>
              </a:spcBef>
              <a:spcAft>
                <a:spcPts val="0"/>
              </a:spcAft>
              <a:buClr>
                <a:schemeClr val="dk1"/>
              </a:buClr>
              <a:buSzPts val="275"/>
              <a:buFont typeface="Arial"/>
              <a:buNone/>
            </a:pPr>
            <a:r>
              <a:rPr lang="en-GB" sz="1300"/>
              <a:t>https://www.delaman.org/project-lost-found/</a:t>
            </a:r>
            <a:endParaRPr sz="1300"/>
          </a:p>
          <a:p>
            <a:pPr indent="0" lvl="0" marL="0" rtl="0" algn="l">
              <a:lnSpc>
                <a:spcPct val="100000"/>
              </a:lnSpc>
              <a:spcBef>
                <a:spcPts val="0"/>
              </a:spcBef>
              <a:spcAft>
                <a:spcPts val="0"/>
              </a:spcAft>
              <a:buClr>
                <a:schemeClr val="dk1"/>
              </a:buClr>
              <a:buSzPts val="275"/>
              <a:buFont typeface="Arial"/>
              <a:buNone/>
            </a:pPr>
            <a:r>
              <a:rPr lang="en-GB" sz="1300"/>
              <a:t>https://www.linguisticsociety.org/content/finding-archive-your-endangered-language-research-data</a:t>
            </a:r>
            <a:endParaRPr sz="1300"/>
          </a:p>
          <a:p>
            <a:pPr indent="0" lvl="0" marL="0" rtl="0" algn="l">
              <a:lnSpc>
                <a:spcPct val="100000"/>
              </a:lnSpc>
              <a:spcBef>
                <a:spcPts val="0"/>
              </a:spcBef>
              <a:spcAft>
                <a:spcPts val="0"/>
              </a:spcAft>
              <a:buSzPts val="275"/>
              <a:buNone/>
            </a:pPr>
            <a:r>
              <a:rPr lang="en-GB" sz="1300"/>
              <a:t>https://www2.archivists.org/about-archives</a:t>
            </a:r>
            <a:endParaRPr sz="1300"/>
          </a:p>
        </p:txBody>
      </p:sp>
      <p:sp>
        <p:nvSpPr>
          <p:cNvPr id="844" name="Google Shape;844;p10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sp>
        <p:nvSpPr>
          <p:cNvPr id="849" name="Google Shape;849;p107"/>
          <p:cNvSpPr txBox="1"/>
          <p:nvPr>
            <p:ph type="title"/>
          </p:nvPr>
        </p:nvSpPr>
        <p:spPr>
          <a:xfrm>
            <a:off x="311700" y="3741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Contact Us:</a:t>
            </a:r>
            <a:endParaRPr/>
          </a:p>
        </p:txBody>
      </p:sp>
      <p:sp>
        <p:nvSpPr>
          <p:cNvPr id="850" name="Google Shape;850;p107"/>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1200"/>
              </a:spcAft>
              <a:buNone/>
            </a:pPr>
            <a:r>
              <a:t/>
            </a:r>
            <a:endParaRPr/>
          </a:p>
        </p:txBody>
      </p:sp>
      <p:graphicFrame>
        <p:nvGraphicFramePr>
          <p:cNvPr id="851" name="Google Shape;851;p107"/>
          <p:cNvGraphicFramePr/>
          <p:nvPr/>
        </p:nvGraphicFramePr>
        <p:xfrm>
          <a:off x="952500" y="1172225"/>
          <a:ext cx="3000000" cy="3000000"/>
        </p:xfrm>
        <a:graphic>
          <a:graphicData uri="http://schemas.openxmlformats.org/drawingml/2006/table">
            <a:tbl>
              <a:tblPr>
                <a:noFill/>
                <a:tableStyleId>{E29AF635-29D7-4355-BC70-545E8F9A1207}</a:tableStyleId>
              </a:tblPr>
              <a:tblGrid>
                <a:gridCol w="3619500"/>
                <a:gridCol w="3619500"/>
              </a:tblGrid>
              <a:tr h="381000">
                <a:tc>
                  <a:txBody>
                    <a:bodyPr/>
                    <a:lstStyle/>
                    <a:p>
                      <a:pPr indent="0" lvl="0" marL="0" rtl="0" algn="l">
                        <a:lnSpc>
                          <a:spcPct val="115000"/>
                        </a:lnSpc>
                        <a:spcBef>
                          <a:spcPts val="0"/>
                        </a:spcBef>
                        <a:spcAft>
                          <a:spcPts val="1200"/>
                        </a:spcAft>
                        <a:buClr>
                          <a:schemeClr val="dk1"/>
                        </a:buClr>
                        <a:buSzPts val="1100"/>
                        <a:buFont typeface="Arial"/>
                        <a:buNone/>
                      </a:pPr>
                      <a:r>
                        <a:rPr lang="en-GB" sz="1800"/>
                        <a:t>Susan Smythe Kung</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1200"/>
                        </a:spcAft>
                        <a:buClr>
                          <a:schemeClr val="dk1"/>
                        </a:buClr>
                        <a:buSzPts val="1100"/>
                        <a:buFont typeface="Arial"/>
                        <a:buNone/>
                      </a:pPr>
                      <a:r>
                        <a:rPr lang="en-GB" sz="1800" u="sng">
                          <a:solidFill>
                            <a:schemeClr val="accent5"/>
                          </a:solidFill>
                          <a:hlinkClick r:id="rId3">
                            <a:extLst>
                              <a:ext uri="{A12FA001-AC4F-418D-AE19-62706E023703}">
                                <ahyp:hlinkClr val="tx"/>
                              </a:ext>
                            </a:extLst>
                          </a:hlinkClick>
                        </a:rPr>
                        <a:t>skung@austin.utexas.edu</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lang="en-GB" sz="1800"/>
                        <a:t>Paul Trilsbeek</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1200"/>
                        </a:spcAft>
                        <a:buNone/>
                      </a:pPr>
                      <a:r>
                        <a:rPr lang="en-GB" sz="1800" u="sng">
                          <a:solidFill>
                            <a:schemeClr val="accent5"/>
                          </a:solidFill>
                          <a:hlinkClick r:id="rId4">
                            <a:extLst>
                              <a:ext uri="{A12FA001-AC4F-418D-AE19-62706E023703}">
                                <ahyp:hlinkClr val="tx"/>
                              </a:ext>
                            </a:extLst>
                          </a:hlinkClick>
                        </a:rPr>
                        <a:t>Paul.Trilsbeek@mpi.nl</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lang="en-GB" sz="1800"/>
                        <a:t>Mandana Seyfeddinpur</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GB" sz="1800" u="sng">
                          <a:solidFill>
                            <a:schemeClr val="hlink"/>
                          </a:solidFill>
                          <a:hlinkClick r:id="rId5"/>
                        </a:rPr>
                        <a:t>ms123@soas.ac.uk</a:t>
                      </a:r>
                      <a:r>
                        <a:rPr lang="en-GB" sz="1800"/>
                        <a:t> </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sz="1800"/>
                        <a:t>Nick Thieberger</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GB" sz="1800" u="sng">
                          <a:solidFill>
                            <a:schemeClr val="hlink"/>
                          </a:solidFill>
                          <a:hlinkClick r:id="rId6"/>
                        </a:rPr>
                        <a:t>thien@unimelb.edu.au</a:t>
                      </a:r>
                      <a:r>
                        <a:rPr lang="en-GB" sz="1800"/>
                        <a:t> </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sz="1800"/>
                        <a:t>Zachary O'Hagan</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GB" sz="1800" u="sng">
                          <a:solidFill>
                            <a:schemeClr val="hlink"/>
                          </a:solidFill>
                          <a:hlinkClick r:id="rId7"/>
                        </a:rPr>
                        <a:t>zohagan@berkeley.edu</a:t>
                      </a:r>
                      <a:r>
                        <a:rPr lang="en-GB" sz="1800"/>
                        <a:t> </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sz="1800"/>
                        <a:t>Raina Heaton</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GB" sz="1800" u="sng">
                          <a:solidFill>
                            <a:schemeClr val="hlink"/>
                          </a:solidFill>
                          <a:hlinkClick r:id="rId8"/>
                        </a:rPr>
                        <a:t>rainaheaton@ou.edu</a:t>
                      </a:r>
                      <a:r>
                        <a:rPr lang="en-GB" sz="1800"/>
                        <a:t> </a:t>
                      </a:r>
                      <a:endParaRPr sz="18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852" name="Google Shape;852;p10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108"/>
          <p:cNvSpPr txBox="1"/>
          <p:nvPr>
            <p:ph type="title"/>
          </p:nvPr>
        </p:nvSpPr>
        <p:spPr>
          <a:xfrm>
            <a:off x="311700" y="749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Cite this workshop:</a:t>
            </a:r>
            <a:endParaRPr/>
          </a:p>
        </p:txBody>
      </p:sp>
      <p:sp>
        <p:nvSpPr>
          <p:cNvPr id="858" name="Google Shape;858;p108"/>
          <p:cNvSpPr txBox="1"/>
          <p:nvPr>
            <p:ph idx="1" type="body"/>
          </p:nvPr>
        </p:nvSpPr>
        <p:spPr>
          <a:xfrm>
            <a:off x="311700" y="1457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GB" sz="1900">
                <a:solidFill>
                  <a:schemeClr val="dk1"/>
                </a:solidFill>
              </a:rPr>
              <a:t>Kung, Susan S., Paul Trilsbeek, Mandana Seyfeddinipur, Nick Thieberger, Zachary O’Hagan, Raina Heaton. 2021. Relating the Past, Present &amp; Future: Archiving Language Collections. Workshop presented at the </a:t>
            </a:r>
            <a:r>
              <a:rPr i="1" lang="en-GB" sz="1900">
                <a:solidFill>
                  <a:schemeClr val="dk1"/>
                </a:solidFill>
              </a:rPr>
              <a:t>7th International Conference on Language Documentation &amp; Conservation</a:t>
            </a:r>
            <a:r>
              <a:rPr lang="en-GB" sz="1900">
                <a:solidFill>
                  <a:schemeClr val="dk1"/>
                </a:solidFill>
              </a:rPr>
              <a:t>, University of Hawai'i at Manoa, March 4-7, 2021. </a:t>
            </a:r>
            <a:r>
              <a:rPr lang="en-GB" u="sng">
                <a:solidFill>
                  <a:schemeClr val="accent5"/>
                </a:solidFill>
                <a:hlinkClick r:id="rId3">
                  <a:extLst>
                    <a:ext uri="{A12FA001-AC4F-418D-AE19-62706E023703}">
                      <ahyp:hlinkClr val="tx"/>
                    </a:ext>
                  </a:extLst>
                </a:hlinkClick>
              </a:rPr>
              <a:t>http://bit.ly/ICLDC7ARCHIVING</a:t>
            </a:r>
            <a:r>
              <a:rPr lang="en-GB" sz="1900">
                <a:solidFill>
                  <a:schemeClr val="dk1"/>
                </a:solidFill>
              </a:rPr>
              <a:t> CC BY-SA 4.0 International. </a:t>
            </a:r>
            <a:endParaRPr sz="1900">
              <a:solidFill>
                <a:srgbClr val="36414D"/>
              </a:solidFill>
              <a:highlight>
                <a:schemeClr val="lt1"/>
              </a:highlight>
            </a:endParaRPr>
          </a:p>
          <a:p>
            <a:pPr indent="0" lvl="0" marL="0" rtl="0" algn="ctr">
              <a:spcBef>
                <a:spcPts val="0"/>
              </a:spcBef>
              <a:spcAft>
                <a:spcPts val="1200"/>
              </a:spcAft>
              <a:buNone/>
            </a:pPr>
            <a:r>
              <a:t/>
            </a:r>
            <a:endParaRPr/>
          </a:p>
        </p:txBody>
      </p:sp>
      <p:pic>
        <p:nvPicPr>
          <p:cNvPr id="859" name="Google Shape;859;p108"/>
          <p:cNvPicPr preferRelativeResize="0"/>
          <p:nvPr/>
        </p:nvPicPr>
        <p:blipFill>
          <a:blip r:embed="rId4">
            <a:alphaModFix/>
          </a:blip>
          <a:stretch>
            <a:fillRect/>
          </a:stretch>
        </p:blipFill>
        <p:spPr>
          <a:xfrm>
            <a:off x="2958813" y="3667098"/>
            <a:ext cx="3226375" cy="1128850"/>
          </a:xfrm>
          <a:prstGeom prst="rect">
            <a:avLst/>
          </a:prstGeom>
          <a:noFill/>
          <a:ln>
            <a:noFill/>
          </a:ln>
        </p:spPr>
      </p:pic>
      <p:sp>
        <p:nvSpPr>
          <p:cNvPr id="860" name="Google Shape;860;p10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