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71" r:id="rId5"/>
    <p:sldId id="259" r:id="rId6"/>
    <p:sldId id="272" r:id="rId7"/>
    <p:sldId id="260" r:id="rId8"/>
    <p:sldId id="261" r:id="rId9"/>
    <p:sldId id="267" r:id="rId10"/>
    <p:sldId id="268" r:id="rId11"/>
    <p:sldId id="269" r:id="rId12"/>
  </p:sldIdLst>
  <p:sldSz cx="10075863" cy="7562850"/>
  <p:notesSz cx="7772400" cy="100584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SimSun" pitchFamily="2" charset="-122"/>
        <a:cs typeface="Arial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SimSun" pitchFamily="2" charset="-122"/>
        <a:cs typeface="Arial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SimSun" pitchFamily="2" charset="-122"/>
        <a:cs typeface="Arial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SimSun" pitchFamily="2" charset="-122"/>
        <a:cs typeface="Arial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SimSun" pitchFamily="2" charset="-122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SimSun" pitchFamily="2" charset="-122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SimSun" pitchFamily="2" charset="-122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SimSun" pitchFamily="2" charset="-122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SimSun" pitchFamily="2" charset="-122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96" y="-12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ea typeface="SimSun" charset="-122"/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ea typeface="SimSun" charset="-122"/>
              <a:cs typeface="+mn-cs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ea typeface="SimSun" charset="-122"/>
              <a:cs typeface="+mn-cs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ea typeface="SimSun" charset="-122"/>
              <a:cs typeface="+mn-cs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ea typeface="SimSun" charset="-122"/>
              <a:cs typeface="+mn-cs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ea typeface="SimSun" charset="-122"/>
              <a:cs typeface="+mn-cs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ea typeface="SimSun" charset="-122"/>
              <a:cs typeface="+mn-cs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ea typeface="SimSun" charset="-122"/>
              <a:cs typeface="+mn-cs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ea typeface="SimSun" charset="-122"/>
              <a:cs typeface="+mn-cs"/>
            </a:endParaRP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ea typeface="SimSun" charset="-122"/>
              <a:cs typeface="+mn-cs"/>
            </a:endParaRP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ea typeface="SimSun" charset="-122"/>
              <a:cs typeface="+mn-cs"/>
            </a:endParaRP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ea typeface="SimSun" charset="-122"/>
              <a:cs typeface="+mn-cs"/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ea typeface="SimSun" charset="-122"/>
              <a:cs typeface="+mn-cs"/>
            </a:endParaRPr>
          </a:p>
        </p:txBody>
      </p:sp>
      <p:sp>
        <p:nvSpPr>
          <p:cNvPr id="13327" name="Rectangle 1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06975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063" name="Rectangle 15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196013" cy="450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5121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/>
          </a:p>
        </p:txBody>
      </p:sp>
      <p:sp>
        <p:nvSpPr>
          <p:cNvPr id="2065" name="Rectangle 17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51212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/>
          </a:p>
        </p:txBody>
      </p:sp>
      <p:sp>
        <p:nvSpPr>
          <p:cNvPr id="2066" name="Rectangle 18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51213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/>
          </a:p>
        </p:txBody>
      </p:sp>
      <p:sp>
        <p:nvSpPr>
          <p:cNvPr id="2067" name="Rectangle 19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51212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fld id="{761BA491-BAB8-4D86-B696-6FEA46BCA44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5725AEC-D78E-40BD-9BBD-7559E03E618B}" type="slidenum">
              <a:rPr lang="en-US"/>
              <a:pPr/>
              <a:t>1</a:t>
            </a:fld>
            <a:endParaRPr lang="en-US"/>
          </a:p>
        </p:txBody>
      </p:sp>
      <p:sp>
        <p:nvSpPr>
          <p:cNvPr id="15363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1536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197600" cy="4506912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614CB91-554D-458C-A50F-367E6E004EBD}" type="slidenum">
              <a:rPr lang="en-US"/>
              <a:pPr/>
              <a:t>2</a:t>
            </a:fld>
            <a:endParaRPr lang="en-US"/>
          </a:p>
        </p:txBody>
      </p:sp>
      <p:sp>
        <p:nvSpPr>
          <p:cNvPr id="17411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1741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197600" cy="4506912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F837571-38E5-43F9-856B-8AA5C5A0BFFB}" type="slidenum">
              <a:rPr lang="en-US"/>
              <a:pPr/>
              <a:t>3</a:t>
            </a:fld>
            <a:endParaRPr lang="en-US"/>
          </a:p>
        </p:txBody>
      </p:sp>
      <p:sp>
        <p:nvSpPr>
          <p:cNvPr id="19459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1946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197600" cy="4506912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16D7A52-41E9-4ED7-9763-FC69889EB538}" type="slidenum">
              <a:rPr lang="en-US"/>
              <a:pPr/>
              <a:t>5</a:t>
            </a:fld>
            <a:endParaRPr lang="en-US"/>
          </a:p>
        </p:txBody>
      </p:sp>
      <p:sp>
        <p:nvSpPr>
          <p:cNvPr id="22531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2253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197600" cy="4506912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472E2D0-6422-49C9-B279-3821B98105C6}" type="slidenum">
              <a:rPr lang="en-US"/>
              <a:pPr/>
              <a:t>7</a:t>
            </a:fld>
            <a:endParaRPr lang="en-US"/>
          </a:p>
        </p:txBody>
      </p:sp>
      <p:sp>
        <p:nvSpPr>
          <p:cNvPr id="25603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2560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197600" cy="4506912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43A2486-511E-4A0E-863E-3DFC73D7FEA2}" type="slidenum">
              <a:rPr lang="en-US"/>
              <a:pPr/>
              <a:t>8</a:t>
            </a:fld>
            <a:endParaRPr lang="en-US"/>
          </a:p>
        </p:txBody>
      </p:sp>
      <p:sp>
        <p:nvSpPr>
          <p:cNvPr id="27651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2765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197600" cy="4506912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080649E-8CE6-4ED3-BD09-49D870DD8826}" type="slidenum">
              <a:rPr lang="en-US"/>
              <a:pPr/>
              <a:t>9</a:t>
            </a:fld>
            <a:endParaRPr lang="en-US"/>
          </a:p>
        </p:txBody>
      </p:sp>
      <p:sp>
        <p:nvSpPr>
          <p:cNvPr id="29699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2970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197600" cy="4506912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8BCE05E-1DCD-478E-88EE-649F7CDA7B5B}" type="slidenum">
              <a:rPr lang="en-US"/>
              <a:pPr/>
              <a:t>10</a:t>
            </a:fld>
            <a:endParaRPr lang="en-US"/>
          </a:p>
        </p:txBody>
      </p:sp>
      <p:sp>
        <p:nvSpPr>
          <p:cNvPr id="31747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3174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197600" cy="4506912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9EBB35A-98E9-4ADC-8BAD-B476D943A845}" type="slidenum">
              <a:rPr lang="en-US"/>
              <a:pPr/>
              <a:t>11</a:t>
            </a:fld>
            <a:endParaRPr lang="en-US"/>
          </a:p>
        </p:txBody>
      </p:sp>
      <p:sp>
        <p:nvSpPr>
          <p:cNvPr id="33795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3379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197600" cy="4506912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4563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32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A8DE91-D7F9-4E42-8103-07ADB99937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DD0F7-E511-4FF7-9161-57D24B2BF1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6613" y="511175"/>
            <a:ext cx="2157412" cy="60467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9613" y="511175"/>
            <a:ext cx="6324600" cy="60467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ED6F6-DCFA-4998-B092-A904CE5AF6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36C65-7BD7-410A-B399-9C47B139F4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4562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4562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E963C-E892-4A7B-A7DA-51C31791FA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9613" y="1890713"/>
            <a:ext cx="4240212" cy="4667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90713"/>
            <a:ext cx="4241800" cy="4667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6025C-4D61-468D-8201-8A94882D6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9387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100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100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7FA52-04A7-445B-A57D-04E7D21BD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D554C-21B2-41E6-BAA4-370AD6E13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34E90-C1B7-49AE-B4A9-81B308DCE0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47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24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4700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20FF3-205D-404A-9D29-1FE5F9F94A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52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52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52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61ABE-1ABF-4172-9795-D60AA2745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09613" y="511175"/>
            <a:ext cx="8634412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9613" y="1890713"/>
            <a:ext cx="8634412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709613" y="6700838"/>
            <a:ext cx="221932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ea typeface="SimSun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709613" y="6700838"/>
            <a:ext cx="22193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ea typeface="SimSun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517900" y="6700838"/>
            <a:ext cx="3027363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ea typeface="SimSun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124700" y="6700838"/>
            <a:ext cx="221932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ea typeface="SimSun" charset="-122"/>
                <a:cs typeface="+mn-cs"/>
              </a:defRPr>
            </a:lvl1pPr>
          </a:lstStyle>
          <a:p>
            <a:pPr>
              <a:defRPr/>
            </a:pPr>
            <a:fld id="{E607682F-39C4-4DB0-A498-D65C643067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SimSun" charset="-122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SimSun" charset="-122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SimSun" charset="-122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SimSun" charset="-122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SimSun" charset="-122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SimSun" charset="-122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SimSun" charset="-122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SimSun" charset="-122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6" Type="http://schemas.openxmlformats.org/officeDocument/2006/relationships/image" Target="../media/image17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 noChangeArrowheads="1"/>
          </p:cNvSpPr>
          <p:nvPr/>
        </p:nvSpPr>
        <p:spPr bwMode="auto">
          <a:xfrm>
            <a:off x="320675" y="6923088"/>
            <a:ext cx="357188" cy="350837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20675" y="6926263"/>
            <a:ext cx="40005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6264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E3A59D7-D05C-4DC6-BE85-4E3A331E4276}" type="slidenum">
              <a:rPr lang="en-US" sz="2000">
                <a:solidFill>
                  <a:srgbClr val="000000"/>
                </a:solidFill>
              </a:rPr>
              <a:pPr hangingPunct="0">
                <a:lnSpc>
                  <a:spcPct val="93000"/>
                </a:lnSpc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US" sz="2000">
              <a:solidFill>
                <a:srgbClr val="000000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195888" y="517525"/>
            <a:ext cx="26479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279775" cy="431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689475"/>
            <a:ext cx="285750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4200" y="1398588"/>
            <a:ext cx="6724650" cy="593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ext Box 7"/>
          <p:cNvSpPr txBox="1">
            <a:spLocks noChangeArrowheads="1"/>
          </p:cNvSpPr>
          <p:nvPr/>
        </p:nvSpPr>
        <p:spPr bwMode="auto">
          <a:xfrm rot="-3600000">
            <a:off x="8116094" y="2820194"/>
            <a:ext cx="392113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9792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6000">
                <a:solidFill>
                  <a:srgbClr val="000000"/>
                </a:solidFill>
              </a:rPr>
              <a:t>]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 rot="-3000000">
            <a:off x="7272338" y="4383087"/>
            <a:ext cx="414338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10332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6600">
                <a:solidFill>
                  <a:srgbClr val="000000"/>
                </a:solidFill>
              </a:rPr>
              <a:t>]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 rot="-1200000">
            <a:off x="3678238" y="6288088"/>
            <a:ext cx="414337" cy="102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10332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6600">
                <a:solidFill>
                  <a:srgbClr val="000000"/>
                </a:solidFill>
              </a:rPr>
              <a:t>[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398463" y="361950"/>
            <a:ext cx="1503362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7348538" y="3436938"/>
            <a:ext cx="2500312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6444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200">
                <a:solidFill>
                  <a:srgbClr val="000000"/>
                </a:solidFill>
              </a:rPr>
              <a:t>~1450 最大北国境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6269038" y="6027738"/>
            <a:ext cx="2868612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6804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600">
                <a:solidFill>
                  <a:srgbClr val="000000"/>
                </a:solidFill>
              </a:rPr>
              <a:t>国境: 1609 - 1879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2185988" y="4689475"/>
            <a:ext cx="8667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6084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</a:rPr>
              <a:t>首里城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4659313" y="1389063"/>
            <a:ext cx="26892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800" b="1">
                <a:solidFill>
                  <a:srgbClr val="000000"/>
                </a:solidFill>
              </a:rPr>
              <a:t>琉球王国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398463" y="241300"/>
            <a:ext cx="1724025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>
                <a:solidFill>
                  <a:srgbClr val="000000"/>
                </a:solidFill>
              </a:rPr>
              <a:t>琉球王国</a:t>
            </a:r>
          </a:p>
          <a:p>
            <a:pPr algn="ctr"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>
                <a:solidFill>
                  <a:srgbClr val="000000"/>
                </a:solidFill>
              </a:rPr>
              <a:t>の</a:t>
            </a:r>
          </a:p>
          <a:p>
            <a:pPr algn="ctr"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>
                <a:solidFill>
                  <a:srgbClr val="000000"/>
                </a:solidFill>
              </a:rPr>
              <a:t>国際交易</a:t>
            </a:r>
          </a:p>
        </p:txBody>
      </p:sp>
      <p:sp>
        <p:nvSpPr>
          <p:cNvPr id="14352" name="TextBox 1"/>
          <p:cNvSpPr txBox="1">
            <a:spLocks noChangeArrowheads="1"/>
          </p:cNvSpPr>
          <p:nvPr/>
        </p:nvSpPr>
        <p:spPr bwMode="auto">
          <a:xfrm>
            <a:off x="3729038" y="385763"/>
            <a:ext cx="6184900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3600">
                <a:solidFill>
                  <a:schemeClr val="tx1"/>
                </a:solidFill>
              </a:rPr>
              <a:t>The Ryukyu Kingdom/Empire</a:t>
            </a:r>
          </a:p>
        </p:txBody>
      </p:sp>
      <p:sp>
        <p:nvSpPr>
          <p:cNvPr id="14353" name="TextBox 2"/>
          <p:cNvSpPr txBox="1">
            <a:spLocks noChangeArrowheads="1"/>
          </p:cNvSpPr>
          <p:nvPr/>
        </p:nvSpPr>
        <p:spPr bwMode="auto">
          <a:xfrm>
            <a:off x="500063" y="1522413"/>
            <a:ext cx="13081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>
                <a:solidFill>
                  <a:schemeClr val="tx1"/>
                </a:solidFill>
              </a:rPr>
              <a:t>Trade Routes</a:t>
            </a:r>
          </a:p>
        </p:txBody>
      </p:sp>
      <p:sp>
        <p:nvSpPr>
          <p:cNvPr id="14354" name="TextBox 3"/>
          <p:cNvSpPr txBox="1">
            <a:spLocks noChangeArrowheads="1"/>
          </p:cNvSpPr>
          <p:nvPr/>
        </p:nvSpPr>
        <p:spPr bwMode="auto">
          <a:xfrm>
            <a:off x="2066925" y="4965700"/>
            <a:ext cx="144145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chemeClr val="tx1"/>
                </a:solidFill>
              </a:rPr>
              <a:t>Shuri Castle</a:t>
            </a:r>
          </a:p>
        </p:txBody>
      </p:sp>
      <p:sp>
        <p:nvSpPr>
          <p:cNvPr id="14355" name="TextBox 4"/>
          <p:cNvSpPr txBox="1">
            <a:spLocks noChangeArrowheads="1"/>
          </p:cNvSpPr>
          <p:nvPr/>
        </p:nvSpPr>
        <p:spPr bwMode="auto">
          <a:xfrm rot="-2339187">
            <a:off x="3868738" y="3544888"/>
            <a:ext cx="331470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3600">
                <a:solidFill>
                  <a:schemeClr val="tx1"/>
                </a:solidFill>
              </a:rPr>
              <a:t>Ryukyu Islands</a:t>
            </a:r>
          </a:p>
        </p:txBody>
      </p:sp>
      <p:sp>
        <p:nvSpPr>
          <p:cNvPr id="14356" name="TextBox 5"/>
          <p:cNvSpPr txBox="1">
            <a:spLocks noChangeArrowheads="1"/>
          </p:cNvSpPr>
          <p:nvPr/>
        </p:nvSpPr>
        <p:spPr bwMode="auto">
          <a:xfrm>
            <a:off x="8521700" y="3773488"/>
            <a:ext cx="1524000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chemeClr val="tx1"/>
                </a:solidFill>
              </a:rPr>
              <a:t>Max. Northern Boundary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chemeClr val="tx1"/>
                </a:solidFill>
              </a:rPr>
              <a:t>(Gajashima)</a:t>
            </a:r>
          </a:p>
        </p:txBody>
      </p:sp>
      <p:sp>
        <p:nvSpPr>
          <p:cNvPr id="14357" name="TextBox 6"/>
          <p:cNvSpPr txBox="1">
            <a:spLocks noChangeArrowheads="1"/>
          </p:cNvSpPr>
          <p:nvPr/>
        </p:nvSpPr>
        <p:spPr bwMode="auto">
          <a:xfrm>
            <a:off x="6624638" y="6488113"/>
            <a:ext cx="2763837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>
                <a:solidFill>
                  <a:schemeClr val="tx1"/>
                </a:solidFill>
              </a:rPr>
              <a:t>Early modern Borders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14300"/>
            <a:ext cx="9609138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83275" y="1549400"/>
            <a:ext cx="4175125" cy="601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5745163" y="6923088"/>
            <a:ext cx="46355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6264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ED5CD9F-7204-41CF-8B48-A9DEB2ACFD8C}" type="slidenum">
              <a:rPr lang="en-US" sz="2000">
                <a:solidFill>
                  <a:srgbClr val="000000"/>
                </a:solidFill>
              </a:rPr>
              <a:pPr hangingPunct="0">
                <a:lnSpc>
                  <a:spcPct val="93000"/>
                </a:lnSpc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10</a:t>
            </a:fld>
            <a:endParaRPr lang="en-US" sz="2000">
              <a:solidFill>
                <a:srgbClr val="000000"/>
              </a:solidFill>
            </a:endParaRPr>
          </a:p>
        </p:txBody>
      </p: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2411413" y="338138"/>
            <a:ext cx="140017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30725" name="Text Box 6"/>
          <p:cNvSpPr txBox="1">
            <a:spLocks noChangeArrowheads="1"/>
          </p:cNvSpPr>
          <p:nvPr/>
        </p:nvSpPr>
        <p:spPr bwMode="auto">
          <a:xfrm>
            <a:off x="0" y="2527300"/>
            <a:ext cx="5672138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66240" rIns="90000" bIns="45000"/>
          <a:lstStyle/>
          <a:p>
            <a:pPr algn="ctr" hangingPunct="0">
              <a:lnSpc>
                <a:spcPct val="93000"/>
              </a:lnSpc>
              <a:spcAft>
                <a:spcPts val="60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b="1">
                <a:solidFill>
                  <a:srgbClr val="000000"/>
                </a:solidFill>
              </a:rPr>
              <a:t>薩摩・幕府との関係  Connections w/ Satsuma &amp; the bakufu in Edo</a:t>
            </a:r>
          </a:p>
          <a:p>
            <a:pPr hangingPunct="0">
              <a:spcAft>
                <a:spcPts val="60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</a:rPr>
              <a:t>➔ 近世日本の「四口」（世界からの入り口）＝琉球・朝鮮・中国・オランダ</a:t>
            </a:r>
            <a:r>
              <a:rPr lang="ja-JP" altLang="en-US">
                <a:solidFill>
                  <a:srgbClr val="000000"/>
                </a:solidFill>
              </a:rPr>
              <a:t>。</a:t>
            </a:r>
            <a:r>
              <a:rPr lang="en-US">
                <a:solidFill>
                  <a:srgbClr val="000000"/>
                </a:solidFill>
              </a:rPr>
              <a:t> One of the “Four Portals”—Ryukyu, Korea, China, Holland</a:t>
            </a:r>
          </a:p>
          <a:p>
            <a:pPr hangingPunct="0">
              <a:spcAft>
                <a:spcPts val="60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</a:rPr>
              <a:t>➔ 日本への輸出品には、砂糖と三味線がある。色々な中国製品が琉球経由で、日本の市場に入った。 Exports to Japan included, sugar, the shamisen, and various Chinese products</a:t>
            </a:r>
          </a:p>
          <a:p>
            <a:pPr hangingPunct="0">
              <a:spcAft>
                <a:spcPts val="60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</a:rPr>
              <a:t>➔ 情報：琉球進貢使節は、北京まで行ってきたの で、薩摩は中国についての正確な情報を得ることができた。 Firsthand information about China was also an important “export commodity” from Ryukyu to Japan</a:t>
            </a:r>
          </a:p>
          <a:p>
            <a:pPr hangingPunct="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</a:rPr>
              <a:t>➔ 威光：琉球使節の「江戸上り」は、薩摩・幕府の外交上の力を見せる機会だった。 Glory &amp; prestige. Ryukyuan processions to Edo enhanced the images of both Satsuma and the bakufu.</a:t>
            </a:r>
          </a:p>
        </p:txBody>
      </p:sp>
      <p:sp>
        <p:nvSpPr>
          <p:cNvPr id="30726" name="Text Box 7"/>
          <p:cNvSpPr txBox="1">
            <a:spLocks noChangeArrowheads="1"/>
          </p:cNvSpPr>
          <p:nvPr/>
        </p:nvSpPr>
        <p:spPr bwMode="auto">
          <a:xfrm>
            <a:off x="6589713" y="6602413"/>
            <a:ext cx="32480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6444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>
                <a:solidFill>
                  <a:srgbClr val="C4000A"/>
                </a:solidFill>
              </a:rPr>
              <a:t>１８３２江戸上りの行路</a:t>
            </a:r>
          </a:p>
        </p:txBody>
      </p:sp>
      <p:sp>
        <p:nvSpPr>
          <p:cNvPr id="30727" name="Text Box 8"/>
          <p:cNvSpPr txBox="1">
            <a:spLocks noChangeArrowheads="1"/>
          </p:cNvSpPr>
          <p:nvPr/>
        </p:nvSpPr>
        <p:spPr bwMode="auto">
          <a:xfrm>
            <a:off x="2463800" y="131763"/>
            <a:ext cx="197802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>
                <a:solidFill>
                  <a:srgbClr val="000000"/>
                </a:solidFill>
              </a:rPr>
              <a:t>江戸上り</a:t>
            </a:r>
          </a:p>
        </p:txBody>
      </p:sp>
      <p:sp>
        <p:nvSpPr>
          <p:cNvPr id="30728" name="TextBox 1"/>
          <p:cNvSpPr txBox="1">
            <a:spLocks noChangeArrowheads="1"/>
          </p:cNvSpPr>
          <p:nvPr/>
        </p:nvSpPr>
        <p:spPr bwMode="auto">
          <a:xfrm>
            <a:off x="7950200" y="7197725"/>
            <a:ext cx="21082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FF0000"/>
                </a:solidFill>
              </a:rPr>
              <a:t>1832 Route to Edo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4788" y="4056063"/>
            <a:ext cx="4184650" cy="330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AutoShape 2"/>
          <p:cNvSpPr>
            <a:spLocks noChangeArrowheads="1"/>
          </p:cNvSpPr>
          <p:nvPr/>
        </p:nvSpPr>
        <p:spPr bwMode="auto">
          <a:xfrm>
            <a:off x="274638" y="6923088"/>
            <a:ext cx="357187" cy="350837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96850" y="6926263"/>
            <a:ext cx="46355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6264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52CA6134-BB1A-4AC3-96D5-F23388C02D5B}" type="slidenum">
              <a:rPr lang="en-US" sz="2000">
                <a:solidFill>
                  <a:srgbClr val="000000"/>
                </a:solidFill>
              </a:rPr>
              <a:pPr hangingPunct="0">
                <a:lnSpc>
                  <a:spcPct val="93000"/>
                </a:lnSpc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11</a:t>
            </a:fld>
            <a:endParaRPr lang="en-US" sz="2000">
              <a:solidFill>
                <a:srgbClr val="000000"/>
              </a:solidFill>
            </a:endParaRP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78363" y="228600"/>
            <a:ext cx="5170487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96838" y="0"/>
            <a:ext cx="4581525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66240" rIns="90000" bIns="45000"/>
          <a:lstStyle/>
          <a:p>
            <a:pPr hangingPunct="0">
              <a:lnSpc>
                <a:spcPct val="105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</a:rPr>
              <a:t>薩摩と琉球 薩摩は軍事的力を持っていたが、幕府と国際状況がその力を制限した。なお、薩摩は、琉球の中国貿易から利益を得るため、琉球の協力が必要であった。薩摩の支配は 外交や貿易の面で、比較的に強く、琉球の国内行政は王府の責任であった。（間接的支配） The fundamental relationship between Ryukyu and Satsuma was one of differential military power, but the bakufu and the international situation resulted in a system of indirect control. Satsuma’s presence was comparatively large in the realm of trade and foreign affairs, but small in domestic affairs. 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4424363" y="4164013"/>
            <a:ext cx="5651500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66240" rIns="90000" bIns="45000"/>
          <a:lstStyle/>
          <a:p>
            <a:pPr hangingPunct="0">
              <a:lnSpc>
                <a:spcPct val="114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</a:rPr>
              <a:t>１６０９年以降、中国の文化的な影響が一層強くなった。薩摩の禁止によって、在琉球の日本人が少なくなった。中国文化に詳しい琉球人は久米村という地域に移り住み、だんだん彼らの政治的な力が強くなっていった。どうして中国の文化は、近世琉球でそんなに重要になったのだろう？After 1609, Chinese cultural influence increased. Satsuma prohibited Japanese from residing in Ryukyu, and Ryukyuan talent tended to migrate to Kumemura, Ryukyu’s  the center for Chinese studies and diplomacy.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96838" y="4051300"/>
            <a:ext cx="2338387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92075" y="4056063"/>
            <a:ext cx="4267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 hangingPunct="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>
                <a:solidFill>
                  <a:srgbClr val="FF0000"/>
                </a:solidFill>
              </a:rPr>
              <a:t>鹿児島での 琉球館</a:t>
            </a:r>
          </a:p>
          <a:p>
            <a:pPr algn="ctr" hangingPunct="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FF0000"/>
                </a:solidFill>
              </a:rPr>
              <a:t>Ryukyu’s Embassy in Kagoshima</a:t>
            </a:r>
          </a:p>
        </p:txBody>
      </p:sp>
      <p:sp>
        <p:nvSpPr>
          <p:cNvPr id="32777" name="TextBox 1"/>
          <p:cNvSpPr txBox="1">
            <a:spLocks noChangeArrowheads="1"/>
          </p:cNvSpPr>
          <p:nvPr/>
        </p:nvSpPr>
        <p:spPr bwMode="auto">
          <a:xfrm>
            <a:off x="4713288" y="3668713"/>
            <a:ext cx="52006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/>
              <a:t>Today it is mostly the grounds of a middle school.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AutoShape 1"/>
          <p:cNvSpPr>
            <a:spLocks noChangeArrowheads="1"/>
          </p:cNvSpPr>
          <p:nvPr/>
        </p:nvSpPr>
        <p:spPr bwMode="auto">
          <a:xfrm>
            <a:off x="320675" y="6923088"/>
            <a:ext cx="357188" cy="350837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20675" y="6926263"/>
            <a:ext cx="40005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6264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383CBDF-5217-4E9A-9F85-5B50667331D1}" type="slidenum">
              <a:rPr lang="en-US" sz="2000">
                <a:solidFill>
                  <a:srgbClr val="000000"/>
                </a:solidFill>
              </a:rPr>
              <a:pPr hangingPunct="0">
                <a:lnSpc>
                  <a:spcPct val="93000"/>
                </a:lnSpc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</a:t>
            </a:fld>
            <a:endParaRPr lang="en-US" sz="2000">
              <a:solidFill>
                <a:srgbClr val="000000"/>
              </a:solidFill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1432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76613" y="228600"/>
            <a:ext cx="177482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2978150"/>
            <a:ext cx="2025650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20913" y="2951163"/>
            <a:ext cx="290195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5305425" y="288925"/>
            <a:ext cx="4554538" cy="165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735013" y="4999038"/>
            <a:ext cx="534987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6984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>
                <a:solidFill>
                  <a:srgbClr val="000000"/>
                </a:solidFill>
              </a:rPr>
              <a:t>泰</a:t>
            </a:r>
          </a:p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>
                <a:solidFill>
                  <a:srgbClr val="000000"/>
                </a:solidFill>
              </a:rPr>
              <a:t>山</a:t>
            </a:r>
          </a:p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>
                <a:solidFill>
                  <a:srgbClr val="000000"/>
                </a:solidFill>
              </a:rPr>
              <a:t>石</a:t>
            </a:r>
          </a:p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>
                <a:solidFill>
                  <a:srgbClr val="000000"/>
                </a:solidFill>
              </a:rPr>
              <a:t>敢</a:t>
            </a:r>
          </a:p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>
                <a:solidFill>
                  <a:srgbClr val="000000"/>
                </a:solidFill>
              </a:rPr>
              <a:t>當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1217613" y="5851525"/>
            <a:ext cx="788987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5904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>
                <a:solidFill>
                  <a:srgbClr val="000000"/>
                </a:solidFill>
              </a:rPr>
              <a:t>いせせ</a:t>
            </a:r>
          </a:p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>
                <a:solidFill>
                  <a:srgbClr val="000000"/>
                </a:solidFill>
              </a:rPr>
              <a:t>しきっ</a:t>
            </a:r>
          </a:p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>
                <a:solidFill>
                  <a:srgbClr val="000000"/>
                </a:solidFill>
              </a:rPr>
              <a:t>がかか</a:t>
            </a:r>
          </a:p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>
                <a:solidFill>
                  <a:srgbClr val="000000"/>
                </a:solidFill>
              </a:rPr>
              <a:t>んんん</a:t>
            </a:r>
          </a:p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>
                <a:solidFill>
                  <a:srgbClr val="000000"/>
                </a:solidFill>
              </a:rPr>
              <a:t>ととと</a:t>
            </a:r>
          </a:p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>
                <a:solidFill>
                  <a:srgbClr val="000000"/>
                </a:solidFill>
              </a:rPr>
              <a:t>ううう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1190625" y="228600"/>
            <a:ext cx="10731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7308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>
                <a:solidFill>
                  <a:srgbClr val="FFFFFF"/>
                </a:solidFill>
              </a:rPr>
              <a:t>沖縄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336550" y="3086100"/>
            <a:ext cx="1471613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7308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>
                <a:solidFill>
                  <a:srgbClr val="FFFFFF"/>
                </a:solidFill>
              </a:rPr>
              <a:t>鹿児島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3381375" y="287338"/>
            <a:ext cx="21399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6624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>
                <a:solidFill>
                  <a:srgbClr val="FFFFFF"/>
                </a:solidFill>
              </a:rPr>
              <a:t>京都（例外）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3914775" y="2984500"/>
            <a:ext cx="10731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7308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>
                <a:solidFill>
                  <a:srgbClr val="FF3333"/>
                </a:solidFill>
              </a:rPr>
              <a:t>台湾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5151438" y="-7938"/>
            <a:ext cx="4953000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0">
              <a:lnSpc>
                <a:spcPct val="105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</a:rPr>
              <a:t>「境」というのは、さまざまな種 類がある。国境を超える「文化 圏」はその一つ。「石敢当文化 圏」は、鹿児島や長崎から中国の 福建や浙江までの地域を含む。何 故だろう？ There are various ways to define borders such as cultural zones. Here is, roughly, the “Ishigantō” zone. Why does it take this shape?</a:t>
            </a:r>
          </a:p>
        </p:txBody>
      </p:sp>
      <p:pic>
        <p:nvPicPr>
          <p:cNvPr id="16399" name="Picture 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83175" y="2122488"/>
            <a:ext cx="4992688" cy="54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0" name="TextBox 1"/>
          <p:cNvSpPr txBox="1">
            <a:spLocks noChangeArrowheads="1"/>
          </p:cNvSpPr>
          <p:nvPr/>
        </p:nvSpPr>
        <p:spPr bwMode="auto">
          <a:xfrm>
            <a:off x="1679575" y="2463800"/>
            <a:ext cx="10826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/>
              <a:t>Okinawa</a:t>
            </a:r>
          </a:p>
        </p:txBody>
      </p:sp>
      <p:sp>
        <p:nvSpPr>
          <p:cNvPr id="16401" name="TextBox 2"/>
          <p:cNvSpPr txBox="1">
            <a:spLocks noChangeArrowheads="1"/>
          </p:cNvSpPr>
          <p:nvPr/>
        </p:nvSpPr>
        <p:spPr bwMode="auto">
          <a:xfrm>
            <a:off x="904875" y="3495675"/>
            <a:ext cx="13398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/>
              <a:t>Kagoshima</a:t>
            </a:r>
          </a:p>
        </p:txBody>
      </p:sp>
      <p:sp>
        <p:nvSpPr>
          <p:cNvPr id="16402" name="TextBox 3"/>
          <p:cNvSpPr txBox="1">
            <a:spLocks noChangeArrowheads="1"/>
          </p:cNvSpPr>
          <p:nvPr/>
        </p:nvSpPr>
        <p:spPr bwMode="auto">
          <a:xfrm>
            <a:off x="4000500" y="3508375"/>
            <a:ext cx="9017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FF0000"/>
                </a:solidFill>
              </a:rPr>
              <a:t>Taiwan</a:t>
            </a:r>
          </a:p>
        </p:txBody>
      </p:sp>
      <p:sp>
        <p:nvSpPr>
          <p:cNvPr id="16403" name="TextBox 5"/>
          <p:cNvSpPr txBox="1">
            <a:spLocks noChangeArrowheads="1"/>
          </p:cNvSpPr>
          <p:nvPr/>
        </p:nvSpPr>
        <p:spPr bwMode="auto">
          <a:xfrm rot="10800000">
            <a:off x="-50800" y="4543425"/>
            <a:ext cx="871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>
                <a:solidFill>
                  <a:schemeClr val="tx1"/>
                </a:solidFill>
              </a:rPr>
              <a:t>Ishigantō, Sekkantō, etc.</a:t>
            </a:r>
          </a:p>
        </p:txBody>
      </p:sp>
      <p:sp>
        <p:nvSpPr>
          <p:cNvPr id="16404" name="TextBox 6"/>
          <p:cNvSpPr txBox="1">
            <a:spLocks noChangeArrowheads="1"/>
          </p:cNvSpPr>
          <p:nvPr/>
        </p:nvSpPr>
        <p:spPr bwMode="auto">
          <a:xfrm>
            <a:off x="3671888" y="725488"/>
            <a:ext cx="8382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/>
              <a:t>Kyoto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1"/>
          <p:cNvSpPr>
            <a:spLocks noChangeArrowheads="1"/>
          </p:cNvSpPr>
          <p:nvPr/>
        </p:nvSpPr>
        <p:spPr bwMode="auto">
          <a:xfrm>
            <a:off x="320675" y="6923088"/>
            <a:ext cx="357188" cy="350837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20675" y="6926263"/>
            <a:ext cx="40005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6264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59D3F962-CBDE-4E59-93D0-34051D83E2ED}" type="slidenum">
              <a:rPr lang="en-US" sz="2000">
                <a:solidFill>
                  <a:srgbClr val="000000"/>
                </a:solidFill>
              </a:rPr>
              <a:pPr hangingPunct="0">
                <a:lnSpc>
                  <a:spcPct val="93000"/>
                </a:lnSpc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3</a:t>
            </a:fld>
            <a:endParaRPr lang="en-US" sz="2000">
              <a:solidFill>
                <a:srgbClr val="000000"/>
              </a:solidFill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2286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46350" y="228600"/>
            <a:ext cx="2743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7488" y="3243263"/>
            <a:ext cx="2214562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09813" y="3255963"/>
            <a:ext cx="2767012" cy="391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5411788" y="47625"/>
            <a:ext cx="4554537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0">
              <a:lnSpc>
                <a:spcPct val="95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SimSun" pitchFamily="2" charset="-122"/>
              </a:rPr>
              <a:t>又は、媽祖（別名＝天妃、天后、天妃娘娘、天上聖母）の文化圏は、現代や前代の国境を越 える。その理由は？ </a:t>
            </a:r>
            <a:r>
              <a:rPr lang="en-US" sz="2000">
                <a:solidFill>
                  <a:srgbClr val="000000"/>
                </a:solidFill>
              </a:rPr>
              <a:t>Similarly, here is the Māzǔ/Maso (Tenpi + many other names) zone. What force(s) shaped it?</a:t>
            </a:r>
            <a:endParaRPr lang="en-US" sz="2000">
              <a:solidFill>
                <a:srgbClr val="000000"/>
              </a:solidFill>
              <a:latin typeface="SimSun" pitchFamily="2" charset="-122"/>
            </a:endParaRP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230188" y="1012825"/>
            <a:ext cx="1095375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7668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>
                <a:solidFill>
                  <a:srgbClr val="FF0000"/>
                </a:solidFill>
              </a:rPr>
              <a:t>沖縄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2822575" y="228600"/>
            <a:ext cx="1095375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7668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>
                <a:solidFill>
                  <a:srgbClr val="FF0000"/>
                </a:solidFill>
              </a:rPr>
              <a:t>台湾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96838" y="6257925"/>
            <a:ext cx="2230437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</a:rPr>
              <a:t>媽祖は船や船員を 守る神である。</a:t>
            </a:r>
          </a:p>
        </p:txBody>
      </p:sp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4575" y="1881188"/>
            <a:ext cx="5221288" cy="568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4" name="TextBox 1"/>
          <p:cNvSpPr txBox="1">
            <a:spLocks noChangeArrowheads="1"/>
          </p:cNvSpPr>
          <p:nvPr/>
        </p:nvSpPr>
        <p:spPr bwMode="auto">
          <a:xfrm>
            <a:off x="3917950" y="344488"/>
            <a:ext cx="984250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/>
              <a:t>Taiwan</a:t>
            </a:r>
          </a:p>
        </p:txBody>
      </p:sp>
      <p:sp>
        <p:nvSpPr>
          <p:cNvPr id="18445" name="TextBox 2"/>
          <p:cNvSpPr txBox="1">
            <a:spLocks noChangeArrowheads="1"/>
          </p:cNvSpPr>
          <p:nvPr/>
        </p:nvSpPr>
        <p:spPr bwMode="auto">
          <a:xfrm>
            <a:off x="1344613" y="1128713"/>
            <a:ext cx="1184275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/>
              <a:t>Okinawa</a:t>
            </a:r>
          </a:p>
        </p:txBody>
      </p:sp>
      <p:sp>
        <p:nvSpPr>
          <p:cNvPr id="18446" name="TextBox 3"/>
          <p:cNvSpPr txBox="1">
            <a:spLocks noChangeArrowheads="1"/>
          </p:cNvSpPr>
          <p:nvPr/>
        </p:nvSpPr>
        <p:spPr bwMode="auto">
          <a:xfrm>
            <a:off x="950913" y="7158038"/>
            <a:ext cx="33242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chemeClr val="tx1"/>
                </a:solidFill>
              </a:rPr>
              <a:t>Protector of ships and sailors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2950" y="0"/>
            <a:ext cx="8062913" cy="756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0" y="6350"/>
            <a:ext cx="67056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15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>
                <a:solidFill>
                  <a:schemeClr val="tx1"/>
                </a:solidFill>
              </a:rPr>
              <a:t>Broader language context: Ryukyuan languages are part of the Japonic group (“Japonic” coined by UH’s Leon Serafim).</a:t>
            </a:r>
          </a:p>
        </p:txBody>
      </p:sp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120650" y="7058025"/>
            <a:ext cx="40005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6264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91DDA1C0-0744-4689-8FA2-3BD271D1062A}" type="slidenum">
              <a:rPr lang="en-US" sz="2000">
                <a:solidFill>
                  <a:srgbClr val="000000"/>
                </a:solidFill>
              </a:rPr>
              <a:pPr hangingPunct="0">
                <a:lnSpc>
                  <a:spcPct val="93000"/>
                </a:lnSpc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4</a:t>
            </a:fld>
            <a:endParaRPr lang="en-US" sz="2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7013"/>
            <a:ext cx="6402388" cy="710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AutoShape 2"/>
          <p:cNvSpPr>
            <a:spLocks noChangeArrowheads="1"/>
          </p:cNvSpPr>
          <p:nvPr/>
        </p:nvSpPr>
        <p:spPr bwMode="auto">
          <a:xfrm>
            <a:off x="320675" y="6923088"/>
            <a:ext cx="357188" cy="350837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20675" y="6926263"/>
            <a:ext cx="40005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6264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DE759FE-EC53-4402-9ACF-B94035B1E5E6}" type="slidenum">
              <a:rPr lang="en-US" sz="2000">
                <a:solidFill>
                  <a:srgbClr val="000000"/>
                </a:solidFill>
              </a:rPr>
              <a:pPr hangingPunct="0">
                <a:lnSpc>
                  <a:spcPct val="93000"/>
                </a:lnSpc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5</a:t>
            </a:fld>
            <a:endParaRPr lang="en-US" sz="2000">
              <a:solidFill>
                <a:srgbClr val="000000"/>
              </a:solidFill>
            </a:endParaRP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19850" y="2452688"/>
            <a:ext cx="3429000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6650038" y="428625"/>
            <a:ext cx="3205162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66240" rIns="90000" bIns="45000"/>
          <a:lstStyle/>
          <a:p>
            <a:pPr hangingPunct="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>
                <a:solidFill>
                  <a:srgbClr val="000000"/>
                </a:solidFill>
              </a:rPr>
              <a:t>琉球列島での言葉圏は五つあ る。今の沖縄語（ウチナーグ チ）は主に前近代の首里</a:t>
            </a:r>
            <a:r>
              <a:rPr lang="en-US" sz="24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・</a:t>
            </a:r>
            <a:r>
              <a:rPr lang="en-US" sz="2400">
                <a:solidFill>
                  <a:srgbClr val="000000"/>
                </a:solidFill>
              </a:rPr>
              <a:t>那覇 の言葉からなってきた。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883150" y="3654425"/>
            <a:ext cx="14001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4279900" y="4738688"/>
            <a:ext cx="150336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61560" rIns="90000" bIns="45000"/>
          <a:lstStyle/>
          <a:p>
            <a:pPr hangingPunct="0">
              <a:lnSpc>
                <a:spcPct val="95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600">
                <a:solidFill>
                  <a:srgbClr val="FF410D"/>
                </a:solidFill>
                <a:latin typeface="SimSun" pitchFamily="2" charset="-122"/>
              </a:rPr>
              <a:t>２．沖縄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1639888" y="5003800"/>
            <a:ext cx="15033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61560" rIns="90000" bIns="45000"/>
          <a:lstStyle/>
          <a:p>
            <a:pPr hangingPunct="0">
              <a:lnSpc>
                <a:spcPct val="95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600">
                <a:solidFill>
                  <a:srgbClr val="FF410D"/>
                </a:solidFill>
                <a:latin typeface="SimSun" pitchFamily="2" charset="-122"/>
              </a:rPr>
              <a:t>３．宮古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1482725" y="6257925"/>
            <a:ext cx="18335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228600" y="5691188"/>
            <a:ext cx="217011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61560" rIns="90000" bIns="45000"/>
          <a:lstStyle/>
          <a:p>
            <a:pPr hangingPunct="0">
              <a:lnSpc>
                <a:spcPct val="95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600">
                <a:solidFill>
                  <a:srgbClr val="FF410D"/>
                </a:solidFill>
                <a:latin typeface="SimSun" pitchFamily="2" charset="-122"/>
              </a:rPr>
              <a:t>５．与那国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1627188" y="6284913"/>
            <a:ext cx="1833562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600">
                <a:solidFill>
                  <a:srgbClr val="FF0000"/>
                </a:solidFill>
              </a:rPr>
              <a:t>４．八重山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4678363" y="3702050"/>
            <a:ext cx="1503362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600">
                <a:solidFill>
                  <a:srgbClr val="FF0000"/>
                </a:solidFill>
              </a:rPr>
              <a:t>１．奄美</a:t>
            </a:r>
          </a:p>
        </p:txBody>
      </p:sp>
      <p:sp>
        <p:nvSpPr>
          <p:cNvPr id="21517" name="TextBox 1"/>
          <p:cNvSpPr txBox="1">
            <a:spLocks noChangeArrowheads="1"/>
          </p:cNvSpPr>
          <p:nvPr/>
        </p:nvSpPr>
        <p:spPr bwMode="auto">
          <a:xfrm>
            <a:off x="5616575" y="3424238"/>
            <a:ext cx="903288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FF0000"/>
                </a:solidFill>
              </a:rPr>
              <a:t>Amami</a:t>
            </a:r>
          </a:p>
        </p:txBody>
      </p:sp>
      <p:sp>
        <p:nvSpPr>
          <p:cNvPr id="21518" name="TextBox 2"/>
          <p:cNvSpPr txBox="1">
            <a:spLocks noChangeArrowheads="1"/>
          </p:cNvSpPr>
          <p:nvPr/>
        </p:nvSpPr>
        <p:spPr bwMode="auto">
          <a:xfrm>
            <a:off x="4440238" y="5141913"/>
            <a:ext cx="10826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FF0000"/>
                </a:solidFill>
              </a:rPr>
              <a:t>Okinawa</a:t>
            </a:r>
          </a:p>
        </p:txBody>
      </p:sp>
      <p:sp>
        <p:nvSpPr>
          <p:cNvPr id="21519" name="TextBox 3"/>
          <p:cNvSpPr txBox="1">
            <a:spLocks noChangeArrowheads="1"/>
          </p:cNvSpPr>
          <p:nvPr/>
        </p:nvSpPr>
        <p:spPr bwMode="auto">
          <a:xfrm>
            <a:off x="2141538" y="4743450"/>
            <a:ext cx="915987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FF0000"/>
                </a:solidFill>
              </a:rPr>
              <a:t>Miyako</a:t>
            </a:r>
          </a:p>
        </p:txBody>
      </p:sp>
      <p:sp>
        <p:nvSpPr>
          <p:cNvPr id="21520" name="TextBox 4"/>
          <p:cNvSpPr txBox="1">
            <a:spLocks noChangeArrowheads="1"/>
          </p:cNvSpPr>
          <p:nvPr/>
        </p:nvSpPr>
        <p:spPr bwMode="auto">
          <a:xfrm>
            <a:off x="3332163" y="6329363"/>
            <a:ext cx="1141412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FF0000"/>
                </a:solidFill>
              </a:rPr>
              <a:t>Yaeyama</a:t>
            </a:r>
          </a:p>
        </p:txBody>
      </p:sp>
      <p:sp>
        <p:nvSpPr>
          <p:cNvPr id="21521" name="TextBox 5"/>
          <p:cNvSpPr txBox="1">
            <a:spLocks noChangeArrowheads="1"/>
          </p:cNvSpPr>
          <p:nvPr/>
        </p:nvSpPr>
        <p:spPr bwMode="auto">
          <a:xfrm>
            <a:off x="488950" y="5472113"/>
            <a:ext cx="113823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FF0000"/>
                </a:solidFill>
              </a:rPr>
              <a:t>Yonaguni</a:t>
            </a:r>
          </a:p>
        </p:txBody>
      </p:sp>
      <p:pic>
        <p:nvPicPr>
          <p:cNvPr id="17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-17463" y="7938"/>
            <a:ext cx="2159001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3" name="TextBox 6"/>
          <p:cNvSpPr txBox="1">
            <a:spLocks noChangeArrowheads="1"/>
          </p:cNvSpPr>
          <p:nvPr/>
        </p:nvSpPr>
        <p:spPr bwMode="auto">
          <a:xfrm>
            <a:off x="6856413" y="107950"/>
            <a:ext cx="25558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chemeClr val="tx1"/>
                </a:solidFill>
              </a:rPr>
              <a:t>Major Language Zones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2723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70338"/>
            <a:ext cx="831373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 descr="File:Billboards in Okinawa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70563" y="19050"/>
            <a:ext cx="428625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2225"/>
            <a:ext cx="6027738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315325" y="5775325"/>
            <a:ext cx="17780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Box 3"/>
          <p:cNvSpPr txBox="1">
            <a:spLocks noChangeArrowheads="1"/>
          </p:cNvSpPr>
          <p:nvPr/>
        </p:nvSpPr>
        <p:spPr bwMode="auto">
          <a:xfrm>
            <a:off x="6332538" y="3324225"/>
            <a:ext cx="3505200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spcAft>
                <a:spcPts val="60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chemeClr val="tx1"/>
                </a:solidFill>
              </a:rPr>
              <a:t>What’s that?</a:t>
            </a:r>
          </a:p>
          <a:p>
            <a:pPr hangingPunct="0">
              <a:lnSpc>
                <a:spcPct val="93000"/>
              </a:lnSpc>
              <a:spcAft>
                <a:spcPts val="60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chemeClr val="tx1"/>
                </a:solidFill>
              </a:rPr>
              <a:t>The name of that star is Polaris.</a:t>
            </a:r>
          </a:p>
          <a:p>
            <a:pPr hangingPunct="0">
              <a:lnSpc>
                <a:spcPct val="93000"/>
              </a:lnSpc>
              <a:spcAft>
                <a:spcPts val="60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chemeClr val="tx1"/>
                </a:solidFill>
              </a:rPr>
              <a:t>It marks the course of a ship across the night sky.</a:t>
            </a:r>
          </a:p>
          <a:p>
            <a:pPr hangingPunct="0">
              <a:lnSpc>
                <a:spcPct val="93000"/>
              </a:lnSpc>
              <a:spcAft>
                <a:spcPts val="60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chemeClr val="tx1"/>
                </a:solidFill>
              </a:rPr>
              <a:t>Really? That star certainly is beautiful.</a:t>
            </a:r>
          </a:p>
          <a:p>
            <a:pPr hangingPunct="0">
              <a:lnSpc>
                <a:spcPct val="93000"/>
              </a:lnSpc>
              <a:spcAft>
                <a:spcPts val="60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chemeClr val="tx1"/>
                </a:solidFill>
              </a:rPr>
              <a:t>Ahh, today is Tanabata.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23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2" descr="https://encrypted-tbn3.gstatic.com/images?q=tbn:ANd9GcStMrXTH_IzLkYN2qzbE6IZKKhAvxKQFvjNLd2iBpUhIF7AyYYe2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338" y="5151438"/>
            <a:ext cx="30495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00325" y="3841750"/>
            <a:ext cx="4794250" cy="359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320675" y="6923088"/>
            <a:ext cx="357188" cy="350837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20675" y="6926263"/>
            <a:ext cx="40005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6264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3712F216-4011-4F81-B192-4A14461DC685}" type="slidenum">
              <a:rPr lang="en-US" sz="2000">
                <a:solidFill>
                  <a:srgbClr val="000000"/>
                </a:solidFill>
              </a:rPr>
              <a:pPr hangingPunct="0">
                <a:lnSpc>
                  <a:spcPct val="93000"/>
                </a:lnSpc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7</a:t>
            </a:fld>
            <a:endParaRPr lang="en-US" sz="2000">
              <a:solidFill>
                <a:srgbClr val="000000"/>
              </a:solidFill>
            </a:endParaRP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0425" y="228600"/>
            <a:ext cx="2703513" cy="728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4279900" y="3846513"/>
            <a:ext cx="26225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361950" y="314325"/>
            <a:ext cx="6824663" cy="312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0" y="7938"/>
            <a:ext cx="7324725" cy="37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0">
              <a:lnSpc>
                <a:spcPct val="112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</a:rPr>
              <a:t>城（グスク）時代 / Stone Castle (Gusuku) period,  12c-1429</a:t>
            </a:r>
          </a:p>
          <a:p>
            <a:pPr hangingPunct="0">
              <a:lnSpc>
                <a:spcPct val="112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</a:rPr>
              <a:t>	「三山」/ Three Principalities, 14c-1429</a:t>
            </a:r>
          </a:p>
          <a:p>
            <a:pPr hangingPunct="0">
              <a:lnSpc>
                <a:spcPct val="112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</a:rPr>
              <a:t>第一尚氏王朝　1</a:t>
            </a:r>
            <a:r>
              <a:rPr lang="en-US" sz="2000" baseline="30000">
                <a:solidFill>
                  <a:srgbClr val="000000"/>
                </a:solidFill>
              </a:rPr>
              <a:t>st</a:t>
            </a:r>
            <a:r>
              <a:rPr lang="en-US" sz="2000">
                <a:solidFill>
                  <a:srgbClr val="000000"/>
                </a:solidFill>
              </a:rPr>
              <a:t> Shō dynasty, 1429-1470</a:t>
            </a:r>
          </a:p>
          <a:p>
            <a:pPr hangingPunct="0">
              <a:lnSpc>
                <a:spcPct val="112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</a:rPr>
              <a:t>第二尚氏王朝　2</a:t>
            </a:r>
            <a:r>
              <a:rPr lang="en-US" sz="2000" baseline="30000">
                <a:solidFill>
                  <a:srgbClr val="000000"/>
                </a:solidFill>
              </a:rPr>
              <a:t>nd</a:t>
            </a:r>
            <a:r>
              <a:rPr lang="en-US" sz="2000">
                <a:solidFill>
                  <a:srgbClr val="000000"/>
                </a:solidFill>
              </a:rPr>
              <a:t>, Shō dynasty, 1470-1870s</a:t>
            </a:r>
          </a:p>
          <a:p>
            <a:pPr hangingPunct="0">
              <a:lnSpc>
                <a:spcPct val="112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</a:rPr>
              <a:t>沖縄県　Okinawa Prefecture, 1870s-1945; 1972-現在 now</a:t>
            </a:r>
          </a:p>
          <a:p>
            <a:pPr hangingPunct="0">
              <a:lnSpc>
                <a:spcPct val="112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000">
              <a:solidFill>
                <a:srgbClr val="000000"/>
              </a:solidFill>
            </a:endParaRPr>
          </a:p>
          <a:p>
            <a:pPr hangingPunct="0">
              <a:lnSpc>
                <a:spcPct val="112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</a:rPr>
              <a:t>Also:</a:t>
            </a:r>
          </a:p>
          <a:p>
            <a:pPr hangingPunct="0">
              <a:lnSpc>
                <a:spcPct val="112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</a:rPr>
              <a:t>「古琉球」 old Ryukyu, 12c-1609</a:t>
            </a:r>
          </a:p>
          <a:p>
            <a:pPr hangingPunct="0">
              <a:lnSpc>
                <a:spcPct val="112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</a:rPr>
              <a:t>「近世琉球」 early-modern Ryukyu, 1609-1879</a:t>
            </a:r>
          </a:p>
          <a:p>
            <a:pPr hangingPunct="0">
              <a:lnSpc>
                <a:spcPct val="112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ja-JP" altLang="en-US" sz="2000">
                <a:solidFill>
                  <a:srgbClr val="000000"/>
                </a:solidFill>
              </a:rPr>
              <a:t>「旧慣温存」</a:t>
            </a:r>
            <a:r>
              <a:rPr lang="en-US" altLang="ja-JP" sz="2000">
                <a:solidFill>
                  <a:srgbClr val="000000"/>
                </a:solidFill>
              </a:rPr>
              <a:t>preservation of old customs, 1879-c.1900</a:t>
            </a:r>
          </a:p>
          <a:p>
            <a:pPr hangingPunct="0">
              <a:lnSpc>
                <a:spcPct val="112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ja-JP" altLang="en-US" sz="2000">
                <a:solidFill>
                  <a:srgbClr val="000000"/>
                </a:solidFill>
              </a:rPr>
              <a:t>「ソテツ地獄」</a:t>
            </a:r>
            <a:r>
              <a:rPr lang="en-US" altLang="ja-JP" sz="2000">
                <a:solidFill>
                  <a:srgbClr val="000000"/>
                </a:solidFill>
              </a:rPr>
              <a:t> Sago (</a:t>
            </a:r>
            <a:r>
              <a:rPr lang="en-US" altLang="ja-JP" sz="2000" i="1">
                <a:solidFill>
                  <a:srgbClr val="000000"/>
                </a:solidFill>
              </a:rPr>
              <a:t>sotetsu</a:t>
            </a:r>
            <a:r>
              <a:rPr lang="en-US" altLang="ja-JP" sz="2000">
                <a:solidFill>
                  <a:srgbClr val="000000"/>
                </a:solidFill>
              </a:rPr>
              <a:t>)  palm hell, ca. the 1920s</a:t>
            </a:r>
            <a:endParaRPr lang="en-US" sz="2000">
              <a:solidFill>
                <a:srgbClr val="000000"/>
              </a:solidFill>
            </a:endParaRP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4421188" y="3889375"/>
            <a:ext cx="2338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600">
                <a:solidFill>
                  <a:srgbClr val="000000"/>
                </a:solidFill>
              </a:rPr>
              <a:t>今帰仁グスク</a:t>
            </a:r>
          </a:p>
        </p:txBody>
      </p:sp>
      <p:sp>
        <p:nvSpPr>
          <p:cNvPr id="24586" name="TextBox 1"/>
          <p:cNvSpPr txBox="1">
            <a:spLocks noChangeArrowheads="1"/>
          </p:cNvSpPr>
          <p:nvPr/>
        </p:nvSpPr>
        <p:spPr bwMode="auto">
          <a:xfrm>
            <a:off x="4117975" y="4384675"/>
            <a:ext cx="2816225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>
                <a:solidFill>
                  <a:schemeClr val="tx1"/>
                </a:solidFill>
              </a:rPr>
              <a:t>Nakijin Gusuku (castle)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AutoShape 1"/>
          <p:cNvSpPr>
            <a:spLocks noChangeArrowheads="1"/>
          </p:cNvSpPr>
          <p:nvPr/>
        </p:nvSpPr>
        <p:spPr bwMode="auto">
          <a:xfrm>
            <a:off x="320675" y="6923088"/>
            <a:ext cx="357188" cy="350837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320675" y="6926263"/>
            <a:ext cx="40005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6264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8A2C6680-A3B5-4C90-A470-EF4203092ADF}" type="slidenum">
              <a:rPr lang="en-US" sz="2000">
                <a:solidFill>
                  <a:srgbClr val="000000"/>
                </a:solidFill>
              </a:rPr>
              <a:pPr hangingPunct="0">
                <a:lnSpc>
                  <a:spcPct val="93000"/>
                </a:lnSpc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8</a:t>
            </a:fld>
            <a:endParaRPr lang="en-US" sz="2000">
              <a:solidFill>
                <a:srgbClr val="000000"/>
              </a:solidFill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41963" y="228600"/>
            <a:ext cx="4306887" cy="690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9063" y="228600"/>
            <a:ext cx="3470275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963738" y="236538"/>
            <a:ext cx="12461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6984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>
                <a:solidFill>
                  <a:srgbClr val="000000"/>
                </a:solidFill>
              </a:rPr>
              <a:t>運天港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607050" y="228600"/>
            <a:ext cx="292417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60120" rIns="90000" bIns="45000"/>
          <a:lstStyle/>
          <a:p>
            <a:pPr hangingPunct="0">
              <a:lnSpc>
                <a:spcPct val="95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aseline="-11000">
                <a:solidFill>
                  <a:srgbClr val="C4000A"/>
                </a:solidFill>
                <a:latin typeface="SimSun" pitchFamily="2" charset="-122"/>
              </a:rPr>
              <a:t>那覇港の中の薩摩船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014788" y="420688"/>
            <a:ext cx="1387475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6632" name="Text Box 9"/>
          <p:cNvSpPr txBox="1">
            <a:spLocks noChangeArrowheads="1"/>
          </p:cNvSpPr>
          <p:nvPr/>
        </p:nvSpPr>
        <p:spPr bwMode="auto">
          <a:xfrm>
            <a:off x="3524250" y="180975"/>
            <a:ext cx="2017713" cy="691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 hangingPunct="0">
              <a:lnSpc>
                <a:spcPct val="120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600">
                <a:solidFill>
                  <a:srgbClr val="000000"/>
                </a:solidFill>
              </a:rPr>
              <a:t>1609 の薩摩による琉球の 侵略は歴史的 転換点であった。</a:t>
            </a:r>
          </a:p>
          <a:p>
            <a:pPr algn="ctr" hangingPunct="0">
              <a:lnSpc>
                <a:spcPct val="120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600">
              <a:solidFill>
                <a:srgbClr val="000000"/>
              </a:solidFill>
            </a:endParaRPr>
          </a:p>
          <a:p>
            <a:pPr algn="ctr" hangingPunct="0">
              <a:lnSpc>
                <a:spcPct val="120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600">
                <a:solidFill>
                  <a:srgbClr val="000000"/>
                </a:solidFill>
              </a:rPr>
              <a:t>Major turning point:</a:t>
            </a:r>
          </a:p>
          <a:p>
            <a:pPr algn="ctr" hangingPunct="0">
              <a:lnSpc>
                <a:spcPct val="120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600">
                <a:solidFill>
                  <a:srgbClr val="000000"/>
                </a:solidFill>
              </a:rPr>
              <a:t>Satsuma’s invasion of Ryukyu in 1609</a:t>
            </a:r>
          </a:p>
        </p:txBody>
      </p:sp>
      <p:sp>
        <p:nvSpPr>
          <p:cNvPr id="26633" name="TextBox 1"/>
          <p:cNvSpPr txBox="1">
            <a:spLocks noChangeArrowheads="1"/>
          </p:cNvSpPr>
          <p:nvPr/>
        </p:nvSpPr>
        <p:spPr bwMode="auto">
          <a:xfrm>
            <a:off x="1565275" y="731838"/>
            <a:ext cx="20240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>
                <a:solidFill>
                  <a:schemeClr val="tx1"/>
                </a:solidFill>
              </a:rPr>
              <a:t>Unten Harbor</a:t>
            </a:r>
            <a:endParaRPr lang="en-US"/>
          </a:p>
        </p:txBody>
      </p:sp>
      <p:sp>
        <p:nvSpPr>
          <p:cNvPr id="26634" name="TextBox 2"/>
          <p:cNvSpPr txBox="1">
            <a:spLocks noChangeArrowheads="1"/>
          </p:cNvSpPr>
          <p:nvPr/>
        </p:nvSpPr>
        <p:spPr bwMode="auto">
          <a:xfrm>
            <a:off x="5607050" y="557213"/>
            <a:ext cx="3429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/>
              <a:t>Satsuma ships in Naha Harbor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950" y="25400"/>
            <a:ext cx="672782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45263" y="25400"/>
            <a:ext cx="3451225" cy="710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75" name="Group 1"/>
          <p:cNvGrpSpPr>
            <a:grpSpLocks/>
          </p:cNvGrpSpPr>
          <p:nvPr/>
        </p:nvGrpSpPr>
        <p:grpSpPr bwMode="auto">
          <a:xfrm>
            <a:off x="6492875" y="6896100"/>
            <a:ext cx="463550" cy="409575"/>
            <a:chOff x="196850" y="6923088"/>
            <a:chExt cx="463550" cy="409575"/>
          </a:xfrm>
        </p:grpSpPr>
        <p:sp>
          <p:nvSpPr>
            <p:cNvPr id="28682" name="AutoShape 1"/>
            <p:cNvSpPr>
              <a:spLocks noChangeArrowheads="1"/>
            </p:cNvSpPr>
            <p:nvPr/>
          </p:nvSpPr>
          <p:spPr bwMode="auto">
            <a:xfrm>
              <a:off x="274638" y="6923088"/>
              <a:ext cx="357187" cy="350837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/>
            </a:p>
          </p:txBody>
        </p:sp>
        <p:sp>
          <p:nvSpPr>
            <p:cNvPr id="28683" name="Text Box 2"/>
            <p:cNvSpPr txBox="1">
              <a:spLocks noChangeArrowheads="1"/>
            </p:cNvSpPr>
            <p:nvPr/>
          </p:nvSpPr>
          <p:spPr bwMode="auto">
            <a:xfrm>
              <a:off x="196850" y="6926263"/>
              <a:ext cx="463550" cy="40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62640" rIns="90000" bIns="45000"/>
            <a:lstStyle/>
            <a:p>
              <a:pPr hangingPunct="0">
                <a:lnSpc>
                  <a:spcPct val="93000"/>
                </a:lnSpc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fld id="{EA07C9DE-11F7-4E0E-8133-344F9A298B37}" type="slidenum">
                <a:rPr lang="en-US" sz="2000">
                  <a:solidFill>
                    <a:srgbClr val="000000"/>
                  </a:solidFill>
                </a:rPr>
                <a:pPr hangingPunct="0">
                  <a:lnSpc>
                    <a:spcPct val="93000"/>
                  </a:lnSpc>
                  <a:buSzPct val="10000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t>9</a:t>
              </a:fld>
              <a:endParaRPr lang="en-US" sz="2000">
                <a:solidFill>
                  <a:srgbClr val="000000"/>
                </a:solidFill>
              </a:endParaRPr>
            </a:p>
          </p:txBody>
        </p:sp>
      </p:grpSp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3279775" y="228600"/>
            <a:ext cx="292417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8677" name="Text Box 6"/>
          <p:cNvSpPr txBox="1">
            <a:spLocks noChangeArrowheads="1"/>
          </p:cNvSpPr>
          <p:nvPr/>
        </p:nvSpPr>
        <p:spPr bwMode="auto">
          <a:xfrm>
            <a:off x="0" y="2509838"/>
            <a:ext cx="6570663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 hangingPunct="0">
              <a:lnSpc>
                <a:spcPct val="110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b="1">
                <a:solidFill>
                  <a:srgbClr val="000000"/>
                </a:solidFill>
              </a:rPr>
              <a:t>中国との関係  Connections with Qing China</a:t>
            </a:r>
          </a:p>
          <a:p>
            <a:pPr hangingPunct="0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</a:rPr>
              <a:t>➔ 冊封：琉球の「中山王」が正式に「王」というタイトルを中国の皇帝からもらった。 Investiture. Formally received “King of Chūzan” title from Chinese emperor.</a:t>
            </a:r>
          </a:p>
          <a:p>
            <a:pPr hangingPunct="0">
              <a:lnSpc>
                <a:spcPct val="110000"/>
              </a:lnSpc>
              <a:spcAft>
                <a:spcPts val="60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</a:rPr>
              <a:t>➔ 進貢：普通に琉球王が２年一度、貢物を中国に皇帝に差し上げるという儀式に参加した。それに関する中国の商人と貿易をした。福建の「琉球館」＝大使館。 Tribute, usually once every 2 years. Formal presentation of goods &amp; ritual show of cultural subordination. Opportunity to trade. Base of operations was Ryukyu embassy in Fujian.</a:t>
            </a:r>
          </a:p>
          <a:p>
            <a:pPr hangingPunct="0">
              <a:lnSpc>
                <a:spcPct val="110000"/>
              </a:lnSpc>
              <a:spcAft>
                <a:spcPts val="60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</a:rPr>
              <a:t>➔ 文化：１７・１８世紀には、琉球で中国の文化が著しく盛んになた。中国語・文学・音楽・墓・医学・農業の 技術・風水などの例がある。 Culture. 17</a:t>
            </a:r>
            <a:r>
              <a:rPr lang="en-US" baseline="30000">
                <a:solidFill>
                  <a:srgbClr val="000000"/>
                </a:solidFill>
              </a:rPr>
              <a:t>th</a:t>
            </a:r>
            <a:r>
              <a:rPr lang="en-US">
                <a:solidFill>
                  <a:srgbClr val="000000"/>
                </a:solidFill>
              </a:rPr>
              <a:t> &amp; 18</a:t>
            </a:r>
            <a:r>
              <a:rPr lang="en-US" baseline="30000">
                <a:solidFill>
                  <a:srgbClr val="000000"/>
                </a:solidFill>
              </a:rPr>
              <a:t>th</a:t>
            </a:r>
            <a:r>
              <a:rPr lang="en-US">
                <a:solidFill>
                  <a:srgbClr val="000000"/>
                </a:solidFill>
              </a:rPr>
              <a:t> centuries were time of intense “Sinification” of Ryukyuan culture:  language, literature, music, tombs, medicine, agriculture, geomancy, &amp; more.</a:t>
            </a:r>
          </a:p>
        </p:txBody>
      </p:sp>
      <p:sp>
        <p:nvSpPr>
          <p:cNvPr id="28678" name="Text Box 7"/>
          <p:cNvSpPr txBox="1">
            <a:spLocks noChangeArrowheads="1"/>
          </p:cNvSpPr>
          <p:nvPr/>
        </p:nvSpPr>
        <p:spPr bwMode="auto">
          <a:xfrm>
            <a:off x="7110413" y="6896100"/>
            <a:ext cx="27368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60120" rIns="90000" bIns="45000"/>
          <a:lstStyle/>
          <a:p>
            <a:pPr hangingPunct="0">
              <a:lnSpc>
                <a:spcPct val="95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>
                <a:solidFill>
                  <a:srgbClr val="000000"/>
                </a:solidFill>
                <a:latin typeface="SimSun" pitchFamily="2" charset="-122"/>
              </a:rPr>
              <a:t>那覇港での進貢船</a:t>
            </a:r>
          </a:p>
        </p:txBody>
      </p:sp>
      <p:sp>
        <p:nvSpPr>
          <p:cNvPr id="28679" name="Text Box 8"/>
          <p:cNvSpPr txBox="1">
            <a:spLocks noChangeArrowheads="1"/>
          </p:cNvSpPr>
          <p:nvPr/>
        </p:nvSpPr>
        <p:spPr bwMode="auto">
          <a:xfrm>
            <a:off x="3575050" y="26988"/>
            <a:ext cx="2917825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200">
                <a:solidFill>
                  <a:srgbClr val="000000"/>
                </a:solidFill>
              </a:rPr>
              <a:t>清朝から来た冊封使</a:t>
            </a:r>
          </a:p>
        </p:txBody>
      </p:sp>
      <p:sp>
        <p:nvSpPr>
          <p:cNvPr id="28680" name="TextBox 2"/>
          <p:cNvSpPr txBox="1">
            <a:spLocks noChangeArrowheads="1"/>
          </p:cNvSpPr>
          <p:nvPr/>
        </p:nvSpPr>
        <p:spPr bwMode="auto">
          <a:xfrm>
            <a:off x="514350" y="34925"/>
            <a:ext cx="2736850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/>
              <a:t>Qing investiture envoys</a:t>
            </a:r>
          </a:p>
        </p:txBody>
      </p:sp>
      <p:sp>
        <p:nvSpPr>
          <p:cNvPr id="28681" name="TextBox 3"/>
          <p:cNvSpPr txBox="1">
            <a:spLocks noChangeArrowheads="1"/>
          </p:cNvSpPr>
          <p:nvPr/>
        </p:nvSpPr>
        <p:spPr bwMode="auto">
          <a:xfrm>
            <a:off x="6881813" y="6207125"/>
            <a:ext cx="2895600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>
                <a:solidFill>
                  <a:schemeClr val="tx1"/>
                </a:solidFill>
              </a:rPr>
              <a:t>Tribute vessels in Naha Harbor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34925</TotalTime>
  <Words>598</Words>
  <Application>Microsoft Office PowerPoint</Application>
  <PresentationFormat>Custom</PresentationFormat>
  <Paragraphs>124</Paragraphs>
  <Slides>11</Slides>
  <Notes>9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SimSun</vt:lpstr>
      <vt:lpstr>Times New Roman</vt:lpstr>
      <vt:lpstr>Arial Unicode MS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 Smits</dc:creator>
  <cp:lastModifiedBy>Hamilton Library</cp:lastModifiedBy>
  <cp:revision>31</cp:revision>
  <cp:lastPrinted>2010-06-16T01:28:54Z</cp:lastPrinted>
  <dcterms:created xsi:type="dcterms:W3CDTF">2010-05-20T23:31:25Z</dcterms:created>
  <dcterms:modified xsi:type="dcterms:W3CDTF">2013-02-28T01:09:36Z</dcterms:modified>
</cp:coreProperties>
</file>