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129"/>
  </p:notesMasterIdLst>
  <p:sldIdLst>
    <p:sldId id="256" r:id="rId2"/>
    <p:sldId id="257" r:id="rId3"/>
    <p:sldId id="425" r:id="rId4"/>
    <p:sldId id="299" r:id="rId5"/>
    <p:sldId id="300" r:id="rId6"/>
    <p:sldId id="301" r:id="rId7"/>
    <p:sldId id="307" r:id="rId8"/>
    <p:sldId id="308" r:id="rId9"/>
    <p:sldId id="426" r:id="rId10"/>
    <p:sldId id="298" r:id="rId11"/>
    <p:sldId id="310" r:id="rId12"/>
    <p:sldId id="311" r:id="rId13"/>
    <p:sldId id="295" r:id="rId14"/>
    <p:sldId id="314" r:id="rId15"/>
    <p:sldId id="427" r:id="rId16"/>
    <p:sldId id="313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294" r:id="rId25"/>
    <p:sldId id="428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293" r:id="rId34"/>
    <p:sldId id="431" r:id="rId35"/>
    <p:sldId id="331" r:id="rId36"/>
    <p:sldId id="329" r:id="rId37"/>
    <p:sldId id="330" r:id="rId38"/>
    <p:sldId id="272" r:id="rId39"/>
    <p:sldId id="266" r:id="rId40"/>
    <p:sldId id="268" r:id="rId41"/>
    <p:sldId id="269" r:id="rId42"/>
    <p:sldId id="267" r:id="rId43"/>
    <p:sldId id="270" r:id="rId44"/>
    <p:sldId id="430" r:id="rId45"/>
    <p:sldId id="332" r:id="rId46"/>
    <p:sldId id="333" r:id="rId47"/>
    <p:sldId id="334" r:id="rId48"/>
    <p:sldId id="335" r:id="rId49"/>
    <p:sldId id="429" r:id="rId50"/>
    <p:sldId id="276" r:id="rId51"/>
    <p:sldId id="336" r:id="rId52"/>
    <p:sldId id="337" r:id="rId53"/>
    <p:sldId id="338" r:id="rId54"/>
    <p:sldId id="339" r:id="rId55"/>
    <p:sldId id="340" r:id="rId56"/>
    <p:sldId id="341" r:id="rId57"/>
    <p:sldId id="342" r:id="rId58"/>
    <p:sldId id="352" r:id="rId59"/>
    <p:sldId id="274" r:id="rId60"/>
    <p:sldId id="260" r:id="rId61"/>
    <p:sldId id="343" r:id="rId62"/>
    <p:sldId id="344" r:id="rId63"/>
    <p:sldId id="345" r:id="rId64"/>
    <p:sldId id="346" r:id="rId65"/>
    <p:sldId id="347" r:id="rId66"/>
    <p:sldId id="349" r:id="rId67"/>
    <p:sldId id="350" r:id="rId68"/>
    <p:sldId id="351" r:id="rId69"/>
    <p:sldId id="390" r:id="rId70"/>
    <p:sldId id="278" r:id="rId71"/>
    <p:sldId id="403" r:id="rId72"/>
    <p:sldId id="404" r:id="rId73"/>
    <p:sldId id="391" r:id="rId74"/>
    <p:sldId id="392" r:id="rId75"/>
    <p:sldId id="405" r:id="rId76"/>
    <p:sldId id="406" r:id="rId77"/>
    <p:sldId id="393" r:id="rId78"/>
    <p:sldId id="394" r:id="rId79"/>
    <p:sldId id="407" r:id="rId80"/>
    <p:sldId id="408" r:id="rId81"/>
    <p:sldId id="409" r:id="rId82"/>
    <p:sldId id="395" r:id="rId83"/>
    <p:sldId id="396" r:id="rId84"/>
    <p:sldId id="410" r:id="rId85"/>
    <p:sldId id="411" r:id="rId86"/>
    <p:sldId id="412" r:id="rId87"/>
    <p:sldId id="417" r:id="rId88"/>
    <p:sldId id="418" r:id="rId89"/>
    <p:sldId id="415" r:id="rId90"/>
    <p:sldId id="280" r:id="rId91"/>
    <p:sldId id="399" r:id="rId92"/>
    <p:sldId id="400" r:id="rId93"/>
    <p:sldId id="401" r:id="rId94"/>
    <p:sldId id="402" r:id="rId95"/>
    <p:sldId id="416" r:id="rId96"/>
    <p:sldId id="285" r:id="rId97"/>
    <p:sldId id="289" r:id="rId98"/>
    <p:sldId id="290" r:id="rId99"/>
    <p:sldId id="286" r:id="rId100"/>
    <p:sldId id="291" r:id="rId101"/>
    <p:sldId id="419" r:id="rId102"/>
    <p:sldId id="421" r:id="rId103"/>
    <p:sldId id="420" r:id="rId104"/>
    <p:sldId id="422" r:id="rId105"/>
    <p:sldId id="369" r:id="rId106"/>
    <p:sldId id="367" r:id="rId107"/>
    <p:sldId id="368" r:id="rId108"/>
    <p:sldId id="373" r:id="rId109"/>
    <p:sldId id="374" r:id="rId110"/>
    <p:sldId id="371" r:id="rId111"/>
    <p:sldId id="372" r:id="rId112"/>
    <p:sldId id="376" r:id="rId113"/>
    <p:sldId id="375" r:id="rId114"/>
    <p:sldId id="377" r:id="rId115"/>
    <p:sldId id="378" r:id="rId116"/>
    <p:sldId id="380" r:id="rId117"/>
    <p:sldId id="283" r:id="rId118"/>
    <p:sldId id="423" r:id="rId119"/>
    <p:sldId id="424" r:id="rId120"/>
    <p:sldId id="259" r:id="rId121"/>
    <p:sldId id="384" r:id="rId122"/>
    <p:sldId id="385" r:id="rId123"/>
    <p:sldId id="387" r:id="rId124"/>
    <p:sldId id="261" r:id="rId125"/>
    <p:sldId id="388" r:id="rId126"/>
    <p:sldId id="389" r:id="rId127"/>
    <p:sldId id="383" r:id="rId1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14" autoAdjust="0"/>
  </p:normalViewPr>
  <p:slideViewPr>
    <p:cSldViewPr snapToGrid="0" snapToObjects="1">
      <p:cViewPr varScale="1">
        <p:scale>
          <a:sx n="86" d="100"/>
          <a:sy n="86" d="100"/>
        </p:scale>
        <p:origin x="-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printerSettings" Target="printerSettings/printerSettings1.bin"/><Relationship Id="rId131" Type="http://schemas.openxmlformats.org/officeDocument/2006/relationships/presProps" Target="presProps.xml"/><Relationship Id="rId132" Type="http://schemas.openxmlformats.org/officeDocument/2006/relationships/viewProps" Target="viewProps.xml"/><Relationship Id="rId133" Type="http://schemas.openxmlformats.org/officeDocument/2006/relationships/theme" Target="theme/theme1.xml"/><Relationship Id="rId13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35133-F036-E84E-8ED7-58C79496AB10}" type="datetimeFigureOut">
              <a:rPr lang="en-US" smtClean="0"/>
              <a:t>4/18/13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0FA6F-F00E-0340-BDAA-E79AB5AB7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2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Aloha, and welcome to my presentation.</a:t>
            </a:r>
            <a:r>
              <a:rPr lang="en-US" baseline="0" dirty="0" smtClean="0"/>
              <a:t> I really appreciate everyone's attendance, and I hope this will prove to be a valuable experience for everyone.</a:t>
            </a:r>
          </a:p>
          <a:p>
            <a:endParaRPr lang="en-US" dirty="0" smtClean="0"/>
          </a:p>
          <a:p>
            <a:r>
              <a:rPr lang="en-US" dirty="0" smtClean="0"/>
              <a:t>I</a:t>
            </a:r>
            <a:r>
              <a:rPr lang="en-US" baseline="0" dirty="0" smtClean="0"/>
              <a:t> am here to talk about my project “Developing iBooks” -  A case study teaching gram-stain analysis.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97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idea</a:t>
            </a:r>
            <a:r>
              <a:rPr lang="en-US" baseline="0" dirty="0" smtClean="0"/>
              <a:t> for this project came to fruition</a:t>
            </a:r>
          </a:p>
          <a:p>
            <a:r>
              <a:rPr lang="en-US" baseline="0" dirty="0" smtClean="0"/>
              <a:t>Then I will go run through the project steps one at a time.</a:t>
            </a:r>
          </a:p>
          <a:p>
            <a:r>
              <a:rPr lang="en-US" baseline="0" dirty="0" smtClean="0"/>
              <a:t>Analysis &amp; Exploration will cover the topic of the iBook, why I selected it. Spoiler alert, it’s on Gram-stains </a:t>
            </a:r>
            <a:r>
              <a:rPr lang="en-US" baseline="0" dirty="0" smtClean="0">
                <a:sym typeface="Wingdings" pitchFamily="2" charset="2"/>
              </a:rPr>
              <a:t>. No worries if you aren’t familiar with this particular topic.. I will give you a 30 second crash course.</a:t>
            </a:r>
          </a:p>
          <a:p>
            <a:r>
              <a:rPr lang="en-US" baseline="0" dirty="0" smtClean="0">
                <a:sym typeface="Wingdings" pitchFamily="2" charset="2"/>
              </a:rPr>
              <a:t>Design &amp; Development will cover visual examples of how the iBook followed select learning theories</a:t>
            </a:r>
          </a:p>
          <a:p>
            <a:r>
              <a:rPr lang="en-US" baseline="0" dirty="0" smtClean="0">
                <a:sym typeface="Wingdings" pitchFamily="2" charset="2"/>
              </a:rPr>
              <a:t>Evaluation and Reflection will cover the results from participants and what was learned towards the end of conceptualizing an iBook framework for development.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sites.uci.edu</a:t>
            </a:r>
            <a:r>
              <a:rPr lang="en-US" dirty="0" smtClean="0"/>
              <a:t>/</a:t>
            </a:r>
            <a:r>
              <a:rPr lang="en-US" dirty="0" err="1" smtClean="0"/>
              <a:t>imeded</a:t>
            </a:r>
            <a:r>
              <a:rPr lang="en-US" dirty="0" smtClean="0"/>
              <a:t>/2012/11/30/medical-microbiology-</a:t>
            </a:r>
            <a:r>
              <a:rPr lang="en-US" dirty="0" err="1" smtClean="0"/>
              <a:t>ibook</a:t>
            </a:r>
            <a:r>
              <a:rPr lang="en-US" dirty="0" smtClean="0"/>
              <a:t>-replaces-traditional-lab-manual/</a:t>
            </a:r>
          </a:p>
          <a:p>
            <a:endParaRPr lang="en-US" dirty="0" smtClean="0"/>
          </a:p>
          <a:p>
            <a:r>
              <a:rPr lang="en-US" b="1" dirty="0" smtClean="0"/>
              <a:t>Mary Frances </a:t>
            </a:r>
            <a:r>
              <a:rPr lang="en-US" b="1" dirty="0" err="1" smtClean="0"/>
              <a:t>Ypma</a:t>
            </a:r>
            <a:r>
              <a:rPr lang="en-US" b="1" dirty="0" smtClean="0"/>
              <a:t>-Wong, Ph.D.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Educational Technology Facilitator</a:t>
            </a:r>
          </a:p>
          <a:p>
            <a:endParaRPr lang="en-US" dirty="0" smtClean="0"/>
          </a:p>
          <a:p>
            <a:r>
              <a:rPr lang="en-US" b="1" dirty="0" smtClean="0"/>
              <a:t>Julie </a:t>
            </a:r>
            <a:r>
              <a:rPr lang="en-US" b="1" dirty="0" err="1" smtClean="0"/>
              <a:t>Youm</a:t>
            </a:r>
            <a:r>
              <a:rPr lang="en-US" b="1" dirty="0" smtClean="0"/>
              <a:t>, PhD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Coordinator</a:t>
            </a:r>
          </a:p>
          <a:p>
            <a:endParaRPr lang="en-US" dirty="0" smtClean="0"/>
          </a:p>
          <a:p>
            <a:r>
              <a:rPr lang="en-US" b="1" dirty="0" smtClean="0"/>
              <a:t>Warren </a:t>
            </a:r>
            <a:r>
              <a:rPr lang="en-US" b="1" dirty="0" err="1" smtClean="0"/>
              <a:t>Wiechmann</a:t>
            </a:r>
            <a:r>
              <a:rPr lang="en-US" b="1" dirty="0" smtClean="0"/>
              <a:t>, M.D., MBA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Faculty Director,</a:t>
            </a:r>
            <a:br>
              <a:rPr lang="en-US" dirty="0" smtClean="0"/>
            </a:br>
            <a:r>
              <a:rPr lang="en-US" dirty="0" smtClean="0"/>
              <a:t>Instructional Technologies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sites.uci.edu</a:t>
            </a:r>
            <a:r>
              <a:rPr lang="en-US" dirty="0" smtClean="0"/>
              <a:t>/</a:t>
            </a:r>
            <a:r>
              <a:rPr lang="en-US" dirty="0" err="1" smtClean="0"/>
              <a:t>imeded</a:t>
            </a:r>
            <a:r>
              <a:rPr lang="en-US" dirty="0" smtClean="0"/>
              <a:t>/2012/11/30/medical-microbiology-</a:t>
            </a:r>
            <a:r>
              <a:rPr lang="en-US" dirty="0" err="1" smtClean="0"/>
              <a:t>ibook</a:t>
            </a:r>
            <a:r>
              <a:rPr lang="en-US" dirty="0" smtClean="0"/>
              <a:t>-replaces-traditional-lab-manual/</a:t>
            </a:r>
          </a:p>
          <a:p>
            <a:endParaRPr lang="en-US" dirty="0" smtClean="0"/>
          </a:p>
          <a:p>
            <a:r>
              <a:rPr lang="en-US" b="1" dirty="0" smtClean="0"/>
              <a:t>Mary Frances </a:t>
            </a:r>
            <a:r>
              <a:rPr lang="en-US" b="1" dirty="0" err="1" smtClean="0"/>
              <a:t>Ypma</a:t>
            </a:r>
            <a:r>
              <a:rPr lang="en-US" b="1" dirty="0" smtClean="0"/>
              <a:t>-Wong, Ph.D.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Educational Technology Facilitator</a:t>
            </a:r>
          </a:p>
          <a:p>
            <a:endParaRPr lang="en-US" dirty="0" smtClean="0"/>
          </a:p>
          <a:p>
            <a:r>
              <a:rPr lang="en-US" b="1" dirty="0" smtClean="0"/>
              <a:t>Julie </a:t>
            </a:r>
            <a:r>
              <a:rPr lang="en-US" b="1" dirty="0" err="1" smtClean="0"/>
              <a:t>Youm</a:t>
            </a:r>
            <a:r>
              <a:rPr lang="en-US" b="1" dirty="0" smtClean="0"/>
              <a:t>, PhD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Coordinator</a:t>
            </a:r>
          </a:p>
          <a:p>
            <a:endParaRPr lang="en-US" dirty="0" smtClean="0"/>
          </a:p>
          <a:p>
            <a:r>
              <a:rPr lang="en-US" b="1" dirty="0" smtClean="0"/>
              <a:t>Warren </a:t>
            </a:r>
            <a:r>
              <a:rPr lang="en-US" b="1" dirty="0" err="1" smtClean="0"/>
              <a:t>Wiechmann</a:t>
            </a:r>
            <a:r>
              <a:rPr lang="en-US" b="1" dirty="0" smtClean="0"/>
              <a:t>, M.D., MBA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Faculty Director,</a:t>
            </a:r>
            <a:br>
              <a:rPr lang="en-US" dirty="0" smtClean="0"/>
            </a:br>
            <a:r>
              <a:rPr lang="en-US" dirty="0" smtClean="0"/>
              <a:t>Instructional Technologies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sites.uci.edu</a:t>
            </a:r>
            <a:r>
              <a:rPr lang="en-US" dirty="0" smtClean="0"/>
              <a:t>/</a:t>
            </a:r>
            <a:r>
              <a:rPr lang="en-US" dirty="0" err="1" smtClean="0"/>
              <a:t>imeded</a:t>
            </a:r>
            <a:r>
              <a:rPr lang="en-US" dirty="0" smtClean="0"/>
              <a:t>/2012/11/30/medical-microbiology-</a:t>
            </a:r>
            <a:r>
              <a:rPr lang="en-US" dirty="0" err="1" smtClean="0"/>
              <a:t>ibook</a:t>
            </a:r>
            <a:r>
              <a:rPr lang="en-US" dirty="0" smtClean="0"/>
              <a:t>-replaces-traditional-lab-manual/</a:t>
            </a:r>
          </a:p>
          <a:p>
            <a:endParaRPr lang="en-US" dirty="0" smtClean="0"/>
          </a:p>
          <a:p>
            <a:r>
              <a:rPr lang="en-US" b="1" dirty="0" smtClean="0"/>
              <a:t>Mary Frances </a:t>
            </a:r>
            <a:r>
              <a:rPr lang="en-US" b="1" dirty="0" err="1" smtClean="0"/>
              <a:t>Ypma</a:t>
            </a:r>
            <a:r>
              <a:rPr lang="en-US" b="1" dirty="0" smtClean="0"/>
              <a:t>-Wong, Ph.D.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Educational Technology Facilitator</a:t>
            </a:r>
          </a:p>
          <a:p>
            <a:endParaRPr lang="en-US" dirty="0" smtClean="0"/>
          </a:p>
          <a:p>
            <a:r>
              <a:rPr lang="en-US" b="1" dirty="0" smtClean="0"/>
              <a:t>Julie </a:t>
            </a:r>
            <a:r>
              <a:rPr lang="en-US" b="1" dirty="0" err="1" smtClean="0"/>
              <a:t>Youm</a:t>
            </a:r>
            <a:r>
              <a:rPr lang="en-US" b="1" dirty="0" smtClean="0"/>
              <a:t>, PhD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Coordinator</a:t>
            </a:r>
          </a:p>
          <a:p>
            <a:endParaRPr lang="en-US" dirty="0" smtClean="0"/>
          </a:p>
          <a:p>
            <a:r>
              <a:rPr lang="en-US" b="1" dirty="0" smtClean="0"/>
              <a:t>Warren </a:t>
            </a:r>
            <a:r>
              <a:rPr lang="en-US" b="1" dirty="0" err="1" smtClean="0"/>
              <a:t>Wiechmann</a:t>
            </a:r>
            <a:r>
              <a:rPr lang="en-US" b="1" dirty="0" smtClean="0"/>
              <a:t>, M.D., MBA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Faculty Director,</a:t>
            </a:r>
            <a:br>
              <a:rPr lang="en-US" dirty="0" smtClean="0"/>
            </a:br>
            <a:r>
              <a:rPr lang="en-US" dirty="0" smtClean="0"/>
              <a:t>Instructional Technologies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sites.uci.edu</a:t>
            </a:r>
            <a:r>
              <a:rPr lang="en-US" dirty="0" smtClean="0"/>
              <a:t>/</a:t>
            </a:r>
            <a:r>
              <a:rPr lang="en-US" dirty="0" err="1" smtClean="0"/>
              <a:t>imeded</a:t>
            </a:r>
            <a:r>
              <a:rPr lang="en-US" dirty="0" smtClean="0"/>
              <a:t>/2012/11/30/medical-microbiology-</a:t>
            </a:r>
            <a:r>
              <a:rPr lang="en-US" dirty="0" err="1" smtClean="0"/>
              <a:t>ibook</a:t>
            </a:r>
            <a:r>
              <a:rPr lang="en-US" dirty="0" smtClean="0"/>
              <a:t>-replaces-traditional-lab-manual/</a:t>
            </a:r>
          </a:p>
          <a:p>
            <a:endParaRPr lang="en-US" dirty="0" smtClean="0"/>
          </a:p>
          <a:p>
            <a:r>
              <a:rPr lang="en-US" b="1" dirty="0" smtClean="0"/>
              <a:t>Mary Frances </a:t>
            </a:r>
            <a:r>
              <a:rPr lang="en-US" b="1" dirty="0" err="1" smtClean="0"/>
              <a:t>Ypma</a:t>
            </a:r>
            <a:r>
              <a:rPr lang="en-US" b="1" dirty="0" smtClean="0"/>
              <a:t>-Wong, Ph.D.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Educational Technology Facilitator</a:t>
            </a:r>
          </a:p>
          <a:p>
            <a:endParaRPr lang="en-US" dirty="0" smtClean="0"/>
          </a:p>
          <a:p>
            <a:r>
              <a:rPr lang="en-US" b="1" dirty="0" smtClean="0"/>
              <a:t>Julie </a:t>
            </a:r>
            <a:r>
              <a:rPr lang="en-US" b="1" dirty="0" err="1" smtClean="0"/>
              <a:t>Youm</a:t>
            </a:r>
            <a:r>
              <a:rPr lang="en-US" b="1" dirty="0" smtClean="0"/>
              <a:t>, PhD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Coordinator</a:t>
            </a:r>
          </a:p>
          <a:p>
            <a:endParaRPr lang="en-US" dirty="0" smtClean="0"/>
          </a:p>
          <a:p>
            <a:r>
              <a:rPr lang="en-US" b="1" dirty="0" smtClean="0"/>
              <a:t>Warren </a:t>
            </a:r>
            <a:r>
              <a:rPr lang="en-US" b="1" dirty="0" err="1" smtClean="0"/>
              <a:t>Wiechmann</a:t>
            </a:r>
            <a:r>
              <a:rPr lang="en-US" b="1" dirty="0" smtClean="0"/>
              <a:t>, M.D., MBA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Faculty Director,</a:t>
            </a:r>
            <a:br>
              <a:rPr lang="en-US" dirty="0" smtClean="0"/>
            </a:br>
            <a:r>
              <a:rPr lang="en-US" dirty="0" smtClean="0"/>
              <a:t>Instructional Technologies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sites.uci.edu</a:t>
            </a:r>
            <a:r>
              <a:rPr lang="en-US" dirty="0" smtClean="0"/>
              <a:t>/</a:t>
            </a:r>
            <a:r>
              <a:rPr lang="en-US" dirty="0" err="1" smtClean="0"/>
              <a:t>imeded</a:t>
            </a:r>
            <a:r>
              <a:rPr lang="en-US" dirty="0" smtClean="0"/>
              <a:t>/2012/11/30/medical-microbiology-</a:t>
            </a:r>
            <a:r>
              <a:rPr lang="en-US" dirty="0" err="1" smtClean="0"/>
              <a:t>ibook</a:t>
            </a:r>
            <a:r>
              <a:rPr lang="en-US" dirty="0" smtClean="0"/>
              <a:t>-replaces-traditional-lab-manual/</a:t>
            </a:r>
          </a:p>
          <a:p>
            <a:endParaRPr lang="en-US" dirty="0" smtClean="0"/>
          </a:p>
          <a:p>
            <a:r>
              <a:rPr lang="en-US" b="1" dirty="0" smtClean="0"/>
              <a:t>Mary Frances </a:t>
            </a:r>
            <a:r>
              <a:rPr lang="en-US" b="1" dirty="0" err="1" smtClean="0"/>
              <a:t>Ypma</a:t>
            </a:r>
            <a:r>
              <a:rPr lang="en-US" b="1" dirty="0" smtClean="0"/>
              <a:t>-Wong, Ph.D.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Educational Technology Facilitator</a:t>
            </a:r>
          </a:p>
          <a:p>
            <a:endParaRPr lang="en-US" dirty="0" smtClean="0"/>
          </a:p>
          <a:p>
            <a:r>
              <a:rPr lang="en-US" b="1" dirty="0" smtClean="0"/>
              <a:t>Julie </a:t>
            </a:r>
            <a:r>
              <a:rPr lang="en-US" b="1" dirty="0" err="1" smtClean="0"/>
              <a:t>Youm</a:t>
            </a:r>
            <a:r>
              <a:rPr lang="en-US" b="1" dirty="0" smtClean="0"/>
              <a:t>, PhD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Coordinator</a:t>
            </a:r>
          </a:p>
          <a:p>
            <a:endParaRPr lang="en-US" dirty="0" smtClean="0"/>
          </a:p>
          <a:p>
            <a:r>
              <a:rPr lang="en-US" b="1" dirty="0" smtClean="0"/>
              <a:t>Warren </a:t>
            </a:r>
            <a:r>
              <a:rPr lang="en-US" b="1" dirty="0" err="1" smtClean="0"/>
              <a:t>Wiechmann</a:t>
            </a:r>
            <a:r>
              <a:rPr lang="en-US" b="1" dirty="0" smtClean="0"/>
              <a:t>, M.D., MBA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Faculty Director,</a:t>
            </a:r>
            <a:br>
              <a:rPr lang="en-US" dirty="0" smtClean="0"/>
            </a:br>
            <a:r>
              <a:rPr lang="en-US" dirty="0" smtClean="0"/>
              <a:t>Instructional Technologies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29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293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410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to Marc Perkins at Orange County College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904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Really focused on trying to keep</a:t>
            </a:r>
            <a:r>
              <a:rPr lang="en-US" baseline="0" dirty="0" smtClean="0"/>
              <a:t> visual examples near each other when they were to be compared.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8758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again, keeping visual</a:t>
            </a:r>
            <a:r>
              <a:rPr lang="en-US" baseline="0" dirty="0" smtClean="0"/>
              <a:t> examples of the bacterial shapes near each other for comparison.</a:t>
            </a:r>
          </a:p>
          <a:p>
            <a:r>
              <a:rPr lang="en-US" baseline="0" dirty="0" smtClean="0"/>
              <a:t>Had both zoomed in to better conceptualize the shapes, and had an image that would be the types the student would analyze with them next to each other.</a:t>
            </a:r>
          </a:p>
          <a:p>
            <a:r>
              <a:rPr lang="en-US" baseline="0" dirty="0" smtClean="0"/>
              <a:t>Also having them identify the gram stain and bacteria shape as practice.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53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another slide w/ an example of</a:t>
            </a:r>
            <a:r>
              <a:rPr lang="en-US" baseline="0" dirty="0" smtClean="0"/>
              <a:t> different identifications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8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elements I discussed before…</a:t>
            </a:r>
          </a:p>
          <a:p>
            <a:r>
              <a:rPr lang="en-US" dirty="0" smtClean="0"/>
              <a:t>This is one</a:t>
            </a:r>
            <a:r>
              <a:rPr lang="en-US" baseline="0" dirty="0" smtClean="0"/>
              <a:t> of the last slides in the showing arrangement..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251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elements I discussed before…</a:t>
            </a:r>
          </a:p>
          <a:p>
            <a:r>
              <a:rPr lang="en-US" dirty="0" smtClean="0"/>
              <a:t>This is one</a:t>
            </a:r>
            <a:r>
              <a:rPr lang="en-US" baseline="0" dirty="0" smtClean="0"/>
              <a:t> of the last slides in the showing arrangement..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251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elements I discussed before…</a:t>
            </a:r>
          </a:p>
          <a:p>
            <a:r>
              <a:rPr lang="en-US" dirty="0" smtClean="0"/>
              <a:t>This is one</a:t>
            </a:r>
            <a:r>
              <a:rPr lang="en-US" baseline="0" dirty="0" smtClean="0"/>
              <a:t> of the last slides in the showing arrangement..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251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elements I discussed before…</a:t>
            </a:r>
          </a:p>
          <a:p>
            <a:r>
              <a:rPr lang="en-US" dirty="0" smtClean="0"/>
              <a:t>This is one</a:t>
            </a:r>
            <a:r>
              <a:rPr lang="en-US" baseline="0" dirty="0" smtClean="0"/>
              <a:t> of the last slides in the showing arrangement..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251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elements I discussed before…</a:t>
            </a:r>
          </a:p>
          <a:p>
            <a:r>
              <a:rPr lang="en-US" dirty="0" smtClean="0"/>
              <a:t>This is one</a:t>
            </a:r>
            <a:r>
              <a:rPr lang="en-US" baseline="0" dirty="0" smtClean="0"/>
              <a:t> of the last slides in the showing arrangement..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251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exact percentages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95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exact percentages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9584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exact percentages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9584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theories worked</a:t>
            </a:r>
            <a:r>
              <a:rPr lang="en-US" baseline="0" dirty="0" smtClean="0"/>
              <a:t> well.</a:t>
            </a:r>
          </a:p>
          <a:p>
            <a:r>
              <a:rPr lang="en-US" baseline="0" dirty="0" smtClean="0"/>
              <a:t>Apple experience of the people who commented on </a:t>
            </a:r>
            <a:r>
              <a:rPr lang="en-US" baseline="0" smtClean="0"/>
              <a:t>navigation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500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theories worked</a:t>
            </a:r>
            <a:r>
              <a:rPr lang="en-US" baseline="0" dirty="0" smtClean="0"/>
              <a:t> well.</a:t>
            </a:r>
          </a:p>
          <a:p>
            <a:r>
              <a:rPr lang="en-US" baseline="0" dirty="0" smtClean="0"/>
              <a:t>Apple experience of the people who commented on </a:t>
            </a:r>
            <a:r>
              <a:rPr lang="en-US" baseline="0" smtClean="0"/>
              <a:t>navigation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500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theories worked</a:t>
            </a:r>
            <a:r>
              <a:rPr lang="en-US" baseline="0" dirty="0" smtClean="0"/>
              <a:t> well.</a:t>
            </a:r>
          </a:p>
          <a:p>
            <a:r>
              <a:rPr lang="en-US" baseline="0" dirty="0" smtClean="0"/>
              <a:t>Apple experience of the people who commented on </a:t>
            </a:r>
            <a:r>
              <a:rPr lang="en-US" baseline="0" smtClean="0"/>
              <a:t>navigation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500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the theories worked</a:t>
            </a:r>
            <a:r>
              <a:rPr lang="en-US" baseline="0" dirty="0" smtClean="0"/>
              <a:t> well.</a:t>
            </a:r>
          </a:p>
          <a:p>
            <a:r>
              <a:rPr lang="en-US" baseline="0" dirty="0" smtClean="0"/>
              <a:t>Apple experience of the people who commented on </a:t>
            </a:r>
            <a:r>
              <a:rPr lang="en-US" baseline="0" smtClean="0"/>
              <a:t>navigation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500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0FA6F-F00E-0340-BDAA-E79AB5AB75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89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52D67EE-C6CB-9143-8426-305176AF8B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9B91B74-B3BD-3148-BD10-B92B2DC468E3}" type="datetimeFigureOut">
              <a:rPr lang="en-US" smtClean="0"/>
              <a:t>4/18/13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31.jpe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32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32.png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8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9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0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0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0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0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4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Developing iBooks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Case Study Teaching Gram-stain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84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gi.org/sites/default/files/checkli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" y="410439"/>
            <a:ext cx="3666654" cy="3097565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2582" y="10329"/>
            <a:ext cx="227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Learning Objectives</a:t>
            </a:r>
            <a:endParaRPr lang="en-US" sz="2000" b="1" dirty="0"/>
          </a:p>
        </p:txBody>
      </p:sp>
      <p:sp>
        <p:nvSpPr>
          <p:cNvPr id="10" name="Bent Arrow 9"/>
          <p:cNvSpPr/>
          <p:nvPr/>
        </p:nvSpPr>
        <p:spPr>
          <a:xfrm rot="10800000" flipH="1">
            <a:off x="2335795" y="3702868"/>
            <a:ext cx="1041148" cy="851026"/>
          </a:xfrm>
          <a:prstGeom prst="bentArrow">
            <a:avLst>
              <a:gd name="adj1" fmla="val 25000"/>
              <a:gd name="adj2" fmla="val 32042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7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Everyone learned! </a:t>
            </a:r>
            <a:r>
              <a:rPr lang="en-US" sz="3600" dirty="0"/>
              <a:t>(n=20)</a:t>
            </a:r>
          </a:p>
        </p:txBody>
      </p:sp>
      <p:pic>
        <p:nvPicPr>
          <p:cNvPr id="4" name="Picture 3" descr="gradProjDataImages_emp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" y="1529755"/>
            <a:ext cx="8475827" cy="533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4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Everyone learned! </a:t>
            </a:r>
            <a:r>
              <a:rPr lang="en-US" sz="3600" dirty="0"/>
              <a:t>(n=20)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" y="1529755"/>
            <a:ext cx="8475826" cy="533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0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Everyone learned! </a:t>
            </a:r>
            <a:r>
              <a:rPr lang="en-US" sz="3600" dirty="0"/>
              <a:t>(n=20)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" y="1529755"/>
            <a:ext cx="8475826" cy="533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8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Everyone learned! </a:t>
            </a:r>
            <a:r>
              <a:rPr lang="en-US" sz="3600" dirty="0"/>
              <a:t>(n=20)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" y="1529755"/>
            <a:ext cx="8475826" cy="533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8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Everyone learned! </a:t>
            </a:r>
            <a:r>
              <a:rPr lang="en-US" sz="3600" dirty="0"/>
              <a:t>(n=20)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" y="1529755"/>
            <a:ext cx="8475826" cy="5335995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6814780" y="3986222"/>
            <a:ext cx="653816" cy="440119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23956" y="3558675"/>
            <a:ext cx="724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?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0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408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most common selections (out of 4 options)</a:t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263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most common selections (out of 4 options)</a:t>
            </a:r>
            <a:br>
              <a:rPr lang="en-US" sz="2400" dirty="0" smtClean="0"/>
            </a:br>
            <a:r>
              <a:rPr lang="en-US" sz="2400" dirty="0" smtClean="0"/>
              <a:t>a. The stain shows Gram-positive staphylococcus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c. The stain shows Gram-positive streptococcus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240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most common selections (out of 4 options)</a:t>
            </a:r>
            <a:br>
              <a:rPr lang="en-US" sz="2400" dirty="0" smtClean="0"/>
            </a:br>
            <a:r>
              <a:rPr lang="en-US" sz="2400" dirty="0" smtClean="0"/>
              <a:t>a. The stain shows Gram-positive </a:t>
            </a:r>
            <a:r>
              <a:rPr lang="en-US" sz="2400" b="1" u="sng" dirty="0" smtClean="0"/>
              <a:t>staphylo</a:t>
            </a:r>
            <a:r>
              <a:rPr lang="en-US" sz="2400" dirty="0" smtClean="0"/>
              <a:t>coccus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c. The stain shows Gram-positive </a:t>
            </a:r>
            <a:r>
              <a:rPr lang="en-US" sz="2400" b="1" u="sng" dirty="0" smtClean="0"/>
              <a:t>strepto</a:t>
            </a:r>
            <a:r>
              <a:rPr lang="en-US" sz="2400" dirty="0" smtClean="0"/>
              <a:t>coccus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8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most common selections (out of 4 options)</a:t>
            </a:r>
            <a:br>
              <a:rPr lang="en-US" sz="2400" dirty="0" smtClean="0"/>
            </a:br>
            <a:r>
              <a:rPr lang="en-US" sz="2400" dirty="0" smtClean="0"/>
              <a:t>a. The stain shows Gram-positive staphylococcus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sz="2400" dirty="0" smtClean="0"/>
              <a:t>c. The stain shows Gram-positive streptococcus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924675" y="4610100"/>
            <a:ext cx="152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Responses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962775" y="4695825"/>
            <a:ext cx="0" cy="19240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67575" y="5172760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11/20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0161" y="598307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9/20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552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gi.org/sites/default/files/checkli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" y="410439"/>
            <a:ext cx="3666654" cy="3097565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2582" y="10329"/>
            <a:ext cx="227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Learning Objectives</a:t>
            </a:r>
            <a:endParaRPr lang="en-US" sz="2000" b="1" dirty="0"/>
          </a:p>
        </p:txBody>
      </p:sp>
      <p:pic>
        <p:nvPicPr>
          <p:cNvPr id="11" name="Picture 10" descr="UIC_BookPage_OniPa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029" y="2058810"/>
            <a:ext cx="5413972" cy="4277039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10800000" flipH="1">
            <a:off x="2335795" y="3702868"/>
            <a:ext cx="1041148" cy="851026"/>
          </a:xfrm>
          <a:prstGeom prst="bentArrow">
            <a:avLst>
              <a:gd name="adj1" fmla="val 25000"/>
              <a:gd name="adj2" fmla="val 32042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1714" y="1659961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iBook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3117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"/>
            <a:ext cx="7620000" cy="62103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Interpret the following Gram stain.</a:t>
            </a:r>
            <a:endParaRPr lang="en-US" dirty="0"/>
          </a:p>
        </p:txBody>
      </p:sp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617538"/>
            <a:ext cx="5320838" cy="39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9913" y="4869240"/>
            <a:ext cx="6530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most common selections (out of 4 options)</a:t>
            </a:r>
            <a:br>
              <a:rPr lang="en-US" sz="2400" dirty="0" smtClean="0"/>
            </a:br>
            <a:r>
              <a:rPr lang="en-US" sz="2400" b="1" dirty="0" smtClean="0"/>
              <a:t>a. The stain shows Gram-positive staphylococcus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sz="2400" dirty="0" smtClean="0"/>
              <a:t>c. The stain shows Gram-positive streptococcus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924675" y="4610100"/>
            <a:ext cx="152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Responses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962775" y="4695825"/>
            <a:ext cx="0" cy="19240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67575" y="5172760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11/20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0161" y="598307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9/20</a:t>
            </a:r>
            <a:endParaRPr lang="en-US" b="1" dirty="0"/>
          </a:p>
        </p:txBody>
      </p:sp>
      <p:pic>
        <p:nvPicPr>
          <p:cNvPr id="2050" name="Picture 2" descr="http://t0.gstatic.com/images?q=tbn:ANd9GcRr1BiyrnafKU40sYZjCuS0l5B2LYyhXt4A32Kl8LZPhX3vC1s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3" y="5071765"/>
            <a:ext cx="660399" cy="61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66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53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72534" r="59502" b="10951"/>
          <a:stretch/>
        </p:blipFill>
        <p:spPr bwMode="auto">
          <a:xfrm>
            <a:off x="4604213" y="5375813"/>
            <a:ext cx="26765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1" t="6823" r="7823" b="63799"/>
          <a:stretch/>
        </p:blipFill>
        <p:spPr bwMode="auto">
          <a:xfrm>
            <a:off x="1228725" y="5404387"/>
            <a:ext cx="292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30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72534" r="59502" b="10951"/>
          <a:stretch/>
        </p:blipFill>
        <p:spPr bwMode="auto">
          <a:xfrm>
            <a:off x="4604213" y="5375813"/>
            <a:ext cx="26765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1" t="6823" r="7823" b="63799"/>
          <a:stretch/>
        </p:blipFill>
        <p:spPr bwMode="auto">
          <a:xfrm>
            <a:off x="1228725" y="5404387"/>
            <a:ext cx="292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135350" y="6052088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6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72534" r="59502" b="10951"/>
          <a:stretch/>
        </p:blipFill>
        <p:spPr bwMode="auto">
          <a:xfrm>
            <a:off x="4604213" y="5375813"/>
            <a:ext cx="26765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1" t="6823" r="7823" b="63799"/>
          <a:stretch/>
        </p:blipFill>
        <p:spPr bwMode="auto">
          <a:xfrm>
            <a:off x="1228725" y="5404387"/>
            <a:ext cx="292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135350" y="6052088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6400800" y="2152650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95850" y="4791075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486024" y="504825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43075" y="2702193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86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72534" r="59502" b="10951"/>
          <a:stretch/>
        </p:blipFill>
        <p:spPr bwMode="auto">
          <a:xfrm>
            <a:off x="4604213" y="5375813"/>
            <a:ext cx="26765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1" t="6823" r="7823" b="63799"/>
          <a:stretch/>
        </p:blipFill>
        <p:spPr bwMode="auto">
          <a:xfrm>
            <a:off x="1228725" y="5404387"/>
            <a:ext cx="292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 rot="10800000">
            <a:off x="7218947" y="5694899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15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72534" r="59502" b="10951"/>
          <a:stretch/>
        </p:blipFill>
        <p:spPr bwMode="auto">
          <a:xfrm>
            <a:off x="4604213" y="5375813"/>
            <a:ext cx="267652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on\Dropbox\ETEC\690\Presentation\photo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1" t="6823" r="7823" b="63799"/>
          <a:stretch/>
        </p:blipFill>
        <p:spPr bwMode="auto">
          <a:xfrm>
            <a:off x="1228725" y="5404387"/>
            <a:ext cx="292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on\Dropbox\ETEC\687\Images\GramNotes\Image_W_Copyright\Q6_AC_GPos_Coccus_Staphyl_1K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4" y="-1"/>
            <a:ext cx="7318441" cy="54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 rot="10800000">
            <a:off x="7218947" y="5694899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09900" y="4921518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48075" y="1930668"/>
            <a:ext cx="409575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43000" y="1368693"/>
            <a:ext cx="704850" cy="704850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53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 descr="confidence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73570"/>
            <a:ext cx="8361306" cy="489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0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 descr="confidence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73570"/>
            <a:ext cx="8361306" cy="4894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9523" y="5041428"/>
            <a:ext cx="721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11%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2319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 descr="confidence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73570"/>
            <a:ext cx="8361306" cy="4894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9523" y="5041428"/>
            <a:ext cx="721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11%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96263" y="2535545"/>
            <a:ext cx="721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84%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4417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109457" y="3585172"/>
            <a:ext cx="1439501" cy="10864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kgi.org/sites/default/files/checkli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" y="410439"/>
            <a:ext cx="3666654" cy="3097565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2582" y="10329"/>
            <a:ext cx="227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Learning Objectives</a:t>
            </a:r>
            <a:endParaRPr lang="en-US" sz="2000" b="1" dirty="0"/>
          </a:p>
        </p:txBody>
      </p:sp>
      <p:pic>
        <p:nvPicPr>
          <p:cNvPr id="11" name="Picture 10" descr="UIC_BookPage_OniPa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029" y="2058810"/>
            <a:ext cx="5413972" cy="4277039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10800000" flipH="1">
            <a:off x="2335795" y="3702868"/>
            <a:ext cx="1041148" cy="851026"/>
          </a:xfrm>
          <a:prstGeom prst="bentArrow">
            <a:avLst>
              <a:gd name="adj1" fmla="val 25000"/>
              <a:gd name="adj2" fmla="val 32042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1714" y="1659961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iBook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22595" y="4401374"/>
            <a:ext cx="86754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 smtClean="0">
                <a:solidFill>
                  <a:srgbClr val="FF0000"/>
                </a:solidFill>
              </a:rPr>
              <a:t>?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7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Theories worked well</a:t>
            </a:r>
          </a:p>
          <a:p>
            <a:pPr lvl="1"/>
            <a:r>
              <a:rPr lang="en-US" dirty="0" err="1" smtClean="0"/>
              <a:t>iOS</a:t>
            </a:r>
            <a:r>
              <a:rPr lang="en-US" dirty="0" smtClean="0"/>
              <a:t> Guidelines</a:t>
            </a:r>
          </a:p>
          <a:p>
            <a:pPr lvl="1"/>
            <a:r>
              <a:rPr lang="en-US" dirty="0" smtClean="0"/>
              <a:t>Mayer’s Multimedia Principles</a:t>
            </a:r>
          </a:p>
          <a:p>
            <a:pPr lvl="1"/>
            <a:r>
              <a:rPr lang="en-US" dirty="0" smtClean="0"/>
              <a:t>Merrill’s First Principles of Instruction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5575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Theories worked well</a:t>
            </a:r>
          </a:p>
          <a:p>
            <a:pPr lvl="1"/>
            <a:r>
              <a:rPr lang="en-US" dirty="0" err="1" smtClean="0"/>
              <a:t>iOS</a:t>
            </a:r>
            <a:r>
              <a:rPr lang="en-US" dirty="0" smtClean="0"/>
              <a:t> Guidelines</a:t>
            </a:r>
          </a:p>
          <a:p>
            <a:pPr lvl="1"/>
            <a:r>
              <a:rPr lang="en-US" dirty="0" smtClean="0"/>
              <a:t>Mayer’s Multimedia Principles</a:t>
            </a:r>
          </a:p>
          <a:p>
            <a:pPr lvl="1"/>
            <a:r>
              <a:rPr lang="en-US" dirty="0" smtClean="0"/>
              <a:t>Merrill’s First Principles of Instruction</a:t>
            </a:r>
          </a:p>
          <a:p>
            <a:r>
              <a:rPr lang="en-US" dirty="0" smtClean="0"/>
              <a:t>Need guidelines for media quality/structure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219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Theories worked well</a:t>
            </a:r>
          </a:p>
          <a:p>
            <a:pPr lvl="1"/>
            <a:r>
              <a:rPr lang="en-US" dirty="0" err="1" smtClean="0"/>
              <a:t>iOS</a:t>
            </a:r>
            <a:r>
              <a:rPr lang="en-US" dirty="0" smtClean="0"/>
              <a:t> Guidelines</a:t>
            </a:r>
          </a:p>
          <a:p>
            <a:pPr lvl="1"/>
            <a:r>
              <a:rPr lang="en-US" dirty="0" smtClean="0"/>
              <a:t>Mayer’s Multimedia Principles</a:t>
            </a:r>
          </a:p>
          <a:p>
            <a:pPr lvl="1"/>
            <a:r>
              <a:rPr lang="en-US" dirty="0" smtClean="0"/>
              <a:t>Merrill’s First Principles of Instruction</a:t>
            </a:r>
          </a:p>
          <a:p>
            <a:r>
              <a:rPr lang="en-US" dirty="0" smtClean="0"/>
              <a:t>Need guidelines for media quality/structure</a:t>
            </a:r>
          </a:p>
          <a:p>
            <a:pPr lvl="1"/>
            <a:r>
              <a:rPr lang="en-US" dirty="0" smtClean="0"/>
              <a:t>Resolution (image &gt;= res of media)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219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Theories worked well</a:t>
            </a:r>
          </a:p>
          <a:p>
            <a:pPr lvl="1"/>
            <a:r>
              <a:rPr lang="en-US" dirty="0" err="1" smtClean="0"/>
              <a:t>iOS</a:t>
            </a:r>
            <a:r>
              <a:rPr lang="en-US" dirty="0" smtClean="0"/>
              <a:t> Guidelines</a:t>
            </a:r>
          </a:p>
          <a:p>
            <a:pPr lvl="1"/>
            <a:r>
              <a:rPr lang="en-US" dirty="0" smtClean="0"/>
              <a:t>Mayer’s Multimedia Principles</a:t>
            </a:r>
          </a:p>
          <a:p>
            <a:pPr lvl="1"/>
            <a:r>
              <a:rPr lang="en-US" dirty="0" smtClean="0"/>
              <a:t>Merrill’s First Principles of Instruction</a:t>
            </a:r>
          </a:p>
          <a:p>
            <a:r>
              <a:rPr lang="en-US" dirty="0" smtClean="0"/>
              <a:t>Need guidelines for media quality</a:t>
            </a:r>
            <a:r>
              <a:rPr lang="en-US" dirty="0" smtClean="0"/>
              <a:t>/structure</a:t>
            </a:r>
            <a:endParaRPr lang="en-US" dirty="0" smtClean="0"/>
          </a:p>
          <a:p>
            <a:pPr lvl="1"/>
            <a:r>
              <a:rPr lang="en-US" dirty="0" smtClean="0"/>
              <a:t>Resolution (image &gt;= res of media)</a:t>
            </a:r>
          </a:p>
          <a:p>
            <a:pPr lvl="1"/>
            <a:r>
              <a:rPr lang="en-US" dirty="0" smtClean="0"/>
              <a:t>Free of distracting elements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219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on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07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on content</a:t>
            </a:r>
          </a:p>
          <a:p>
            <a:r>
              <a:rPr lang="en-US" dirty="0" smtClean="0"/>
              <a:t>Integrate with a microbiology class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2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on content</a:t>
            </a:r>
          </a:p>
          <a:p>
            <a:r>
              <a:rPr lang="en-US" dirty="0" smtClean="0"/>
              <a:t>Integrate with a microbiology class</a:t>
            </a:r>
          </a:p>
          <a:p>
            <a:r>
              <a:rPr lang="en-US" dirty="0"/>
              <a:t>Add an additional theory (social?)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2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Jonathan </a:t>
            </a:r>
            <a:r>
              <a:rPr lang="en-US" dirty="0" err="1" smtClean="0"/>
              <a:t>Kevan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jkevan@hawaii.edu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@</a:t>
            </a:r>
            <a:r>
              <a:rPr lang="en-US" dirty="0" err="1" smtClean="0"/>
              <a:t>jmkevan</a:t>
            </a:r>
            <a:endParaRPr lang="en-US" dirty="0" smtClean="0"/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  <p:pic>
        <p:nvPicPr>
          <p:cNvPr id="7170" name="Picture 2" descr="https://encrypted-tbn0.gstatic.com/images?q=tbn:ANd9GcSe9cQ-du80UR972EekJ9Ih28Q9yQEtAAzQjS66-ngJ6AjPPBo8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9" y="3233460"/>
            <a:ext cx="481234" cy="4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encrypted-tbn3.gstatic.com/images?q=tbn:ANd9GcSAN79cBt-ITZ7qWqeYxqjnFkLRe10brKTJCCRhHobxlgOAj0AN4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5" y="2407429"/>
            <a:ext cx="458788" cy="45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9075" y="4932997"/>
            <a:ext cx="67246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download</a:t>
            </a:r>
          </a:p>
          <a:p>
            <a:r>
              <a:rPr lang="en-US" dirty="0" smtClean="0"/>
              <a:t>1) Download </a:t>
            </a:r>
            <a:r>
              <a:rPr lang="en-US" dirty="0" err="1" smtClean="0"/>
              <a:t>iBooks</a:t>
            </a:r>
            <a:r>
              <a:rPr lang="en-US" dirty="0" smtClean="0"/>
              <a:t> App (free)</a:t>
            </a:r>
          </a:p>
          <a:p>
            <a:r>
              <a:rPr lang="en-US" dirty="0" smtClean="0"/>
              <a:t>2) Into Safari: http</a:t>
            </a:r>
            <a:r>
              <a:rPr lang="en-US" dirty="0"/>
              <a:t>://</a:t>
            </a:r>
            <a:r>
              <a:rPr lang="en-US" dirty="0" smtClean="0"/>
              <a:t>bit.ly/14hWl5r</a:t>
            </a:r>
          </a:p>
          <a:p>
            <a:r>
              <a:rPr lang="en-US" dirty="0" smtClean="0"/>
              <a:t>3) Wait… 33 MB</a:t>
            </a:r>
          </a:p>
          <a:p>
            <a:r>
              <a:rPr lang="en-US" dirty="0" smtClean="0"/>
              <a:t>4) When done, select “Open in </a:t>
            </a:r>
            <a:r>
              <a:rPr lang="en-US" dirty="0" err="1" smtClean="0"/>
              <a:t>iBooks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0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000" dirty="0"/>
              <a:t>The purpose of this instructional design project was to design, develop, and evaluate </a:t>
            </a:r>
            <a:r>
              <a:rPr lang="en-US" sz="4000" dirty="0" smtClean="0"/>
              <a:t>an iBook </a:t>
            </a:r>
            <a:r>
              <a:rPr lang="en-US" sz="4000" dirty="0"/>
              <a:t>to inform development decisions for instructional designers. </a:t>
            </a:r>
          </a:p>
          <a:p>
            <a:pPr marL="114300" indent="0">
              <a:buNone/>
            </a:pPr>
            <a:endParaRPr lang="en-US" sz="3800" dirty="0" smtClean="0"/>
          </a:p>
        </p:txBody>
      </p:sp>
    </p:spTree>
    <p:extLst>
      <p:ext uri="{BB962C8B-B14F-4D97-AF65-F5344CB8AC3E}">
        <p14:creationId xmlns:p14="http://schemas.microsoft.com/office/powerpoint/2010/main" val="423456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51981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</p:txBody>
      </p:sp>
    </p:spTree>
    <p:extLst>
      <p:ext uri="{BB962C8B-B14F-4D97-AF65-F5344CB8AC3E}">
        <p14:creationId xmlns:p14="http://schemas.microsoft.com/office/powerpoint/2010/main" val="211423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</p:txBody>
      </p:sp>
    </p:spTree>
    <p:extLst>
      <p:ext uri="{BB962C8B-B14F-4D97-AF65-F5344CB8AC3E}">
        <p14:creationId xmlns:p14="http://schemas.microsoft.com/office/powerpoint/2010/main" val="40505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</p:txBody>
      </p:sp>
    </p:spTree>
    <p:extLst>
      <p:ext uri="{BB962C8B-B14F-4D97-AF65-F5344CB8AC3E}">
        <p14:creationId xmlns:p14="http://schemas.microsoft.com/office/powerpoint/2010/main" val="151981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  <a:p>
            <a:pPr lvl="1"/>
            <a:r>
              <a:rPr lang="en-US" sz="3200" dirty="0" smtClean="0"/>
              <a:t>Video, audio, 3D, assessment items</a:t>
            </a:r>
          </a:p>
        </p:txBody>
      </p:sp>
    </p:spTree>
    <p:extLst>
      <p:ext uri="{BB962C8B-B14F-4D97-AF65-F5344CB8AC3E}">
        <p14:creationId xmlns:p14="http://schemas.microsoft.com/office/powerpoint/2010/main" val="397938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  <a:p>
            <a:pPr lvl="1"/>
            <a:r>
              <a:rPr lang="en-US" sz="3200" dirty="0" smtClean="0"/>
              <a:t>Video, audio, 3D, assessment items</a:t>
            </a:r>
          </a:p>
          <a:p>
            <a:r>
              <a:rPr lang="en-US" sz="3200" dirty="0"/>
              <a:t>Custom functionality through </a:t>
            </a:r>
            <a:r>
              <a:rPr lang="en-US" sz="3200" dirty="0" smtClean="0"/>
              <a:t>HTML5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938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dirty="0" smtClean="0"/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18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  <a:p>
            <a:pPr lvl="1"/>
            <a:r>
              <a:rPr lang="en-US" sz="3200" dirty="0" smtClean="0"/>
              <a:t>Video, audio, 3D, assessment items</a:t>
            </a:r>
          </a:p>
          <a:p>
            <a:r>
              <a:rPr lang="en-US" sz="3200" dirty="0"/>
              <a:t>Custom functionality through HTML5</a:t>
            </a:r>
          </a:p>
          <a:p>
            <a:r>
              <a:rPr lang="en-US" sz="3200" dirty="0"/>
              <a:t>Proprietary format (Apple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938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  <a:p>
            <a:pPr lvl="1"/>
            <a:r>
              <a:rPr lang="en-US" sz="3200" dirty="0" smtClean="0"/>
              <a:t>Video, audio, 3D, assessment items</a:t>
            </a:r>
          </a:p>
          <a:p>
            <a:r>
              <a:rPr lang="en-US" sz="3200" dirty="0"/>
              <a:t>Custom functionality through HTML5</a:t>
            </a:r>
          </a:p>
          <a:p>
            <a:r>
              <a:rPr lang="en-US" sz="3200" dirty="0"/>
              <a:t>Proprietary format (Apple)</a:t>
            </a:r>
          </a:p>
          <a:p>
            <a:r>
              <a:rPr lang="en-US" sz="3200" dirty="0" smtClean="0"/>
              <a:t>Create with iBooks Author (free)</a:t>
            </a:r>
          </a:p>
        </p:txBody>
      </p:sp>
    </p:spTree>
    <p:extLst>
      <p:ext uri="{BB962C8B-B14F-4D97-AF65-F5344CB8AC3E}">
        <p14:creationId xmlns:p14="http://schemas.microsoft.com/office/powerpoint/2010/main" val="397938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iBook?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922057" cy="4525963"/>
          </a:xfrm>
        </p:spPr>
        <p:txBody>
          <a:bodyPr>
            <a:no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lectronic book</a:t>
            </a:r>
          </a:p>
          <a:p>
            <a:r>
              <a:rPr lang="en-US" sz="3200" dirty="0" smtClean="0"/>
              <a:t>Multimedia</a:t>
            </a:r>
          </a:p>
          <a:p>
            <a:pPr lvl="1"/>
            <a:r>
              <a:rPr lang="en-US" sz="3200" dirty="0" smtClean="0"/>
              <a:t>Text and images</a:t>
            </a:r>
          </a:p>
          <a:p>
            <a:pPr lvl="1"/>
            <a:r>
              <a:rPr lang="en-US" sz="3200" dirty="0" smtClean="0"/>
              <a:t>Video, audio, 3D, assessment items</a:t>
            </a:r>
          </a:p>
          <a:p>
            <a:r>
              <a:rPr lang="en-US" sz="3200" dirty="0"/>
              <a:t>Custom functionality through HTML5</a:t>
            </a:r>
          </a:p>
          <a:p>
            <a:r>
              <a:rPr lang="en-US" sz="3200" dirty="0"/>
              <a:t>Proprietary format (Apple)</a:t>
            </a:r>
          </a:p>
          <a:p>
            <a:r>
              <a:rPr lang="en-US" sz="3200" dirty="0" smtClean="0"/>
              <a:t>Create with iBooks Author (free)</a:t>
            </a:r>
          </a:p>
          <a:p>
            <a:r>
              <a:rPr lang="en-US" sz="3200" dirty="0" err="1" smtClean="0"/>
              <a:t>iPads</a:t>
            </a:r>
            <a:r>
              <a:rPr lang="en-US" sz="3200" dirty="0" smtClean="0"/>
              <a:t> only</a:t>
            </a:r>
          </a:p>
        </p:txBody>
      </p:sp>
    </p:spTree>
    <p:extLst>
      <p:ext uri="{BB962C8B-B14F-4D97-AF65-F5344CB8AC3E}">
        <p14:creationId xmlns:p14="http://schemas.microsoft.com/office/powerpoint/2010/main" val="324549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61306" cy="59344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131883"/>
            <a:ext cx="26084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iBooks Author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99726" y="5248950"/>
            <a:ext cx="13173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iBooks</a:t>
            </a:r>
            <a:endParaRPr lang="en-US" sz="3200" b="1" dirty="0"/>
          </a:p>
        </p:txBody>
      </p:sp>
      <p:sp>
        <p:nvSpPr>
          <p:cNvPr id="5" name="Right Arrow 4"/>
          <p:cNvSpPr/>
          <p:nvPr/>
        </p:nvSpPr>
        <p:spPr>
          <a:xfrm rot="18214503">
            <a:off x="1347497" y="3252794"/>
            <a:ext cx="1409449" cy="44536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3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61868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</p:txBody>
      </p:sp>
    </p:spTree>
    <p:extLst>
      <p:ext uri="{BB962C8B-B14F-4D97-AF65-F5344CB8AC3E}">
        <p14:creationId xmlns:p14="http://schemas.microsoft.com/office/powerpoint/2010/main" val="3662358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  <a:p>
            <a:pPr lvl="1"/>
            <a:r>
              <a:rPr lang="en-US" sz="3000" dirty="0" smtClean="0"/>
              <a:t>Design theory</a:t>
            </a:r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  <a:p>
            <a:pPr lvl="1"/>
            <a:r>
              <a:rPr lang="en-US" sz="3000" dirty="0" smtClean="0"/>
              <a:t>Design theory</a:t>
            </a:r>
          </a:p>
          <a:p>
            <a:pPr lvl="1"/>
            <a:r>
              <a:rPr lang="en-US" sz="3000" dirty="0" smtClean="0"/>
              <a:t>iBook Development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Nursing Department UHM</a:t>
            </a:r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  <a:p>
            <a:pPr lvl="1"/>
            <a:r>
              <a:rPr lang="en-US" sz="3000" dirty="0" smtClean="0"/>
              <a:t>Design theory</a:t>
            </a:r>
          </a:p>
          <a:p>
            <a:pPr lvl="1"/>
            <a:r>
              <a:rPr lang="en-US" sz="3000" dirty="0" smtClean="0"/>
              <a:t>iBook Development</a:t>
            </a:r>
            <a:endParaRPr lang="en-US" sz="3000" dirty="0"/>
          </a:p>
          <a:p>
            <a:r>
              <a:rPr lang="en-US" sz="3200" dirty="0" smtClean="0"/>
              <a:t>Data collection in </a:t>
            </a:r>
            <a:r>
              <a:rPr lang="en-US" sz="3200" dirty="0" err="1" smtClean="0"/>
              <a:t>iBooks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  <a:p>
            <a:pPr lvl="1"/>
            <a:r>
              <a:rPr lang="en-US" sz="3000" dirty="0" smtClean="0"/>
              <a:t>Design theory</a:t>
            </a:r>
          </a:p>
          <a:p>
            <a:pPr lvl="1"/>
            <a:r>
              <a:rPr lang="en-US" sz="3000" dirty="0" smtClean="0"/>
              <a:t>iBook Development</a:t>
            </a:r>
            <a:endParaRPr lang="en-US" sz="3000" dirty="0"/>
          </a:p>
          <a:p>
            <a:r>
              <a:rPr lang="en-US" sz="3200" dirty="0" smtClean="0"/>
              <a:t>Data collection in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4586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it all began</a:t>
            </a:r>
          </a:p>
          <a:p>
            <a:r>
              <a:rPr lang="en-US" sz="3200" dirty="0" smtClean="0"/>
              <a:t>Project steps</a:t>
            </a:r>
          </a:p>
          <a:p>
            <a:pPr lvl="1"/>
            <a:r>
              <a:rPr lang="en-US" sz="3000" dirty="0" smtClean="0"/>
              <a:t>Topic selection</a:t>
            </a:r>
          </a:p>
          <a:p>
            <a:pPr lvl="1"/>
            <a:r>
              <a:rPr lang="en-US" sz="3000" dirty="0" smtClean="0"/>
              <a:t>Design theory</a:t>
            </a:r>
          </a:p>
          <a:p>
            <a:pPr lvl="1"/>
            <a:r>
              <a:rPr lang="en-US" sz="3000" dirty="0" smtClean="0"/>
              <a:t>iBook Development</a:t>
            </a:r>
            <a:endParaRPr lang="en-US" sz="3000" dirty="0"/>
          </a:p>
          <a:p>
            <a:r>
              <a:rPr lang="en-US" sz="3200" dirty="0" smtClean="0"/>
              <a:t>Data collection in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Results</a:t>
            </a:r>
          </a:p>
          <a:p>
            <a:r>
              <a:rPr lang="en-US" sz="3200" dirty="0" smtClean="0"/>
              <a:t>Implications</a:t>
            </a:r>
          </a:p>
        </p:txBody>
      </p:sp>
    </p:spTree>
    <p:extLst>
      <p:ext uri="{BB962C8B-B14F-4D97-AF65-F5344CB8AC3E}">
        <p14:creationId xmlns:p14="http://schemas.microsoft.com/office/powerpoint/2010/main" val="13442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all began…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1276" cy="45259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8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all began…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1276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Few spare hours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98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all began…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1276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Few spare hours</a:t>
            </a:r>
          </a:p>
          <a:p>
            <a:r>
              <a:rPr lang="en-US" sz="2800" dirty="0" smtClean="0"/>
              <a:t>Interested in eBooks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22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all began…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1276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Few spare hours</a:t>
            </a:r>
          </a:p>
          <a:p>
            <a:r>
              <a:rPr lang="en-US" sz="2800" dirty="0" smtClean="0"/>
              <a:t>Interested in eBooks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434" y="3434721"/>
            <a:ext cx="2169042" cy="21690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19242"/>
            <a:ext cx="2338758" cy="2338758"/>
          </a:xfrm>
          <a:prstGeom prst="rect">
            <a:avLst/>
          </a:prstGeom>
        </p:spPr>
      </p:pic>
      <p:sp>
        <p:nvSpPr>
          <p:cNvPr id="11" name="Bent Arrow 10"/>
          <p:cNvSpPr/>
          <p:nvPr/>
        </p:nvSpPr>
        <p:spPr>
          <a:xfrm>
            <a:off x="1843127" y="3585832"/>
            <a:ext cx="991262" cy="75898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3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all began…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1276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Few spare hours</a:t>
            </a:r>
          </a:p>
          <a:p>
            <a:r>
              <a:rPr lang="en-US" sz="2800" dirty="0" smtClean="0"/>
              <a:t>Interested in eBooks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942" y="479308"/>
            <a:ext cx="1905000" cy="241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3750" y="2892308"/>
            <a:ext cx="3446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Mary Frances </a:t>
            </a:r>
            <a:r>
              <a:rPr lang="en-US" b="1" dirty="0" err="1"/>
              <a:t>Ypma</a:t>
            </a:r>
            <a:r>
              <a:rPr lang="en-US" b="1" dirty="0"/>
              <a:t>-Wong, Ph.D.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University of California Irvine</a:t>
            </a:r>
          </a:p>
          <a:p>
            <a:pPr algn="ctr"/>
            <a:r>
              <a:rPr lang="en-US" dirty="0" smtClean="0"/>
              <a:t>Medical School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434" y="3434721"/>
            <a:ext cx="2169042" cy="21690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19242"/>
            <a:ext cx="2338758" cy="2338758"/>
          </a:xfrm>
          <a:prstGeom prst="rect">
            <a:avLst/>
          </a:prstGeom>
        </p:spPr>
      </p:pic>
      <p:sp>
        <p:nvSpPr>
          <p:cNvPr id="11" name="Bent Arrow 10"/>
          <p:cNvSpPr/>
          <p:nvPr/>
        </p:nvSpPr>
        <p:spPr>
          <a:xfrm>
            <a:off x="1843127" y="3585832"/>
            <a:ext cx="991262" cy="75898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16200000" flipV="1">
            <a:off x="4615592" y="3880183"/>
            <a:ext cx="1208100" cy="100671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3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991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9701" t="4902" r="29735" b="5141"/>
          <a:stretch/>
        </p:blipFill>
        <p:spPr>
          <a:xfrm>
            <a:off x="4579910" y="1252170"/>
            <a:ext cx="3709152" cy="5470053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520551" y="3143708"/>
            <a:ext cx="946199" cy="6664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95631" y="433707"/>
            <a:ext cx="7233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Paper </a:t>
            </a:r>
            <a:r>
              <a:rPr lang="en-US" sz="3600" dirty="0"/>
              <a:t>l</a:t>
            </a:r>
            <a:r>
              <a:rPr lang="en-US" sz="3600" dirty="0" smtClean="0"/>
              <a:t>ab </a:t>
            </a:r>
            <a:r>
              <a:rPr lang="en-US" sz="3600" dirty="0"/>
              <a:t>m</a:t>
            </a:r>
            <a:r>
              <a:rPr lang="en-US" sz="3600" dirty="0" smtClean="0"/>
              <a:t>anual                   iBook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12741" y="5939085"/>
            <a:ext cx="2507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Not to scale…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92960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CI_BookPage_Single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022" y="88025"/>
            <a:ext cx="5169400" cy="6689812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782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Nursing Department UHM</a:t>
            </a:r>
          </a:p>
          <a:p>
            <a:pPr lvl="1"/>
            <a:r>
              <a:rPr lang="en-US" dirty="0" smtClean="0"/>
              <a:t>Educational Technologist</a:t>
            </a:r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4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CI_BookP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1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71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CI_BookPag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4"/>
          <a:stretch/>
        </p:blipFill>
        <p:spPr>
          <a:xfrm>
            <a:off x="3842071" y="1936528"/>
            <a:ext cx="5239063" cy="37473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UCI_BookPage_SingleP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7" y="1119164"/>
            <a:ext cx="3527241" cy="4564665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169325" y="5696404"/>
            <a:ext cx="1277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Paper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848147" y="5710481"/>
            <a:ext cx="123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iBook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1649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n\Desktop\MicroLab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94" y="269294"/>
            <a:ext cx="8128000" cy="607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34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352765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-342900">
              <a:buFont typeface="Arial"/>
              <a:buChar char="•"/>
            </a:pPr>
            <a:r>
              <a:rPr lang="en-US" sz="3400" dirty="0" smtClean="0"/>
              <a:t>That was copy/paste exercise</a:t>
            </a:r>
          </a:p>
        </p:txBody>
      </p:sp>
    </p:spTree>
    <p:extLst>
      <p:ext uri="{BB962C8B-B14F-4D97-AF65-F5344CB8AC3E}">
        <p14:creationId xmlns:p14="http://schemas.microsoft.com/office/powerpoint/2010/main" val="204443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-342900">
              <a:buFont typeface="Arial"/>
              <a:buChar char="•"/>
            </a:pPr>
            <a:r>
              <a:rPr lang="en-US" sz="3400" dirty="0" smtClean="0"/>
              <a:t>That was copy/paste exercise</a:t>
            </a:r>
          </a:p>
          <a:p>
            <a:pPr marL="45720" indent="-342900">
              <a:buFont typeface="Arial"/>
              <a:buChar char="•"/>
            </a:pPr>
            <a:r>
              <a:rPr lang="en-US" sz="3400" dirty="0" smtClean="0"/>
              <a:t>How do I…</a:t>
            </a:r>
          </a:p>
        </p:txBody>
      </p:sp>
    </p:spTree>
    <p:extLst>
      <p:ext uri="{BB962C8B-B14F-4D97-AF65-F5344CB8AC3E}">
        <p14:creationId xmlns:p14="http://schemas.microsoft.com/office/powerpoint/2010/main" val="316766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-342900">
              <a:buFont typeface="Arial"/>
              <a:buChar char="•"/>
            </a:pPr>
            <a:r>
              <a:rPr lang="en-US" sz="3400" dirty="0" smtClean="0"/>
              <a:t>That was copy/paste exercise</a:t>
            </a:r>
          </a:p>
          <a:p>
            <a:pPr marL="45720" indent="-342900">
              <a:buFont typeface="Arial"/>
              <a:buChar char="•"/>
            </a:pPr>
            <a:r>
              <a:rPr lang="en-US" sz="3400" dirty="0" smtClean="0"/>
              <a:t>How do I…</a:t>
            </a:r>
          </a:p>
          <a:p>
            <a:pPr marL="708660" lvl="2" indent="-342900">
              <a:buFont typeface="Arial"/>
              <a:buChar char="•"/>
            </a:pPr>
            <a:r>
              <a:rPr lang="en-US" sz="2800" dirty="0" smtClean="0"/>
              <a:t>Take advantage of iBook features</a:t>
            </a:r>
          </a:p>
        </p:txBody>
      </p:sp>
    </p:spTree>
    <p:extLst>
      <p:ext uri="{BB962C8B-B14F-4D97-AF65-F5344CB8AC3E}">
        <p14:creationId xmlns:p14="http://schemas.microsoft.com/office/powerpoint/2010/main" val="316766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-342900">
              <a:buFont typeface="Arial"/>
              <a:buChar char="•"/>
            </a:pPr>
            <a:r>
              <a:rPr lang="en-US" sz="3400" dirty="0" smtClean="0"/>
              <a:t>That was copy/paste exercise</a:t>
            </a:r>
          </a:p>
          <a:p>
            <a:pPr marL="45720" indent="-342900">
              <a:buFont typeface="Arial"/>
              <a:buChar char="•"/>
            </a:pPr>
            <a:r>
              <a:rPr lang="en-US" sz="3400" dirty="0" smtClean="0"/>
              <a:t>How do I…</a:t>
            </a:r>
          </a:p>
          <a:p>
            <a:pPr marL="708660" lvl="2" indent="-342900">
              <a:buFont typeface="Arial"/>
              <a:buChar char="•"/>
            </a:pPr>
            <a:r>
              <a:rPr lang="en-US" sz="2800" dirty="0" smtClean="0"/>
              <a:t>Take advantage of iBook features</a:t>
            </a:r>
          </a:p>
          <a:p>
            <a:pPr marL="708660" lvl="2" indent="-342900">
              <a:buFont typeface="Arial"/>
              <a:buChar char="•"/>
            </a:pPr>
            <a:r>
              <a:rPr lang="en-US" sz="2800" dirty="0" smtClean="0"/>
              <a:t>Design from scratch</a:t>
            </a:r>
          </a:p>
        </p:txBody>
      </p:sp>
    </p:spTree>
    <p:extLst>
      <p:ext uri="{BB962C8B-B14F-4D97-AF65-F5344CB8AC3E}">
        <p14:creationId xmlns:p14="http://schemas.microsoft.com/office/powerpoint/2010/main" val="316766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-342900">
              <a:buFont typeface="Arial"/>
              <a:buChar char="•"/>
            </a:pPr>
            <a:r>
              <a:rPr lang="en-US" sz="3400" dirty="0" smtClean="0"/>
              <a:t>That was copy/paste exercise</a:t>
            </a:r>
          </a:p>
          <a:p>
            <a:pPr marL="45720" indent="-342900">
              <a:buFont typeface="Arial"/>
              <a:buChar char="•"/>
            </a:pPr>
            <a:r>
              <a:rPr lang="en-US" sz="3400" dirty="0" smtClean="0"/>
              <a:t>How do I…</a:t>
            </a:r>
          </a:p>
          <a:p>
            <a:pPr marL="708660" lvl="2" indent="-342900">
              <a:buFont typeface="Arial"/>
              <a:buChar char="•"/>
            </a:pPr>
            <a:r>
              <a:rPr lang="en-US" sz="2800" dirty="0" smtClean="0"/>
              <a:t>Take advantage of iBook features</a:t>
            </a:r>
          </a:p>
          <a:p>
            <a:pPr marL="708660" lvl="2" indent="-342900">
              <a:buFont typeface="Arial"/>
              <a:buChar char="•"/>
            </a:pPr>
            <a:r>
              <a:rPr lang="en-US" sz="2800" dirty="0" smtClean="0"/>
              <a:t>Design from scratch</a:t>
            </a:r>
          </a:p>
          <a:p>
            <a:pPr marL="45720" indent="-342900">
              <a:buFont typeface="Arial"/>
              <a:buChar char="•"/>
            </a:pPr>
            <a:r>
              <a:rPr lang="en-US" sz="3600" dirty="0" smtClean="0"/>
              <a:t>No iBook literature existed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6766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7067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Nursing Department UHM</a:t>
            </a:r>
          </a:p>
          <a:p>
            <a:pPr lvl="1"/>
            <a:r>
              <a:rPr lang="en-US" dirty="0" smtClean="0"/>
              <a:t>Educational Technologist</a:t>
            </a:r>
          </a:p>
          <a:p>
            <a:pPr lvl="1"/>
            <a:r>
              <a:rPr lang="en-US" dirty="0" smtClean="0"/>
              <a:t>Information Technology</a:t>
            </a:r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4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9287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304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04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4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n\Dropbox\ETEC\687\Images\purpleRedBact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4" y="2705020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Very visual in nature</a:t>
            </a:r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n\Dropbox\ETEC\687\Images\purpleRedBact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4" y="2705020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Very visual in nature</a:t>
            </a:r>
          </a:p>
          <a:p>
            <a:pPr lvl="1"/>
            <a:r>
              <a:rPr lang="en-US" dirty="0" smtClean="0"/>
              <a:t>Physical (lab work) vs. Analysis (microscope)</a:t>
            </a:r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n\Dropbox\ETEC\687\Images\purpleRedBact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4" y="2705020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Very visual in nature</a:t>
            </a:r>
          </a:p>
          <a:p>
            <a:pPr lvl="1"/>
            <a:r>
              <a:rPr lang="en-US" dirty="0" smtClean="0"/>
              <a:t>Physical (lab work) vs. Analysis (microscope)</a:t>
            </a:r>
          </a:p>
          <a:p>
            <a:pPr lvl="1"/>
            <a:r>
              <a:rPr lang="en-US" dirty="0" smtClean="0"/>
              <a:t>Could be done before the lab started</a:t>
            </a:r>
            <a:endParaRPr lang="en-US" dirty="0"/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n\Dropbox\ETEC\687\Images\purpleRedBact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4" y="2705020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1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start w/ Gram</a:t>
            </a:r>
            <a:r>
              <a:rPr lang="en-US" dirty="0" smtClean="0"/>
              <a:t>-stain</a:t>
            </a:r>
            <a:endParaRPr lang="en-US" dirty="0" smtClean="0"/>
          </a:p>
          <a:p>
            <a:pPr lvl="1"/>
            <a:r>
              <a:rPr lang="en-US" dirty="0" smtClean="0"/>
              <a:t>Identification of bacteria by dying (coloring)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Very visual in nature</a:t>
            </a:r>
          </a:p>
          <a:p>
            <a:pPr lvl="1"/>
            <a:r>
              <a:rPr lang="en-US" dirty="0" smtClean="0"/>
              <a:t>Physical (lab work) vs. Analysis (microscope)</a:t>
            </a:r>
          </a:p>
          <a:p>
            <a:pPr lvl="1"/>
            <a:r>
              <a:rPr lang="en-US" dirty="0" smtClean="0"/>
              <a:t>Could be done before the lab started</a:t>
            </a:r>
          </a:p>
          <a:p>
            <a:pPr lvl="1"/>
            <a:r>
              <a:rPr lang="en-US" dirty="0" smtClean="0"/>
              <a:t>Added: Shape &amp; Arrangement</a:t>
            </a:r>
            <a:endParaRPr lang="en-US" dirty="0"/>
          </a:p>
        </p:txBody>
      </p:sp>
      <p:pic>
        <p:nvPicPr>
          <p:cNvPr id="4098" name="Picture 2" descr="C:\Users\Jon\Dropbox\ETEC\687\Images\green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6" y="2705021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on\Dropbox\ETEC\687\Images\purpleRedBact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4" y="2705020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02867" y="3180940"/>
            <a:ext cx="851026" cy="35308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1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1_AD_GPos_Bacillus_Strepto_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508"/>
            <a:ext cx="9144000" cy="675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8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Nursing Department UHM</a:t>
            </a:r>
          </a:p>
          <a:p>
            <a:pPr lvl="1"/>
            <a:r>
              <a:rPr lang="en-US" dirty="0" smtClean="0"/>
              <a:t>Educational Technologist</a:t>
            </a:r>
          </a:p>
          <a:p>
            <a:pPr lvl="1"/>
            <a:r>
              <a:rPr lang="en-US" dirty="0" smtClean="0"/>
              <a:t>Information Technology</a:t>
            </a:r>
          </a:p>
          <a:p>
            <a:pPr lvl="1"/>
            <a:r>
              <a:rPr lang="en-US" dirty="0" smtClean="0"/>
              <a:t>Instructional Design</a:t>
            </a:r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4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35165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</p:txBody>
      </p:sp>
    </p:spTree>
    <p:extLst>
      <p:ext uri="{BB962C8B-B14F-4D97-AF65-F5344CB8AC3E}">
        <p14:creationId xmlns:p14="http://schemas.microsoft.com/office/powerpoint/2010/main" val="869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869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</p:txBody>
      </p:sp>
    </p:spTree>
    <p:extLst>
      <p:ext uri="{BB962C8B-B14F-4D97-AF65-F5344CB8AC3E}">
        <p14:creationId xmlns:p14="http://schemas.microsoft.com/office/powerpoint/2010/main" val="869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  <a:p>
            <a:pPr lvl="1"/>
            <a:r>
              <a:rPr lang="en-US" sz="2800" dirty="0" smtClean="0"/>
              <a:t>Multimedia Design Theory – Dr. Richard Mayer </a:t>
            </a:r>
          </a:p>
        </p:txBody>
      </p:sp>
    </p:spTree>
    <p:extLst>
      <p:ext uri="{BB962C8B-B14F-4D97-AF65-F5344CB8AC3E}">
        <p14:creationId xmlns:p14="http://schemas.microsoft.com/office/powerpoint/2010/main" val="869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  <a:p>
            <a:pPr lvl="1"/>
            <a:r>
              <a:rPr lang="en-US" sz="2800" dirty="0" smtClean="0"/>
              <a:t>Multimedia Design Theory – Dr. Richard Mayer </a:t>
            </a:r>
          </a:p>
          <a:p>
            <a:pPr lvl="2"/>
            <a:r>
              <a:rPr lang="en-US" sz="2400" dirty="0" smtClean="0"/>
              <a:t>Design for maximum cognitive impact</a:t>
            </a:r>
          </a:p>
        </p:txBody>
      </p:sp>
    </p:spTree>
    <p:extLst>
      <p:ext uri="{BB962C8B-B14F-4D97-AF65-F5344CB8AC3E}">
        <p14:creationId xmlns:p14="http://schemas.microsoft.com/office/powerpoint/2010/main" val="8692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  <a:p>
            <a:pPr lvl="1"/>
            <a:r>
              <a:rPr lang="en-US" sz="2800" dirty="0" smtClean="0"/>
              <a:t>Multimedia Design Theory – Dr. Richard Mayer </a:t>
            </a:r>
          </a:p>
          <a:p>
            <a:pPr lvl="2"/>
            <a:r>
              <a:rPr lang="en-US" sz="2400" dirty="0" smtClean="0"/>
              <a:t>Design for maximum cognitive </a:t>
            </a:r>
            <a:r>
              <a:rPr lang="en-US" sz="2400" dirty="0" smtClean="0"/>
              <a:t>impact</a:t>
            </a:r>
          </a:p>
          <a:p>
            <a:pPr lvl="1"/>
            <a:r>
              <a:rPr lang="en-US" sz="2800" dirty="0" err="1" smtClean="0"/>
              <a:t>iOS</a:t>
            </a:r>
            <a:r>
              <a:rPr lang="en-US" sz="2800" dirty="0" smtClean="0"/>
              <a:t> </a:t>
            </a:r>
            <a:r>
              <a:rPr lang="en-US" sz="2800" dirty="0" smtClean="0"/>
              <a:t>design guidelines </a:t>
            </a:r>
          </a:p>
        </p:txBody>
      </p:sp>
    </p:spTree>
    <p:extLst>
      <p:ext uri="{BB962C8B-B14F-4D97-AF65-F5344CB8AC3E}">
        <p14:creationId xmlns:p14="http://schemas.microsoft.com/office/powerpoint/2010/main" val="3788730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  <a:p>
            <a:pPr lvl="1"/>
            <a:r>
              <a:rPr lang="en-US" sz="2800" dirty="0" smtClean="0"/>
              <a:t>Multimedia Design Theory – Dr. Richard Mayer </a:t>
            </a:r>
          </a:p>
          <a:p>
            <a:pPr lvl="2"/>
            <a:r>
              <a:rPr lang="en-US" sz="2400" dirty="0" smtClean="0"/>
              <a:t>Design for maximum cognitive </a:t>
            </a:r>
            <a:r>
              <a:rPr lang="en-US" sz="2400" dirty="0" smtClean="0"/>
              <a:t>impact</a:t>
            </a:r>
            <a:endParaRPr lang="en-US" sz="2400" dirty="0" smtClean="0"/>
          </a:p>
          <a:p>
            <a:pPr lvl="1"/>
            <a:r>
              <a:rPr lang="en-US" sz="2800" dirty="0" err="1" smtClean="0"/>
              <a:t>iOS</a:t>
            </a:r>
            <a:r>
              <a:rPr lang="en-US" sz="2800" dirty="0" smtClean="0"/>
              <a:t> design guidelines </a:t>
            </a:r>
          </a:p>
          <a:p>
            <a:pPr lvl="2"/>
            <a:r>
              <a:rPr lang="en-US" sz="2600" dirty="0" smtClean="0"/>
              <a:t>Aesthetics - size, color, relative placement</a:t>
            </a:r>
          </a:p>
        </p:txBody>
      </p:sp>
    </p:spTree>
    <p:extLst>
      <p:ext uri="{BB962C8B-B14F-4D97-AF65-F5344CB8AC3E}">
        <p14:creationId xmlns:p14="http://schemas.microsoft.com/office/powerpoint/2010/main" val="3788730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dirty="0" smtClean="0"/>
              <a:t>First Principles of Instruction – Dr. M. David Merrill</a:t>
            </a:r>
          </a:p>
          <a:p>
            <a:pPr lvl="2"/>
            <a:r>
              <a:rPr lang="en-US" sz="2400" dirty="0" smtClean="0"/>
              <a:t>Broadly accepted instructional design principles</a:t>
            </a:r>
          </a:p>
          <a:p>
            <a:pPr lvl="2"/>
            <a:r>
              <a:rPr lang="en-US" sz="2400" dirty="0" smtClean="0"/>
              <a:t>Structure for organizing content</a:t>
            </a:r>
          </a:p>
          <a:p>
            <a:pPr lvl="1"/>
            <a:r>
              <a:rPr lang="en-US" sz="2800" dirty="0" smtClean="0"/>
              <a:t>Multimedia Design Theory – Dr. Richard Mayer </a:t>
            </a:r>
          </a:p>
          <a:p>
            <a:pPr lvl="2"/>
            <a:r>
              <a:rPr lang="en-US" sz="2400" dirty="0" smtClean="0"/>
              <a:t>Design for maximum cognitive </a:t>
            </a:r>
            <a:r>
              <a:rPr lang="en-US" sz="2400" dirty="0" smtClean="0"/>
              <a:t>impact</a:t>
            </a:r>
            <a:endParaRPr lang="en-US" sz="2400" dirty="0" smtClean="0"/>
          </a:p>
          <a:p>
            <a:pPr lvl="1"/>
            <a:r>
              <a:rPr lang="en-US" sz="2800" dirty="0" err="1" smtClean="0"/>
              <a:t>iOS</a:t>
            </a:r>
            <a:r>
              <a:rPr lang="en-US" sz="2800" dirty="0" smtClean="0"/>
              <a:t> design guidelines </a:t>
            </a:r>
          </a:p>
          <a:p>
            <a:pPr lvl="2"/>
            <a:r>
              <a:rPr lang="en-US" sz="2600" dirty="0" smtClean="0"/>
              <a:t>Aesthetics - size, color, relative placement</a:t>
            </a:r>
          </a:p>
          <a:p>
            <a:pPr lvl="2"/>
            <a:r>
              <a:rPr lang="en-US" sz="2600" dirty="0" smtClean="0"/>
              <a:t>Touch navigation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88730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Kevan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3143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Nursing Department UHM</a:t>
            </a:r>
          </a:p>
          <a:p>
            <a:pPr lvl="1"/>
            <a:r>
              <a:rPr lang="en-US" dirty="0" smtClean="0"/>
              <a:t>Educational Technologist</a:t>
            </a:r>
          </a:p>
          <a:p>
            <a:pPr lvl="1"/>
            <a:r>
              <a:rPr lang="en-US" dirty="0" smtClean="0"/>
              <a:t>Information Technology</a:t>
            </a:r>
          </a:p>
          <a:p>
            <a:pPr lvl="1"/>
            <a:r>
              <a:rPr lang="en-US" dirty="0" smtClean="0"/>
              <a:t>Instructional Design</a:t>
            </a:r>
          </a:p>
          <a:p>
            <a:r>
              <a:rPr lang="en-US" dirty="0" err="1" smtClean="0"/>
              <a:t>M.Ed</a:t>
            </a:r>
            <a:r>
              <a:rPr lang="en-US" dirty="0" smtClean="0"/>
              <a:t> </a:t>
            </a:r>
            <a:r>
              <a:rPr lang="en-US" dirty="0"/>
              <a:t>- Education Technology</a:t>
            </a:r>
          </a:p>
          <a:p>
            <a:endParaRPr lang="en-US" dirty="0" smtClean="0"/>
          </a:p>
        </p:txBody>
      </p:sp>
      <p:pic>
        <p:nvPicPr>
          <p:cNvPr id="4" name="Picture 3" descr="385987_688267310147_22833655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2" t="31169"/>
          <a:stretch/>
        </p:blipFill>
        <p:spPr>
          <a:xfrm>
            <a:off x="5405473" y="154895"/>
            <a:ext cx="2913162" cy="47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</a:t>
            </a:r>
            <a:r>
              <a:rPr lang="en-US" dirty="0" err="1" smtClean="0"/>
              <a:t>iBooks</a:t>
            </a:r>
            <a:endParaRPr lang="en-US" dirty="0"/>
          </a:p>
        </p:txBody>
      </p:sp>
      <p:pic>
        <p:nvPicPr>
          <p:cNvPr id="5122" name="Picture 2" descr="C:\Users\Jon\Dropbox\ETEC\690\Presentation\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" y="1190624"/>
            <a:ext cx="7384569" cy="5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37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</a:t>
            </a:r>
            <a:r>
              <a:rPr lang="en-US" dirty="0" err="1" smtClean="0"/>
              <a:t>iBooks</a:t>
            </a:r>
            <a:endParaRPr lang="en-US" dirty="0"/>
          </a:p>
        </p:txBody>
      </p:sp>
      <p:pic>
        <p:nvPicPr>
          <p:cNvPr id="5122" name="Picture 2" descr="C:\Users\Jon\Dropbox\ETEC\690\Presentation\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" y="1190624"/>
            <a:ext cx="7384569" cy="5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-247651" y="437197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8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</a:t>
            </a:r>
            <a:r>
              <a:rPr lang="en-US" dirty="0" err="1" smtClean="0"/>
              <a:t>iBooks</a:t>
            </a:r>
            <a:endParaRPr lang="en-US" dirty="0"/>
          </a:p>
        </p:txBody>
      </p:sp>
      <p:pic>
        <p:nvPicPr>
          <p:cNvPr id="5122" name="Picture 2" descr="C:\Users\Jon\Dropbox\ETEC\690\Presentation\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" y="1190624"/>
            <a:ext cx="7384569" cy="5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 rot="10800000">
            <a:off x="7515224" y="4200525"/>
            <a:ext cx="1379621" cy="609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9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pPr lvl="1"/>
            <a:r>
              <a:rPr lang="en-US" sz="3000" dirty="0" smtClean="0"/>
              <a:t>Positive (purple), Negative (pink/red)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Gram-stain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6146" name="Picture 2" descr="C:\Users\Jon\Dropbox\ETEC\690\Presentation\photo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2857"/>
            <a:ext cx="7340192" cy="55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5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Gram-stain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6146" name="Picture 2" descr="C:\Users\Jon\Dropbox\ETEC\690\Presentation\photo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2857"/>
            <a:ext cx="7340192" cy="55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00100" y="3114675"/>
            <a:ext cx="3143250" cy="2819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24350" y="2695728"/>
            <a:ext cx="3143250" cy="2819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7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pPr lvl="1"/>
            <a:r>
              <a:rPr lang="en-US" sz="3000" dirty="0" smtClean="0"/>
              <a:t>Positive (purple), Negative (pink/red)</a:t>
            </a:r>
          </a:p>
          <a:p>
            <a:r>
              <a:rPr lang="en-US" sz="3200" dirty="0" smtClean="0"/>
              <a:t>Bacterial shape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pPr lvl="1"/>
            <a:r>
              <a:rPr lang="en-US" sz="3000" dirty="0" smtClean="0"/>
              <a:t>Positive (purple), Negative (pink/red)</a:t>
            </a:r>
          </a:p>
          <a:p>
            <a:r>
              <a:rPr lang="en-US" sz="3200" dirty="0" smtClean="0"/>
              <a:t>Bacterial shape</a:t>
            </a:r>
          </a:p>
          <a:p>
            <a:pPr lvl="1"/>
            <a:r>
              <a:rPr lang="en-US" sz="3000" dirty="0" smtClean="0"/>
              <a:t>Spherical (</a:t>
            </a:r>
            <a:r>
              <a:rPr lang="en-US" sz="3000" dirty="0" err="1" smtClean="0"/>
              <a:t>cocci</a:t>
            </a:r>
            <a:r>
              <a:rPr lang="en-US" sz="3000" dirty="0" smtClean="0"/>
              <a:t>), Rod (bacilli)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7170" name="Picture 2" descr="C:\Users\Jon\Dropbox\ETEC\690\Presentation\photo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6201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21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49242" y="3092416"/>
            <a:ext cx="3449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The project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63490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7170" name="Picture 2" descr="C:\Users\Jon\Dropbox\ETEC\690\Presentation\photo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6201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-247651" y="437197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82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7170" name="Picture 2" descr="C:\Users\Jon\Dropbox\ETEC\690\Presentation\photo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6201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7362824" y="303847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5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pPr lvl="1"/>
            <a:r>
              <a:rPr lang="en-US" sz="3000" dirty="0" smtClean="0"/>
              <a:t>Positive (purple), Negative (pink/red)</a:t>
            </a:r>
          </a:p>
          <a:p>
            <a:r>
              <a:rPr lang="en-US" sz="3200" dirty="0" smtClean="0"/>
              <a:t>Bacterial shape</a:t>
            </a:r>
          </a:p>
          <a:p>
            <a:pPr lvl="1"/>
            <a:r>
              <a:rPr lang="en-US" sz="3000" dirty="0" smtClean="0"/>
              <a:t>Spherical (</a:t>
            </a:r>
            <a:r>
              <a:rPr lang="en-US" sz="3000" dirty="0" err="1" smtClean="0"/>
              <a:t>cocci</a:t>
            </a:r>
            <a:r>
              <a:rPr lang="en-US" sz="3000" dirty="0" smtClean="0"/>
              <a:t>), Rod (bacilli)</a:t>
            </a:r>
          </a:p>
          <a:p>
            <a:r>
              <a:rPr lang="en-US" sz="3200" dirty="0" smtClean="0"/>
              <a:t>Identifying arrangement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70674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&amp; 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 to </a:t>
            </a:r>
            <a:r>
              <a:rPr lang="en-US" sz="3200" dirty="0" err="1" smtClean="0"/>
              <a:t>iBooks</a:t>
            </a:r>
            <a:endParaRPr lang="en-US" sz="3200" dirty="0" smtClean="0"/>
          </a:p>
          <a:p>
            <a:r>
              <a:rPr lang="en-US" sz="3200" dirty="0" smtClean="0"/>
              <a:t>Gram-stain results</a:t>
            </a:r>
          </a:p>
          <a:p>
            <a:pPr lvl="1"/>
            <a:r>
              <a:rPr lang="en-US" sz="3000" dirty="0" smtClean="0"/>
              <a:t>Positive (purple), Negative (pink/red)</a:t>
            </a:r>
          </a:p>
          <a:p>
            <a:r>
              <a:rPr lang="en-US" sz="3200" dirty="0" smtClean="0"/>
              <a:t>Bacterial shape</a:t>
            </a:r>
          </a:p>
          <a:p>
            <a:pPr lvl="1"/>
            <a:r>
              <a:rPr lang="en-US" sz="3000" dirty="0" smtClean="0"/>
              <a:t>Spherical (</a:t>
            </a:r>
            <a:r>
              <a:rPr lang="en-US" sz="3000" dirty="0" err="1" smtClean="0"/>
              <a:t>cocci</a:t>
            </a:r>
            <a:r>
              <a:rPr lang="en-US" sz="3000" dirty="0" smtClean="0"/>
              <a:t>), Rod (bacilli)</a:t>
            </a:r>
          </a:p>
          <a:p>
            <a:r>
              <a:rPr lang="en-US" sz="3200" dirty="0" smtClean="0"/>
              <a:t>Identifying arrangement</a:t>
            </a:r>
          </a:p>
          <a:p>
            <a:pPr lvl="1"/>
            <a:r>
              <a:rPr lang="en-US" sz="3000" dirty="0" smtClean="0"/>
              <a:t>Pair (diplo), Line (</a:t>
            </a:r>
            <a:r>
              <a:rPr lang="en-US" sz="3000" dirty="0" err="1" smtClean="0"/>
              <a:t>strepto</a:t>
            </a:r>
            <a:r>
              <a:rPr lang="en-US" sz="3000" dirty="0" smtClean="0"/>
              <a:t>), Bunch (</a:t>
            </a:r>
            <a:r>
              <a:rPr lang="en-US" sz="3000" dirty="0" err="1" smtClean="0"/>
              <a:t>staphylo</a:t>
            </a:r>
            <a:r>
              <a:rPr lang="en-US" sz="3000" dirty="0" smtClean="0"/>
              <a:t>)</a:t>
            </a:r>
          </a:p>
          <a:p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158544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8194" name="Picture 2" descr="C:\Users\Jon\Dropbox\ETEC\690\Presentation\phot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8744"/>
            <a:ext cx="7305675" cy="54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-446677" y="465772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01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8194" name="Picture 2" descr="C:\Users\Jon\Dropbox\ETEC\690\Presentation\phot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8744"/>
            <a:ext cx="7305675" cy="54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-446677" y="465772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-492302" y="5715000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70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</a:t>
            </a:r>
            <a:r>
              <a:rPr lang="en-US" dirty="0"/>
              <a:t>a</a:t>
            </a:r>
            <a:r>
              <a:rPr lang="en-US" dirty="0" smtClean="0"/>
              <a:t>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8194" name="Picture 2" descr="C:\Users\Jon\Dropbox\ETEC\690\Presentation\phot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8744"/>
            <a:ext cx="7305675" cy="54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-446677" y="4657725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-492302" y="5715000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5794198" y="2438400"/>
            <a:ext cx="1164055" cy="5143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44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</a:t>
            </a:r>
            <a:r>
              <a:rPr lang="en-US" dirty="0"/>
              <a:t>a</a:t>
            </a:r>
            <a:r>
              <a:rPr lang="en-US" dirty="0" smtClean="0"/>
              <a:t>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8194" name="Picture 2" descr="C:\Users\Jon\Dropbox\ETEC\690\Presentation\phot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8744"/>
            <a:ext cx="7305675" cy="54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10061" y="3952490"/>
            <a:ext cx="3143250" cy="26769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8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</a:t>
            </a:r>
            <a:r>
              <a:rPr lang="en-US" dirty="0"/>
              <a:t>a</a:t>
            </a:r>
            <a:r>
              <a:rPr lang="en-US" dirty="0" smtClean="0"/>
              <a:t>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8194" name="Picture 2" descr="C:\Users\Jon\Dropbox\ETEC\690\Presentation\photo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378744"/>
            <a:ext cx="7305675" cy="54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10061" y="3952490"/>
            <a:ext cx="3143250" cy="26769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" y="0"/>
            <a:ext cx="4310060" cy="39524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453311" y="2"/>
            <a:ext cx="1690689" cy="39524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0" y="6629400"/>
            <a:ext cx="4310062" cy="152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53311" y="6629400"/>
            <a:ext cx="1690689" cy="1905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58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3466" y="230010"/>
            <a:ext cx="7795221" cy="6158226"/>
            <a:chOff x="4844454" y="591960"/>
            <a:chExt cx="5413972" cy="4277039"/>
          </a:xfrm>
        </p:grpSpPr>
        <p:pic>
          <p:nvPicPr>
            <p:cNvPr id="3" name="Picture 2" descr="UIC_BookPage_OniPad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4454" y="591960"/>
              <a:ext cx="5413972" cy="4277039"/>
            </a:xfrm>
            <a:prstGeom prst="rect">
              <a:avLst/>
            </a:prstGeom>
          </p:spPr>
        </p:pic>
        <p:pic>
          <p:nvPicPr>
            <p:cNvPr id="1026" name="Picture 2" descr="C:\Users\Jon\Dropbox\ETEC\687\Images\GramNotes\Image_W_Copyright\Q6_AC_GPos_Coccus_Staphyl_1K_Sma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09" y="1059000"/>
              <a:ext cx="4531916" cy="3346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950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gi.org/sites/default/files/checkli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" y="410439"/>
            <a:ext cx="3666654" cy="3097565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2582" y="10329"/>
            <a:ext cx="227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Learning Objectives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09429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assessment (n=20)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395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</a:t>
            </a:r>
            <a:r>
              <a:rPr lang="en-US" dirty="0"/>
              <a:t>a</a:t>
            </a:r>
            <a:r>
              <a:rPr lang="en-US" dirty="0" smtClean="0"/>
              <a:t>ssessment (n=20)</a:t>
            </a:r>
          </a:p>
          <a:p>
            <a:pPr lvl="1"/>
            <a:r>
              <a:rPr lang="en-US" dirty="0" smtClean="0"/>
              <a:t>Pre test</a:t>
            </a:r>
          </a:p>
          <a:p>
            <a:pPr lvl="1"/>
            <a:r>
              <a:rPr lang="en-US" dirty="0" smtClean="0"/>
              <a:t>3 embedded tests</a:t>
            </a:r>
          </a:p>
          <a:p>
            <a:pPr lvl="1"/>
            <a:r>
              <a:rPr lang="en-US" dirty="0" smtClean="0"/>
              <a:t>Post test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44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assessment (n=20)</a:t>
            </a:r>
          </a:p>
          <a:p>
            <a:pPr lvl="1"/>
            <a:r>
              <a:rPr lang="en-US" dirty="0" smtClean="0"/>
              <a:t>Pre test</a:t>
            </a:r>
          </a:p>
          <a:p>
            <a:pPr lvl="1"/>
            <a:r>
              <a:rPr lang="en-US" dirty="0" smtClean="0"/>
              <a:t>3 embedded tests</a:t>
            </a:r>
          </a:p>
          <a:p>
            <a:pPr lvl="1"/>
            <a:r>
              <a:rPr lang="en-US" dirty="0" smtClean="0"/>
              <a:t>Post </a:t>
            </a:r>
            <a:r>
              <a:rPr lang="en-US" dirty="0"/>
              <a:t>t</a:t>
            </a:r>
            <a:r>
              <a:rPr lang="en-US" dirty="0" smtClean="0"/>
              <a:t>est</a:t>
            </a:r>
          </a:p>
          <a:p>
            <a:r>
              <a:rPr lang="en-US" dirty="0" smtClean="0"/>
              <a:t>Surveys (n=19)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44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assessment (n=20)</a:t>
            </a:r>
          </a:p>
          <a:p>
            <a:pPr lvl="1"/>
            <a:r>
              <a:rPr lang="en-US" dirty="0" smtClean="0"/>
              <a:t>Pre test</a:t>
            </a:r>
          </a:p>
          <a:p>
            <a:pPr lvl="1"/>
            <a:r>
              <a:rPr lang="en-US" dirty="0" smtClean="0"/>
              <a:t>3 embedded tests</a:t>
            </a:r>
          </a:p>
          <a:p>
            <a:pPr lvl="1"/>
            <a:r>
              <a:rPr lang="en-US" dirty="0" smtClean="0"/>
              <a:t>Post test</a:t>
            </a:r>
          </a:p>
          <a:p>
            <a:r>
              <a:rPr lang="en-US" dirty="0" smtClean="0"/>
              <a:t>Surveys (n=19)</a:t>
            </a:r>
          </a:p>
          <a:p>
            <a:pPr lvl="1"/>
            <a:r>
              <a:rPr lang="en-US" dirty="0" smtClean="0"/>
              <a:t>Pre survey</a:t>
            </a:r>
          </a:p>
          <a:p>
            <a:pPr lvl="2"/>
            <a:r>
              <a:rPr lang="en-US" dirty="0" smtClean="0"/>
              <a:t>Experience with Apple (products and comfort navigating)</a:t>
            </a:r>
          </a:p>
          <a:p>
            <a:pPr lvl="2"/>
            <a:r>
              <a:rPr lang="en-US" dirty="0" smtClean="0"/>
              <a:t>Experience with iBooks</a:t>
            </a:r>
          </a:p>
          <a:p>
            <a:pPr lvl="2"/>
            <a:r>
              <a:rPr lang="en-US" dirty="0" smtClean="0"/>
              <a:t>Confidence with Gram-stain analysis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44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assessment (n=20)</a:t>
            </a:r>
          </a:p>
          <a:p>
            <a:pPr lvl="1"/>
            <a:r>
              <a:rPr lang="en-US" dirty="0" smtClean="0"/>
              <a:t>Pre test</a:t>
            </a:r>
          </a:p>
          <a:p>
            <a:pPr lvl="1"/>
            <a:r>
              <a:rPr lang="en-US" dirty="0" smtClean="0"/>
              <a:t>3 embedded tests</a:t>
            </a:r>
          </a:p>
          <a:p>
            <a:pPr lvl="1"/>
            <a:r>
              <a:rPr lang="en-US" dirty="0" smtClean="0"/>
              <a:t>Post test</a:t>
            </a:r>
          </a:p>
          <a:p>
            <a:r>
              <a:rPr lang="en-US" dirty="0" smtClean="0"/>
              <a:t>Surveys (n=19)</a:t>
            </a:r>
          </a:p>
          <a:p>
            <a:pPr lvl="1"/>
            <a:r>
              <a:rPr lang="en-US" dirty="0" smtClean="0"/>
              <a:t>Pre survey</a:t>
            </a:r>
          </a:p>
          <a:p>
            <a:pPr lvl="2"/>
            <a:r>
              <a:rPr lang="en-US" dirty="0" smtClean="0"/>
              <a:t>Experience with Apple (products and comfort navigating)</a:t>
            </a:r>
          </a:p>
          <a:p>
            <a:pPr lvl="2"/>
            <a:r>
              <a:rPr lang="en-US" dirty="0" smtClean="0"/>
              <a:t>Experience with iBooks</a:t>
            </a:r>
          </a:p>
          <a:p>
            <a:pPr lvl="2"/>
            <a:r>
              <a:rPr lang="en-US" dirty="0" smtClean="0"/>
              <a:t>Confidence with Gram-stain analysis</a:t>
            </a:r>
          </a:p>
          <a:p>
            <a:pPr lvl="1"/>
            <a:r>
              <a:rPr lang="en-US" dirty="0" smtClean="0"/>
              <a:t>Post survey</a:t>
            </a:r>
          </a:p>
          <a:p>
            <a:pPr lvl="2"/>
            <a:r>
              <a:rPr lang="en-US" dirty="0" smtClean="0"/>
              <a:t>Reassess confidence</a:t>
            </a:r>
          </a:p>
          <a:p>
            <a:pPr lvl="2"/>
            <a:r>
              <a:rPr lang="en-US" dirty="0" smtClean="0"/>
              <a:t>Open-ended questions (problems/comments)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44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assessment (n=20)</a:t>
            </a:r>
          </a:p>
          <a:p>
            <a:pPr lvl="1"/>
            <a:r>
              <a:rPr lang="en-US" dirty="0" smtClean="0"/>
              <a:t>Pre test</a:t>
            </a:r>
          </a:p>
          <a:p>
            <a:pPr lvl="1"/>
            <a:r>
              <a:rPr lang="en-US" dirty="0" smtClean="0"/>
              <a:t>3 embedded tests</a:t>
            </a:r>
          </a:p>
          <a:p>
            <a:pPr lvl="1"/>
            <a:r>
              <a:rPr lang="en-US" dirty="0" smtClean="0"/>
              <a:t>Post test</a:t>
            </a:r>
          </a:p>
          <a:p>
            <a:r>
              <a:rPr lang="en-US" dirty="0" smtClean="0"/>
              <a:t>Surveys (n=19)</a:t>
            </a:r>
          </a:p>
          <a:p>
            <a:pPr lvl="1"/>
            <a:r>
              <a:rPr lang="en-US" dirty="0" smtClean="0"/>
              <a:t>Pre survey</a:t>
            </a:r>
          </a:p>
          <a:p>
            <a:pPr lvl="2"/>
            <a:r>
              <a:rPr lang="en-US" dirty="0" smtClean="0"/>
              <a:t>Experience with Apple (products and comfort navigating)</a:t>
            </a:r>
          </a:p>
          <a:p>
            <a:pPr lvl="2"/>
            <a:r>
              <a:rPr lang="en-US" dirty="0" smtClean="0"/>
              <a:t>Experience with iBooks</a:t>
            </a:r>
          </a:p>
          <a:p>
            <a:pPr lvl="2"/>
            <a:r>
              <a:rPr lang="en-US" dirty="0" smtClean="0"/>
              <a:t>Confidence with Gram-stain analysis</a:t>
            </a:r>
          </a:p>
          <a:p>
            <a:pPr lvl="1"/>
            <a:r>
              <a:rPr lang="en-US" dirty="0" smtClean="0"/>
              <a:t>Post survey</a:t>
            </a:r>
          </a:p>
          <a:p>
            <a:pPr lvl="2"/>
            <a:r>
              <a:rPr lang="en-US" dirty="0" smtClean="0"/>
              <a:t>Reassess confidence</a:t>
            </a:r>
          </a:p>
          <a:p>
            <a:pPr lvl="2"/>
            <a:r>
              <a:rPr lang="en-US" dirty="0" smtClean="0"/>
              <a:t>Open-ended questions (problems/comments)</a:t>
            </a:r>
          </a:p>
          <a:p>
            <a:r>
              <a:rPr lang="en-US" dirty="0" smtClean="0"/>
              <a:t>Participants = adult learners (nurses? IDs? F&amp;F?)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383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0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6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0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216" y="3772450"/>
            <a:ext cx="3860031" cy="119461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3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60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Collected anonymously from iBook (</a:t>
            </a:r>
            <a:r>
              <a:rPr lang="en-US" b="1" dirty="0" smtClean="0"/>
              <a:t>if consenting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iPad -&gt; Google doc </a:t>
            </a:r>
            <a:r>
              <a:rPr lang="en-US" dirty="0"/>
              <a:t>s</a:t>
            </a:r>
            <a:r>
              <a:rPr lang="en-US" dirty="0" smtClean="0"/>
              <a:t>preadsheet -&gt; Graph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889489" y="2489816"/>
            <a:ext cx="3289300" cy="2319685"/>
            <a:chOff x="6087986" y="3389289"/>
            <a:chExt cx="3289300" cy="2476500"/>
          </a:xfrm>
        </p:grpSpPr>
        <p:pic>
          <p:nvPicPr>
            <p:cNvPr id="3" name="Picture 2" descr="images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7986" y="3389289"/>
              <a:ext cx="3289300" cy="2476500"/>
            </a:xfrm>
            <a:prstGeom prst="rect">
              <a:avLst/>
            </a:prstGeom>
          </p:spPr>
        </p:pic>
        <p:pic>
          <p:nvPicPr>
            <p:cNvPr id="2" name="Picture 1" descr="google-docs-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8676" y="3885333"/>
              <a:ext cx="1665897" cy="1572145"/>
            </a:xfrm>
            <a:prstGeom prst="rect">
              <a:avLst/>
            </a:prstGeom>
          </p:spPr>
        </p:pic>
      </p:grpSp>
      <p:pic>
        <p:nvPicPr>
          <p:cNvPr id="5" name="Picture 4" descr="UIC_BookPage_OniPa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0" y="4639035"/>
            <a:ext cx="2665559" cy="2105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2663" y="4809502"/>
            <a:ext cx="2697610" cy="2048498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>
            <a:off x="1860862" y="3583828"/>
            <a:ext cx="917857" cy="817363"/>
          </a:xfrm>
          <a:prstGeom prst="ben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5400000">
            <a:off x="6128542" y="3771425"/>
            <a:ext cx="917857" cy="817363"/>
          </a:xfrm>
          <a:prstGeom prst="ben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44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4193</TotalTime>
  <Words>3388</Words>
  <Application>Microsoft Macintosh PowerPoint</Application>
  <PresentationFormat>On-screen Show (4:3)</PresentationFormat>
  <Paragraphs>641</Paragraphs>
  <Slides>127</Slides>
  <Notes>66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127</vt:i4>
      </vt:variant>
    </vt:vector>
  </HeadingPairs>
  <TitlesOfParts>
    <vt:vector size="128" baseType="lpstr">
      <vt:lpstr>Adjacency</vt:lpstr>
      <vt:lpstr>Developing iBooks</vt:lpstr>
      <vt:lpstr>Jonathan Kevan </vt:lpstr>
      <vt:lpstr>Jonathan Kevan </vt:lpstr>
      <vt:lpstr>Jonathan Kevan </vt:lpstr>
      <vt:lpstr>Jonathan Kevan </vt:lpstr>
      <vt:lpstr>Jonathan Kevan </vt:lpstr>
      <vt:lpstr>Jonathan Kevan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story…</vt:lpstr>
      <vt:lpstr>What’s an iBook?</vt:lpstr>
      <vt:lpstr>What’s an iBook?</vt:lpstr>
      <vt:lpstr>What’s an iBook?</vt:lpstr>
      <vt:lpstr>What’s an iBook?</vt:lpstr>
      <vt:lpstr>What’s an iBook?</vt:lpstr>
      <vt:lpstr>What’s an iBook?</vt:lpstr>
      <vt:lpstr>What’s an iBook?</vt:lpstr>
      <vt:lpstr>What’s an iBook?</vt:lpstr>
      <vt:lpstr>What’s an iBook?</vt:lpstr>
      <vt:lpstr>PowerPoint Presentation</vt:lpstr>
      <vt:lpstr>The agenda</vt:lpstr>
      <vt:lpstr>The agenda</vt:lpstr>
      <vt:lpstr>The agenda</vt:lpstr>
      <vt:lpstr>The agenda</vt:lpstr>
      <vt:lpstr>The agenda</vt:lpstr>
      <vt:lpstr>The agenda</vt:lpstr>
      <vt:lpstr>The agenda</vt:lpstr>
      <vt:lpstr>The agenda</vt:lpstr>
      <vt:lpstr>The agenda</vt:lpstr>
      <vt:lpstr>Where it all began…</vt:lpstr>
      <vt:lpstr>Where it all began…</vt:lpstr>
      <vt:lpstr>Where it all began…</vt:lpstr>
      <vt:lpstr>Where it all began…</vt:lpstr>
      <vt:lpstr>Where it all began…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what?</vt:lpstr>
      <vt:lpstr>Now what?</vt:lpstr>
      <vt:lpstr>Now what?</vt:lpstr>
      <vt:lpstr>Now what?</vt:lpstr>
      <vt:lpstr>Now what?</vt:lpstr>
      <vt:lpstr>Now what?</vt:lpstr>
      <vt:lpstr>The topic</vt:lpstr>
      <vt:lpstr>The topic</vt:lpstr>
      <vt:lpstr>The topic</vt:lpstr>
      <vt:lpstr>The topic</vt:lpstr>
      <vt:lpstr>The topic</vt:lpstr>
      <vt:lpstr>The topic</vt:lpstr>
      <vt:lpstr>The topic</vt:lpstr>
      <vt:lpstr>The topic</vt:lpstr>
      <vt:lpstr>The topic</vt:lpstr>
      <vt:lpstr>The topic</vt:lpstr>
      <vt:lpstr>PowerPoint Presentation</vt:lpstr>
      <vt:lpstr>Theories</vt:lpstr>
      <vt:lpstr>Theories</vt:lpstr>
      <vt:lpstr>Theories</vt:lpstr>
      <vt:lpstr>Theories</vt:lpstr>
      <vt:lpstr>Theories</vt:lpstr>
      <vt:lpstr>Theories</vt:lpstr>
      <vt:lpstr>Theories</vt:lpstr>
      <vt:lpstr>Theories</vt:lpstr>
      <vt:lpstr>Theories</vt:lpstr>
      <vt:lpstr>Design &amp; construction</vt:lpstr>
      <vt:lpstr>Intro to iBooks</vt:lpstr>
      <vt:lpstr>Intro to iBooks</vt:lpstr>
      <vt:lpstr>Intro to iBooks</vt:lpstr>
      <vt:lpstr>Design &amp; construction</vt:lpstr>
      <vt:lpstr>Design &amp; construction</vt:lpstr>
      <vt:lpstr>Gram-stain results</vt:lpstr>
      <vt:lpstr>Gram-stain results</vt:lpstr>
      <vt:lpstr>Design &amp; construction</vt:lpstr>
      <vt:lpstr>Design &amp; construction</vt:lpstr>
      <vt:lpstr>Bacterial shape</vt:lpstr>
      <vt:lpstr>Bacterial shape</vt:lpstr>
      <vt:lpstr>Bacterial shape</vt:lpstr>
      <vt:lpstr>Design &amp; construction</vt:lpstr>
      <vt:lpstr>Design &amp; construction</vt:lpstr>
      <vt:lpstr>Identifying arrangement</vt:lpstr>
      <vt:lpstr>Identifying arrangement</vt:lpstr>
      <vt:lpstr>Identifying arrangement</vt:lpstr>
      <vt:lpstr>Identifying arrangement</vt:lpstr>
      <vt:lpstr>Identifying arrangement</vt:lpstr>
      <vt:lpstr>PowerPoint Presentation</vt:lpstr>
      <vt:lpstr>Data collection</vt:lpstr>
      <vt:lpstr>Data collection</vt:lpstr>
      <vt:lpstr>Data collection</vt:lpstr>
      <vt:lpstr>Data Collection</vt:lpstr>
      <vt:lpstr>Data Collection</vt:lpstr>
      <vt:lpstr>Data Collection</vt:lpstr>
      <vt:lpstr>PowerPoint Presentation</vt:lpstr>
      <vt:lpstr>PowerPoint Presentation</vt:lpstr>
      <vt:lpstr>PowerPoint Presentation</vt:lpstr>
      <vt:lpstr>Data collection</vt:lpstr>
      <vt:lpstr>Results – Everyone learned! (n=20)</vt:lpstr>
      <vt:lpstr>Results – Everyone learned! (n=20)</vt:lpstr>
      <vt:lpstr>Results – Everyone learned! (n=20)</vt:lpstr>
      <vt:lpstr>Results – Everyone learned! (n=20)</vt:lpstr>
      <vt:lpstr>Results – Everyone learned! (n=20)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Results</vt:lpstr>
      <vt:lpstr>Results</vt:lpstr>
      <vt:lpstr>Implications</vt:lpstr>
      <vt:lpstr>Implications</vt:lpstr>
      <vt:lpstr>Implications</vt:lpstr>
      <vt:lpstr>Implications</vt:lpstr>
      <vt:lpstr>Next steps</vt:lpstr>
      <vt:lpstr>Next steps</vt:lpstr>
      <vt:lpstr>Next steps</vt:lpstr>
      <vt:lpstr>Questions?</vt:lpstr>
    </vt:vector>
  </TitlesOfParts>
  <Company>University of Hawaii at Manoa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iBooks</dc:title>
  <dc:creator>Jonathan Kevan</dc:creator>
  <cp:lastModifiedBy>Jonathan Kevan</cp:lastModifiedBy>
  <cp:revision>98</cp:revision>
  <dcterms:created xsi:type="dcterms:W3CDTF">2013-04-04T18:02:44Z</dcterms:created>
  <dcterms:modified xsi:type="dcterms:W3CDTF">2013-04-19T01:40:37Z</dcterms:modified>
</cp:coreProperties>
</file>