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6576000" cy="36576000"/>
  <p:notesSz cx="6858000" cy="9144000"/>
  <p:defaultTextStyle>
    <a:defPPr>
      <a:defRPr lang="en-US"/>
    </a:defPPr>
    <a:lvl1pPr marL="0" algn="l" defTabSz="4180088" rtl="0" eaLnBrk="1" latinLnBrk="0" hangingPunct="1">
      <a:defRPr sz="8200" kern="1200">
        <a:solidFill>
          <a:schemeClr val="tx1"/>
        </a:solidFill>
        <a:latin typeface="+mn-lt"/>
        <a:ea typeface="+mn-ea"/>
        <a:cs typeface="+mn-cs"/>
      </a:defRPr>
    </a:lvl1pPr>
    <a:lvl2pPr marL="2090044" algn="l" defTabSz="4180088" rtl="0" eaLnBrk="1" latinLnBrk="0" hangingPunct="1">
      <a:defRPr sz="8200" kern="1200">
        <a:solidFill>
          <a:schemeClr val="tx1"/>
        </a:solidFill>
        <a:latin typeface="+mn-lt"/>
        <a:ea typeface="+mn-ea"/>
        <a:cs typeface="+mn-cs"/>
      </a:defRPr>
    </a:lvl2pPr>
    <a:lvl3pPr marL="4180088" algn="l" defTabSz="4180088" rtl="0" eaLnBrk="1" latinLnBrk="0" hangingPunct="1">
      <a:defRPr sz="8200" kern="1200">
        <a:solidFill>
          <a:schemeClr val="tx1"/>
        </a:solidFill>
        <a:latin typeface="+mn-lt"/>
        <a:ea typeface="+mn-ea"/>
        <a:cs typeface="+mn-cs"/>
      </a:defRPr>
    </a:lvl3pPr>
    <a:lvl4pPr marL="6270132" algn="l" defTabSz="4180088" rtl="0" eaLnBrk="1" latinLnBrk="0" hangingPunct="1">
      <a:defRPr sz="8200" kern="1200">
        <a:solidFill>
          <a:schemeClr val="tx1"/>
        </a:solidFill>
        <a:latin typeface="+mn-lt"/>
        <a:ea typeface="+mn-ea"/>
        <a:cs typeface="+mn-cs"/>
      </a:defRPr>
    </a:lvl4pPr>
    <a:lvl5pPr marL="8360176" algn="l" defTabSz="4180088" rtl="0" eaLnBrk="1" latinLnBrk="0" hangingPunct="1">
      <a:defRPr sz="8200" kern="1200">
        <a:solidFill>
          <a:schemeClr val="tx1"/>
        </a:solidFill>
        <a:latin typeface="+mn-lt"/>
        <a:ea typeface="+mn-ea"/>
        <a:cs typeface="+mn-cs"/>
      </a:defRPr>
    </a:lvl5pPr>
    <a:lvl6pPr marL="10450220" algn="l" defTabSz="4180088" rtl="0" eaLnBrk="1" latinLnBrk="0" hangingPunct="1">
      <a:defRPr sz="8200" kern="1200">
        <a:solidFill>
          <a:schemeClr val="tx1"/>
        </a:solidFill>
        <a:latin typeface="+mn-lt"/>
        <a:ea typeface="+mn-ea"/>
        <a:cs typeface="+mn-cs"/>
      </a:defRPr>
    </a:lvl6pPr>
    <a:lvl7pPr marL="12540264" algn="l" defTabSz="4180088" rtl="0" eaLnBrk="1" latinLnBrk="0" hangingPunct="1">
      <a:defRPr sz="8200" kern="1200">
        <a:solidFill>
          <a:schemeClr val="tx1"/>
        </a:solidFill>
        <a:latin typeface="+mn-lt"/>
        <a:ea typeface="+mn-ea"/>
        <a:cs typeface="+mn-cs"/>
      </a:defRPr>
    </a:lvl7pPr>
    <a:lvl8pPr marL="14630309" algn="l" defTabSz="4180088" rtl="0" eaLnBrk="1" latinLnBrk="0" hangingPunct="1">
      <a:defRPr sz="8200" kern="1200">
        <a:solidFill>
          <a:schemeClr val="tx1"/>
        </a:solidFill>
        <a:latin typeface="+mn-lt"/>
        <a:ea typeface="+mn-ea"/>
        <a:cs typeface="+mn-cs"/>
      </a:defRPr>
    </a:lvl8pPr>
    <a:lvl9pPr marL="16720353" algn="l" defTabSz="4180088"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50" d="100"/>
          <a:sy n="50" d="100"/>
        </p:scale>
        <p:origin x="4044" y="5628"/>
      </p:cViewPr>
      <p:guideLst>
        <p:guide orient="horz" pos="11520"/>
        <p:guide pos="1152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D043B6-F585-4224-88BE-D440E86F67ED}" type="datetimeFigureOut">
              <a:rPr lang="en-US" smtClean="0"/>
              <a:t>17-Feb-14</a:t>
            </a:fld>
            <a:endParaRPr lang="en-US"/>
          </a:p>
        </p:txBody>
      </p:sp>
      <p:sp>
        <p:nvSpPr>
          <p:cNvPr id="4" name="Slide Image Placeholder 3"/>
          <p:cNvSpPr>
            <a:spLocks noGrp="1" noRot="1" noChangeAspect="1"/>
          </p:cNvSpPr>
          <p:nvPr>
            <p:ph type="sldImg" idx="2"/>
          </p:nvPr>
        </p:nvSpPr>
        <p:spPr>
          <a:xfrm>
            <a:off x="1714500" y="685800"/>
            <a:ext cx="3429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2F8C94-FCC9-4A65-A5A6-080FEA89B83F}" type="slidenum">
              <a:rPr lang="en-US" smtClean="0"/>
              <a:t>‹#›</a:t>
            </a:fld>
            <a:endParaRPr lang="en-US"/>
          </a:p>
        </p:txBody>
      </p:sp>
    </p:spTree>
    <p:extLst>
      <p:ext uri="{BB962C8B-B14F-4D97-AF65-F5344CB8AC3E}">
        <p14:creationId xmlns:p14="http://schemas.microsoft.com/office/powerpoint/2010/main" val="8235795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2F8C94-FCC9-4A65-A5A6-080FEA89B83F}" type="slidenum">
              <a:rPr lang="en-US" smtClean="0"/>
              <a:t>1</a:t>
            </a:fld>
            <a:endParaRPr lang="en-US"/>
          </a:p>
        </p:txBody>
      </p:sp>
    </p:spTree>
    <p:extLst>
      <p:ext uri="{BB962C8B-B14F-4D97-AF65-F5344CB8AC3E}">
        <p14:creationId xmlns:p14="http://schemas.microsoft.com/office/powerpoint/2010/main" val="2999766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743200" y="11362270"/>
            <a:ext cx="31089600" cy="7840133"/>
          </a:xfrm>
        </p:spPr>
        <p:txBody>
          <a:bodyPr/>
          <a:lstStyle/>
          <a:p>
            <a:r>
              <a:rPr lang="en-US" smtClean="0"/>
              <a:t>Click to edit Master title style</a:t>
            </a:r>
            <a:endParaRPr lang="en-US"/>
          </a:p>
        </p:txBody>
      </p:sp>
      <p:sp>
        <p:nvSpPr>
          <p:cNvPr id="3" name="Subtitle 2"/>
          <p:cNvSpPr>
            <a:spLocks noGrp="1"/>
          </p:cNvSpPr>
          <p:nvPr>
            <p:ph type="subTitle" idx="1"/>
          </p:nvPr>
        </p:nvSpPr>
        <p:spPr>
          <a:xfrm>
            <a:off x="5486400" y="20726400"/>
            <a:ext cx="25603200" cy="9347200"/>
          </a:xfrm>
        </p:spPr>
        <p:txBody>
          <a:bodyPr/>
          <a:lstStyle>
            <a:lvl1pPr marL="0" indent="0" algn="ctr">
              <a:buNone/>
              <a:defRPr>
                <a:solidFill>
                  <a:schemeClr val="tx1">
                    <a:tint val="75000"/>
                  </a:schemeClr>
                </a:solidFill>
              </a:defRPr>
            </a:lvl1pPr>
            <a:lvl2pPr marL="2090044" indent="0" algn="ctr">
              <a:buNone/>
              <a:defRPr>
                <a:solidFill>
                  <a:schemeClr val="tx1">
                    <a:tint val="75000"/>
                  </a:schemeClr>
                </a:solidFill>
              </a:defRPr>
            </a:lvl2pPr>
            <a:lvl3pPr marL="4180088" indent="0" algn="ctr">
              <a:buNone/>
              <a:defRPr>
                <a:solidFill>
                  <a:schemeClr val="tx1">
                    <a:tint val="75000"/>
                  </a:schemeClr>
                </a:solidFill>
              </a:defRPr>
            </a:lvl3pPr>
            <a:lvl4pPr marL="6270132" indent="0" algn="ctr">
              <a:buNone/>
              <a:defRPr>
                <a:solidFill>
                  <a:schemeClr val="tx1">
                    <a:tint val="75000"/>
                  </a:schemeClr>
                </a:solidFill>
              </a:defRPr>
            </a:lvl4pPr>
            <a:lvl5pPr marL="8360176" indent="0" algn="ctr">
              <a:buNone/>
              <a:defRPr>
                <a:solidFill>
                  <a:schemeClr val="tx1">
                    <a:tint val="75000"/>
                  </a:schemeClr>
                </a:solidFill>
              </a:defRPr>
            </a:lvl5pPr>
            <a:lvl6pPr marL="10450220" indent="0" algn="ctr">
              <a:buNone/>
              <a:defRPr>
                <a:solidFill>
                  <a:schemeClr val="tx1">
                    <a:tint val="75000"/>
                  </a:schemeClr>
                </a:solidFill>
              </a:defRPr>
            </a:lvl6pPr>
            <a:lvl7pPr marL="12540264" indent="0" algn="ctr">
              <a:buNone/>
              <a:defRPr>
                <a:solidFill>
                  <a:schemeClr val="tx1">
                    <a:tint val="75000"/>
                  </a:schemeClr>
                </a:solidFill>
              </a:defRPr>
            </a:lvl7pPr>
            <a:lvl8pPr marL="14630309" indent="0" algn="ctr">
              <a:buNone/>
              <a:defRPr>
                <a:solidFill>
                  <a:schemeClr val="tx1">
                    <a:tint val="75000"/>
                  </a:schemeClr>
                </a:solidFill>
              </a:defRPr>
            </a:lvl8pPr>
            <a:lvl9pPr marL="1672035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60D095-8BE9-43CF-9DDF-E9B0E4B034DF}" type="datetimeFigureOut">
              <a:rPr lang="en-US" smtClean="0"/>
              <a:t>17-Feb-14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38024692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60D095-8BE9-43CF-9DDF-E9B0E4B034DF}" type="datetimeFigureOut">
              <a:rPr lang="en-US" smtClean="0"/>
              <a:t>17-Feb-14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2208914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6517600" y="1464739"/>
            <a:ext cx="8229600" cy="312081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828800" y="1464739"/>
            <a:ext cx="24079200" cy="31208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60D095-8BE9-43CF-9DDF-E9B0E4B034DF}" type="datetimeFigureOut">
              <a:rPr lang="en-US" smtClean="0"/>
              <a:t>17-Feb-14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187466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60D095-8BE9-43CF-9DDF-E9B0E4B034DF}" type="datetimeFigureOut">
              <a:rPr lang="en-US" smtClean="0"/>
              <a:t>17-Feb-14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1677795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889252" y="23503469"/>
            <a:ext cx="31089600" cy="7264400"/>
          </a:xfrm>
        </p:spPr>
        <p:txBody>
          <a:bodyPr anchor="t"/>
          <a:lstStyle>
            <a:lvl1pPr algn="l">
              <a:defRPr sz="18300" b="1" cap="all"/>
            </a:lvl1pPr>
          </a:lstStyle>
          <a:p>
            <a:r>
              <a:rPr lang="en-US" smtClean="0"/>
              <a:t>Click to edit Master title style</a:t>
            </a:r>
            <a:endParaRPr lang="en-US"/>
          </a:p>
        </p:txBody>
      </p:sp>
      <p:sp>
        <p:nvSpPr>
          <p:cNvPr id="3" name="Text Placeholder 2"/>
          <p:cNvSpPr>
            <a:spLocks noGrp="1"/>
          </p:cNvSpPr>
          <p:nvPr>
            <p:ph type="body" idx="1"/>
          </p:nvPr>
        </p:nvSpPr>
        <p:spPr>
          <a:xfrm>
            <a:off x="2889252" y="15502472"/>
            <a:ext cx="31089600" cy="8000997"/>
          </a:xfrm>
        </p:spPr>
        <p:txBody>
          <a:bodyPr anchor="b"/>
          <a:lstStyle>
            <a:lvl1pPr marL="0" indent="0">
              <a:buNone/>
              <a:defRPr sz="9100">
                <a:solidFill>
                  <a:schemeClr val="tx1">
                    <a:tint val="75000"/>
                  </a:schemeClr>
                </a:solidFill>
              </a:defRPr>
            </a:lvl1pPr>
            <a:lvl2pPr marL="2090044" indent="0">
              <a:buNone/>
              <a:defRPr sz="8200">
                <a:solidFill>
                  <a:schemeClr val="tx1">
                    <a:tint val="75000"/>
                  </a:schemeClr>
                </a:solidFill>
              </a:defRPr>
            </a:lvl2pPr>
            <a:lvl3pPr marL="4180088" indent="0">
              <a:buNone/>
              <a:defRPr sz="7300">
                <a:solidFill>
                  <a:schemeClr val="tx1">
                    <a:tint val="75000"/>
                  </a:schemeClr>
                </a:solidFill>
              </a:defRPr>
            </a:lvl3pPr>
            <a:lvl4pPr marL="6270132" indent="0">
              <a:buNone/>
              <a:defRPr sz="6400">
                <a:solidFill>
                  <a:schemeClr val="tx1">
                    <a:tint val="75000"/>
                  </a:schemeClr>
                </a:solidFill>
              </a:defRPr>
            </a:lvl4pPr>
            <a:lvl5pPr marL="8360176" indent="0">
              <a:buNone/>
              <a:defRPr sz="6400">
                <a:solidFill>
                  <a:schemeClr val="tx1">
                    <a:tint val="75000"/>
                  </a:schemeClr>
                </a:solidFill>
              </a:defRPr>
            </a:lvl5pPr>
            <a:lvl6pPr marL="10450220" indent="0">
              <a:buNone/>
              <a:defRPr sz="6400">
                <a:solidFill>
                  <a:schemeClr val="tx1">
                    <a:tint val="75000"/>
                  </a:schemeClr>
                </a:solidFill>
              </a:defRPr>
            </a:lvl6pPr>
            <a:lvl7pPr marL="12540264" indent="0">
              <a:buNone/>
              <a:defRPr sz="6400">
                <a:solidFill>
                  <a:schemeClr val="tx1">
                    <a:tint val="75000"/>
                  </a:schemeClr>
                </a:solidFill>
              </a:defRPr>
            </a:lvl7pPr>
            <a:lvl8pPr marL="14630309" indent="0">
              <a:buNone/>
              <a:defRPr sz="6400">
                <a:solidFill>
                  <a:schemeClr val="tx1">
                    <a:tint val="75000"/>
                  </a:schemeClr>
                </a:solidFill>
              </a:defRPr>
            </a:lvl8pPr>
            <a:lvl9pPr marL="16720353"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60D095-8BE9-43CF-9DDF-E9B0E4B034DF}" type="datetimeFigureOut">
              <a:rPr lang="en-US" smtClean="0"/>
              <a:t>17-Feb-14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2287376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828800" y="8534403"/>
            <a:ext cx="16154400" cy="2413846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8592800" y="8534403"/>
            <a:ext cx="16154400" cy="2413846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60D095-8BE9-43CF-9DDF-E9B0E4B034DF}" type="datetimeFigureOut">
              <a:rPr lang="en-US" smtClean="0"/>
              <a:t>17-Feb-14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1282357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828800" y="8187269"/>
            <a:ext cx="16160752" cy="3412064"/>
          </a:xfrm>
        </p:spPr>
        <p:txBody>
          <a:bodyPr anchor="b"/>
          <a:lstStyle>
            <a:lvl1pPr marL="0" indent="0">
              <a:buNone/>
              <a:defRPr sz="11000" b="1"/>
            </a:lvl1pPr>
            <a:lvl2pPr marL="2090044" indent="0">
              <a:buNone/>
              <a:defRPr sz="9100" b="1"/>
            </a:lvl2pPr>
            <a:lvl3pPr marL="4180088" indent="0">
              <a:buNone/>
              <a:defRPr sz="8200" b="1"/>
            </a:lvl3pPr>
            <a:lvl4pPr marL="6270132" indent="0">
              <a:buNone/>
              <a:defRPr sz="7300" b="1"/>
            </a:lvl4pPr>
            <a:lvl5pPr marL="8360176" indent="0">
              <a:buNone/>
              <a:defRPr sz="7300" b="1"/>
            </a:lvl5pPr>
            <a:lvl6pPr marL="10450220" indent="0">
              <a:buNone/>
              <a:defRPr sz="7300" b="1"/>
            </a:lvl6pPr>
            <a:lvl7pPr marL="12540264" indent="0">
              <a:buNone/>
              <a:defRPr sz="7300" b="1"/>
            </a:lvl7pPr>
            <a:lvl8pPr marL="14630309" indent="0">
              <a:buNone/>
              <a:defRPr sz="7300" b="1"/>
            </a:lvl8pPr>
            <a:lvl9pPr marL="16720353"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828800" y="11599333"/>
            <a:ext cx="16160752" cy="21073536"/>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8580102" y="8187269"/>
            <a:ext cx="16167100" cy="3412064"/>
          </a:xfrm>
        </p:spPr>
        <p:txBody>
          <a:bodyPr anchor="b"/>
          <a:lstStyle>
            <a:lvl1pPr marL="0" indent="0">
              <a:buNone/>
              <a:defRPr sz="11000" b="1"/>
            </a:lvl1pPr>
            <a:lvl2pPr marL="2090044" indent="0">
              <a:buNone/>
              <a:defRPr sz="9100" b="1"/>
            </a:lvl2pPr>
            <a:lvl3pPr marL="4180088" indent="0">
              <a:buNone/>
              <a:defRPr sz="8200" b="1"/>
            </a:lvl3pPr>
            <a:lvl4pPr marL="6270132" indent="0">
              <a:buNone/>
              <a:defRPr sz="7300" b="1"/>
            </a:lvl4pPr>
            <a:lvl5pPr marL="8360176" indent="0">
              <a:buNone/>
              <a:defRPr sz="7300" b="1"/>
            </a:lvl5pPr>
            <a:lvl6pPr marL="10450220" indent="0">
              <a:buNone/>
              <a:defRPr sz="7300" b="1"/>
            </a:lvl6pPr>
            <a:lvl7pPr marL="12540264" indent="0">
              <a:buNone/>
              <a:defRPr sz="7300" b="1"/>
            </a:lvl7pPr>
            <a:lvl8pPr marL="14630309" indent="0">
              <a:buNone/>
              <a:defRPr sz="7300" b="1"/>
            </a:lvl8pPr>
            <a:lvl9pPr marL="16720353"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8580102" y="11599333"/>
            <a:ext cx="16167100" cy="21073536"/>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60D095-8BE9-43CF-9DDF-E9B0E4B034DF}" type="datetimeFigureOut">
              <a:rPr lang="en-US" smtClean="0"/>
              <a:t>17-Feb-14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967411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60D095-8BE9-43CF-9DDF-E9B0E4B034DF}" type="datetimeFigureOut">
              <a:rPr lang="en-US" smtClean="0"/>
              <a:t>17-Feb-14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9182554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60D095-8BE9-43CF-9DDF-E9B0E4B034DF}" type="datetimeFigureOut">
              <a:rPr lang="en-US" smtClean="0"/>
              <a:t>17-Feb-14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30552892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2" y="1456267"/>
            <a:ext cx="12033252" cy="6197600"/>
          </a:xfrm>
        </p:spPr>
        <p:txBody>
          <a:bodyPr anchor="b"/>
          <a:lstStyle>
            <a:lvl1pPr algn="l">
              <a:defRPr sz="9100" b="1"/>
            </a:lvl1pPr>
          </a:lstStyle>
          <a:p>
            <a:r>
              <a:rPr lang="en-US" smtClean="0"/>
              <a:t>Click to edit Master title style</a:t>
            </a:r>
            <a:endParaRPr lang="en-US"/>
          </a:p>
        </p:txBody>
      </p:sp>
      <p:sp>
        <p:nvSpPr>
          <p:cNvPr id="3" name="Content Placeholder 2"/>
          <p:cNvSpPr>
            <a:spLocks noGrp="1"/>
          </p:cNvSpPr>
          <p:nvPr>
            <p:ph idx="1"/>
          </p:nvPr>
        </p:nvSpPr>
        <p:spPr>
          <a:xfrm>
            <a:off x="14300200" y="1456269"/>
            <a:ext cx="20447000" cy="31216603"/>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828802" y="7653869"/>
            <a:ext cx="12033252" cy="25019003"/>
          </a:xfrm>
        </p:spPr>
        <p:txBody>
          <a:bodyPr/>
          <a:lstStyle>
            <a:lvl1pPr marL="0" indent="0">
              <a:buNone/>
              <a:defRPr sz="6400"/>
            </a:lvl1pPr>
            <a:lvl2pPr marL="2090044" indent="0">
              <a:buNone/>
              <a:defRPr sz="5500"/>
            </a:lvl2pPr>
            <a:lvl3pPr marL="4180088" indent="0">
              <a:buNone/>
              <a:defRPr sz="4600"/>
            </a:lvl3pPr>
            <a:lvl4pPr marL="6270132" indent="0">
              <a:buNone/>
              <a:defRPr sz="4100"/>
            </a:lvl4pPr>
            <a:lvl5pPr marL="8360176" indent="0">
              <a:buNone/>
              <a:defRPr sz="4100"/>
            </a:lvl5pPr>
            <a:lvl6pPr marL="10450220" indent="0">
              <a:buNone/>
              <a:defRPr sz="4100"/>
            </a:lvl6pPr>
            <a:lvl7pPr marL="12540264" indent="0">
              <a:buNone/>
              <a:defRPr sz="4100"/>
            </a:lvl7pPr>
            <a:lvl8pPr marL="14630309" indent="0">
              <a:buNone/>
              <a:defRPr sz="4100"/>
            </a:lvl8pPr>
            <a:lvl9pPr marL="1672035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60D095-8BE9-43CF-9DDF-E9B0E4B034DF}" type="datetimeFigureOut">
              <a:rPr lang="en-US" smtClean="0"/>
              <a:t>17-Feb-14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3840697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169152" y="25603200"/>
            <a:ext cx="21945600" cy="3022603"/>
          </a:xfrm>
        </p:spPr>
        <p:txBody>
          <a:bodyPr anchor="b"/>
          <a:lstStyle>
            <a:lvl1pPr algn="l">
              <a:defRPr sz="9100" b="1"/>
            </a:lvl1pPr>
          </a:lstStyle>
          <a:p>
            <a:r>
              <a:rPr lang="en-US" smtClean="0"/>
              <a:t>Click to edit Master title style</a:t>
            </a:r>
            <a:endParaRPr lang="en-US"/>
          </a:p>
        </p:txBody>
      </p:sp>
      <p:sp>
        <p:nvSpPr>
          <p:cNvPr id="3" name="Picture Placeholder 2"/>
          <p:cNvSpPr>
            <a:spLocks noGrp="1"/>
          </p:cNvSpPr>
          <p:nvPr>
            <p:ph type="pic" idx="1"/>
          </p:nvPr>
        </p:nvSpPr>
        <p:spPr>
          <a:xfrm>
            <a:off x="7169152" y="3268133"/>
            <a:ext cx="21945600" cy="21945600"/>
          </a:xfrm>
        </p:spPr>
        <p:txBody>
          <a:bodyPr/>
          <a:lstStyle>
            <a:lvl1pPr marL="0" indent="0">
              <a:buNone/>
              <a:defRPr sz="14600"/>
            </a:lvl1pPr>
            <a:lvl2pPr marL="2090044" indent="0">
              <a:buNone/>
              <a:defRPr sz="12800"/>
            </a:lvl2pPr>
            <a:lvl3pPr marL="4180088" indent="0">
              <a:buNone/>
              <a:defRPr sz="11000"/>
            </a:lvl3pPr>
            <a:lvl4pPr marL="6270132" indent="0">
              <a:buNone/>
              <a:defRPr sz="9100"/>
            </a:lvl4pPr>
            <a:lvl5pPr marL="8360176" indent="0">
              <a:buNone/>
              <a:defRPr sz="9100"/>
            </a:lvl5pPr>
            <a:lvl6pPr marL="10450220" indent="0">
              <a:buNone/>
              <a:defRPr sz="9100"/>
            </a:lvl6pPr>
            <a:lvl7pPr marL="12540264" indent="0">
              <a:buNone/>
              <a:defRPr sz="9100"/>
            </a:lvl7pPr>
            <a:lvl8pPr marL="14630309" indent="0">
              <a:buNone/>
              <a:defRPr sz="9100"/>
            </a:lvl8pPr>
            <a:lvl9pPr marL="16720353" indent="0">
              <a:buNone/>
              <a:defRPr sz="9100"/>
            </a:lvl9pPr>
          </a:lstStyle>
          <a:p>
            <a:endParaRPr lang="en-US"/>
          </a:p>
        </p:txBody>
      </p:sp>
      <p:sp>
        <p:nvSpPr>
          <p:cNvPr id="4" name="Text Placeholder 3"/>
          <p:cNvSpPr>
            <a:spLocks noGrp="1"/>
          </p:cNvSpPr>
          <p:nvPr>
            <p:ph type="body" sz="half" idx="2"/>
          </p:nvPr>
        </p:nvSpPr>
        <p:spPr>
          <a:xfrm>
            <a:off x="7169152" y="28625803"/>
            <a:ext cx="21945600" cy="4292597"/>
          </a:xfrm>
        </p:spPr>
        <p:txBody>
          <a:bodyPr/>
          <a:lstStyle>
            <a:lvl1pPr marL="0" indent="0">
              <a:buNone/>
              <a:defRPr sz="6400"/>
            </a:lvl1pPr>
            <a:lvl2pPr marL="2090044" indent="0">
              <a:buNone/>
              <a:defRPr sz="5500"/>
            </a:lvl2pPr>
            <a:lvl3pPr marL="4180088" indent="0">
              <a:buNone/>
              <a:defRPr sz="4600"/>
            </a:lvl3pPr>
            <a:lvl4pPr marL="6270132" indent="0">
              <a:buNone/>
              <a:defRPr sz="4100"/>
            </a:lvl4pPr>
            <a:lvl5pPr marL="8360176" indent="0">
              <a:buNone/>
              <a:defRPr sz="4100"/>
            </a:lvl5pPr>
            <a:lvl6pPr marL="10450220" indent="0">
              <a:buNone/>
              <a:defRPr sz="4100"/>
            </a:lvl6pPr>
            <a:lvl7pPr marL="12540264" indent="0">
              <a:buNone/>
              <a:defRPr sz="4100"/>
            </a:lvl7pPr>
            <a:lvl8pPr marL="14630309" indent="0">
              <a:buNone/>
              <a:defRPr sz="4100"/>
            </a:lvl8pPr>
            <a:lvl9pPr marL="16720353"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60D095-8BE9-43CF-9DDF-E9B0E4B034DF}" type="datetimeFigureOut">
              <a:rPr lang="en-US" smtClean="0"/>
              <a:t>17-Feb-14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093214-724F-430A-A99C-C9B9B4A92D2C}" type="slidenum">
              <a:rPr lang="en-US" smtClean="0"/>
              <a:t>‹#›</a:t>
            </a:fld>
            <a:endParaRPr lang="en-US"/>
          </a:p>
        </p:txBody>
      </p:sp>
    </p:spTree>
    <p:extLst>
      <p:ext uri="{BB962C8B-B14F-4D97-AF65-F5344CB8AC3E}">
        <p14:creationId xmlns:p14="http://schemas.microsoft.com/office/powerpoint/2010/main" val="35369599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28800" y="1464736"/>
            <a:ext cx="32918400" cy="6096000"/>
          </a:xfrm>
          <a:prstGeom prst="rect">
            <a:avLst/>
          </a:prstGeom>
        </p:spPr>
        <p:txBody>
          <a:bodyPr vert="horz" lIns="418009" tIns="209004" rIns="418009" bIns="209004"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828800" y="8534403"/>
            <a:ext cx="32918400" cy="24138469"/>
          </a:xfrm>
          <a:prstGeom prst="rect">
            <a:avLst/>
          </a:prstGeom>
        </p:spPr>
        <p:txBody>
          <a:bodyPr vert="horz" lIns="418009" tIns="209004" rIns="418009" bIns="20900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828800" y="33900536"/>
            <a:ext cx="8534400" cy="1947333"/>
          </a:xfrm>
          <a:prstGeom prst="rect">
            <a:avLst/>
          </a:prstGeom>
        </p:spPr>
        <p:txBody>
          <a:bodyPr vert="horz" lIns="418009" tIns="209004" rIns="418009" bIns="209004" rtlCol="0" anchor="ctr"/>
          <a:lstStyle>
            <a:lvl1pPr algn="l">
              <a:defRPr sz="5500">
                <a:solidFill>
                  <a:schemeClr val="tx1">
                    <a:tint val="75000"/>
                  </a:schemeClr>
                </a:solidFill>
              </a:defRPr>
            </a:lvl1pPr>
          </a:lstStyle>
          <a:p>
            <a:fld id="{A660D095-8BE9-43CF-9DDF-E9B0E4B034DF}" type="datetimeFigureOut">
              <a:rPr lang="en-US" smtClean="0"/>
              <a:t>17-Feb-14</a:t>
            </a:fld>
            <a:endParaRPr lang="en-US"/>
          </a:p>
        </p:txBody>
      </p:sp>
      <p:sp>
        <p:nvSpPr>
          <p:cNvPr id="5" name="Footer Placeholder 4"/>
          <p:cNvSpPr>
            <a:spLocks noGrp="1"/>
          </p:cNvSpPr>
          <p:nvPr>
            <p:ph type="ftr" sz="quarter" idx="3"/>
          </p:nvPr>
        </p:nvSpPr>
        <p:spPr>
          <a:xfrm>
            <a:off x="12496800" y="33900536"/>
            <a:ext cx="11582400" cy="1947333"/>
          </a:xfrm>
          <a:prstGeom prst="rect">
            <a:avLst/>
          </a:prstGeom>
        </p:spPr>
        <p:txBody>
          <a:bodyPr vert="horz" lIns="418009" tIns="209004" rIns="418009" bIns="209004"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6212800" y="33900536"/>
            <a:ext cx="8534400" cy="1947333"/>
          </a:xfrm>
          <a:prstGeom prst="rect">
            <a:avLst/>
          </a:prstGeom>
        </p:spPr>
        <p:txBody>
          <a:bodyPr vert="horz" lIns="418009" tIns="209004" rIns="418009" bIns="209004" rtlCol="0" anchor="ctr"/>
          <a:lstStyle>
            <a:lvl1pPr algn="r">
              <a:defRPr sz="5500">
                <a:solidFill>
                  <a:schemeClr val="tx1">
                    <a:tint val="75000"/>
                  </a:schemeClr>
                </a:solidFill>
              </a:defRPr>
            </a:lvl1pPr>
          </a:lstStyle>
          <a:p>
            <a:fld id="{73093214-724F-430A-A99C-C9B9B4A92D2C}" type="slidenum">
              <a:rPr lang="en-US" smtClean="0"/>
              <a:t>‹#›</a:t>
            </a:fld>
            <a:endParaRPr lang="en-US"/>
          </a:p>
        </p:txBody>
      </p:sp>
    </p:spTree>
    <p:extLst>
      <p:ext uri="{BB962C8B-B14F-4D97-AF65-F5344CB8AC3E}">
        <p14:creationId xmlns:p14="http://schemas.microsoft.com/office/powerpoint/2010/main" val="41980156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80088" rtl="0" eaLnBrk="1" latinLnBrk="0" hangingPunct="1">
        <a:spcBef>
          <a:spcPct val="0"/>
        </a:spcBef>
        <a:buNone/>
        <a:defRPr sz="20100" kern="1200">
          <a:solidFill>
            <a:schemeClr val="tx1"/>
          </a:solidFill>
          <a:latin typeface="+mj-lt"/>
          <a:ea typeface="+mj-ea"/>
          <a:cs typeface="+mj-cs"/>
        </a:defRPr>
      </a:lvl1pPr>
    </p:titleStyle>
    <p:bodyStyle>
      <a:lvl1pPr marL="1567533" indent="-1567533" algn="l" defTabSz="4180088"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6322" indent="-1306278" algn="l" defTabSz="4180088"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25110" indent="-1045022" algn="l" defTabSz="4180088"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15154" indent="-1045022" algn="l" defTabSz="4180088"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405198" indent="-1045022" algn="l" defTabSz="4180088"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95242" indent="-1045022" algn="l" defTabSz="4180088"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85287" indent="-1045022" algn="l" defTabSz="4180088"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75331" indent="-1045022" algn="l" defTabSz="4180088"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65375" indent="-1045022" algn="l" defTabSz="4180088"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80088" rtl="0" eaLnBrk="1" latinLnBrk="0" hangingPunct="1">
        <a:defRPr sz="8200" kern="1200">
          <a:solidFill>
            <a:schemeClr val="tx1"/>
          </a:solidFill>
          <a:latin typeface="+mn-lt"/>
          <a:ea typeface="+mn-ea"/>
          <a:cs typeface="+mn-cs"/>
        </a:defRPr>
      </a:lvl1pPr>
      <a:lvl2pPr marL="2090044" algn="l" defTabSz="4180088" rtl="0" eaLnBrk="1" latinLnBrk="0" hangingPunct="1">
        <a:defRPr sz="8200" kern="1200">
          <a:solidFill>
            <a:schemeClr val="tx1"/>
          </a:solidFill>
          <a:latin typeface="+mn-lt"/>
          <a:ea typeface="+mn-ea"/>
          <a:cs typeface="+mn-cs"/>
        </a:defRPr>
      </a:lvl2pPr>
      <a:lvl3pPr marL="4180088" algn="l" defTabSz="4180088" rtl="0" eaLnBrk="1" latinLnBrk="0" hangingPunct="1">
        <a:defRPr sz="8200" kern="1200">
          <a:solidFill>
            <a:schemeClr val="tx1"/>
          </a:solidFill>
          <a:latin typeface="+mn-lt"/>
          <a:ea typeface="+mn-ea"/>
          <a:cs typeface="+mn-cs"/>
        </a:defRPr>
      </a:lvl3pPr>
      <a:lvl4pPr marL="6270132" algn="l" defTabSz="4180088" rtl="0" eaLnBrk="1" latinLnBrk="0" hangingPunct="1">
        <a:defRPr sz="8200" kern="1200">
          <a:solidFill>
            <a:schemeClr val="tx1"/>
          </a:solidFill>
          <a:latin typeface="+mn-lt"/>
          <a:ea typeface="+mn-ea"/>
          <a:cs typeface="+mn-cs"/>
        </a:defRPr>
      </a:lvl4pPr>
      <a:lvl5pPr marL="8360176" algn="l" defTabSz="4180088" rtl="0" eaLnBrk="1" latinLnBrk="0" hangingPunct="1">
        <a:defRPr sz="8200" kern="1200">
          <a:solidFill>
            <a:schemeClr val="tx1"/>
          </a:solidFill>
          <a:latin typeface="+mn-lt"/>
          <a:ea typeface="+mn-ea"/>
          <a:cs typeface="+mn-cs"/>
        </a:defRPr>
      </a:lvl5pPr>
      <a:lvl6pPr marL="10450220" algn="l" defTabSz="4180088" rtl="0" eaLnBrk="1" latinLnBrk="0" hangingPunct="1">
        <a:defRPr sz="8200" kern="1200">
          <a:solidFill>
            <a:schemeClr val="tx1"/>
          </a:solidFill>
          <a:latin typeface="+mn-lt"/>
          <a:ea typeface="+mn-ea"/>
          <a:cs typeface="+mn-cs"/>
        </a:defRPr>
      </a:lvl6pPr>
      <a:lvl7pPr marL="12540264" algn="l" defTabSz="4180088" rtl="0" eaLnBrk="1" latinLnBrk="0" hangingPunct="1">
        <a:defRPr sz="8200" kern="1200">
          <a:solidFill>
            <a:schemeClr val="tx1"/>
          </a:solidFill>
          <a:latin typeface="+mn-lt"/>
          <a:ea typeface="+mn-ea"/>
          <a:cs typeface="+mn-cs"/>
        </a:defRPr>
      </a:lvl7pPr>
      <a:lvl8pPr marL="14630309" algn="l" defTabSz="4180088" rtl="0" eaLnBrk="1" latinLnBrk="0" hangingPunct="1">
        <a:defRPr sz="8200" kern="1200">
          <a:solidFill>
            <a:schemeClr val="tx1"/>
          </a:solidFill>
          <a:latin typeface="+mn-lt"/>
          <a:ea typeface="+mn-ea"/>
          <a:cs typeface="+mn-cs"/>
        </a:defRPr>
      </a:lvl8pPr>
      <a:lvl9pPr marL="16720353" algn="l" defTabSz="4180088"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g"/><Relationship Id="rId3" Type="http://schemas.openxmlformats.org/officeDocument/2006/relationships/image" Target="../media/image1.jpg"/><Relationship Id="rId7" Type="http://schemas.openxmlformats.org/officeDocument/2006/relationships/image" Target="../media/image5.jpeg"/><Relationship Id="rId12" Type="http://schemas.openxmlformats.org/officeDocument/2006/relationships/hyperlink" Target="https://sites.google.com/site/hawaiianethnobotany/course-schedule" TargetMode="External"/><Relationship Id="rId17" Type="http://schemas.openxmlformats.org/officeDocument/2006/relationships/image" Target="../media/image14.JPG"/><Relationship Id="rId2" Type="http://schemas.openxmlformats.org/officeDocument/2006/relationships/notesSlide" Target="../notesSlides/notesSlide1.xml"/><Relationship Id="rId16" Type="http://schemas.openxmlformats.org/officeDocument/2006/relationships/image" Target="../media/image13.jpe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jpg"/><Relationship Id="rId5" Type="http://schemas.openxmlformats.org/officeDocument/2006/relationships/image" Target="../media/image3.jpeg"/><Relationship Id="rId15" Type="http://schemas.openxmlformats.org/officeDocument/2006/relationships/image" Target="../media/image12.jpeg"/><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jpg"/><Relationship Id="rId1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821590" y="990600"/>
            <a:ext cx="24454630" cy="3262432"/>
          </a:xfrm>
          <a:prstGeom prst="rect">
            <a:avLst/>
          </a:prstGeom>
          <a:noFill/>
        </p:spPr>
        <p:txBody>
          <a:bodyPr wrap="square" rtlCol="0">
            <a:spAutoFit/>
          </a:bodyPr>
          <a:lstStyle/>
          <a:p>
            <a:pPr algn="ctr"/>
            <a:r>
              <a:rPr lang="en-US" sz="9600" b="1" dirty="0" smtClean="0"/>
              <a:t>Education:    Reproducing   Cultural   Artifacts</a:t>
            </a:r>
          </a:p>
          <a:p>
            <a:pPr algn="ctr"/>
            <a:r>
              <a:rPr lang="en-US" sz="6600" b="1" dirty="0" smtClean="0"/>
              <a:t>Al  Keali‘i  Chock  &amp;  Katie  L.  </a:t>
            </a:r>
            <a:r>
              <a:rPr lang="en-US" sz="6600" b="1" dirty="0" err="1" smtClean="0"/>
              <a:t>Kamelamela</a:t>
            </a:r>
            <a:endParaRPr lang="en-US" sz="4400" dirty="0" smtClean="0"/>
          </a:p>
          <a:p>
            <a:pPr algn="ctr"/>
            <a:r>
              <a:rPr lang="en-US" sz="4400" b="1" dirty="0" smtClean="0"/>
              <a:t>Department  of  Botany,  </a:t>
            </a:r>
            <a:r>
              <a:rPr lang="en-US" sz="4400" b="1" i="0" u="none" strike="noStrike" baseline="0" dirty="0" smtClean="0"/>
              <a:t>University  of  Hawai‘i  at  Mānoa ,  Honolulu  HI  96822-2279</a:t>
            </a:r>
            <a:endParaRPr lang="en-US" sz="6600" b="1" dirty="0"/>
          </a:p>
        </p:txBody>
      </p:sp>
      <p:sp>
        <p:nvSpPr>
          <p:cNvPr id="2" name="TextBox 1"/>
          <p:cNvSpPr txBox="1"/>
          <p:nvPr/>
        </p:nvSpPr>
        <p:spPr>
          <a:xfrm>
            <a:off x="1981200" y="35321260"/>
            <a:ext cx="18440400" cy="523220"/>
          </a:xfrm>
          <a:prstGeom prst="rect">
            <a:avLst/>
          </a:prstGeom>
          <a:noFill/>
        </p:spPr>
        <p:txBody>
          <a:bodyPr wrap="square" rtlCol="0">
            <a:spAutoFit/>
          </a:bodyPr>
          <a:lstStyle/>
          <a:p>
            <a:r>
              <a:rPr lang="en-US" sz="2800" dirty="0" smtClean="0"/>
              <a:t>Botany 2011, Session P: </a:t>
            </a:r>
            <a:r>
              <a:rPr lang="en-US" sz="2800" dirty="0"/>
              <a:t>Recent Topics Poster </a:t>
            </a:r>
            <a:r>
              <a:rPr lang="en-US" sz="2800" dirty="0" smtClean="0"/>
              <a:t>Presentation, Chase Park Plaza, St. Louis MO – July 10-13, 2011</a:t>
            </a:r>
            <a:endParaRPr lang="en-US" sz="2800" dirty="0"/>
          </a:p>
        </p:txBody>
      </p:sp>
      <p:sp>
        <p:nvSpPr>
          <p:cNvPr id="3" name="TextBox 2"/>
          <p:cNvSpPr txBox="1"/>
          <p:nvPr/>
        </p:nvSpPr>
        <p:spPr>
          <a:xfrm>
            <a:off x="1438275" y="32460902"/>
            <a:ext cx="33904620" cy="2554545"/>
          </a:xfrm>
          <a:prstGeom prst="rect">
            <a:avLst/>
          </a:prstGeom>
          <a:noFill/>
        </p:spPr>
        <p:txBody>
          <a:bodyPr wrap="square" rtlCol="0">
            <a:spAutoFit/>
          </a:bodyPr>
          <a:lstStyle/>
          <a:p>
            <a:r>
              <a:rPr lang="en-US" sz="3200" b="1" dirty="0" smtClean="0"/>
              <a:t>References:</a:t>
            </a:r>
            <a:r>
              <a:rPr lang="en-US" sz="3200" dirty="0" smtClean="0"/>
              <a:t>  Buck, Peter.  1957.  </a:t>
            </a:r>
            <a:r>
              <a:rPr lang="en-US" sz="3200" i="1" dirty="0" smtClean="0"/>
              <a:t>Arts &amp; Crafts of Hawaii</a:t>
            </a:r>
            <a:r>
              <a:rPr lang="en-US" sz="3200" dirty="0" smtClean="0"/>
              <a:t>.   Honolulu, Bishop Museum Press.</a:t>
            </a:r>
          </a:p>
          <a:p>
            <a:r>
              <a:rPr lang="en-US" sz="3200" dirty="0" err="1" smtClean="0"/>
              <a:t>Kaeppler</a:t>
            </a:r>
            <a:r>
              <a:rPr lang="en-US" sz="3200" dirty="0" smtClean="0"/>
              <a:t>, Adrienne.  L.  1978.  </a:t>
            </a:r>
            <a:r>
              <a:rPr lang="en-US" sz="3200" i="1" dirty="0" smtClean="0"/>
              <a:t>“Artificial Curiosities” an exposition of native manufacturers collected on the three Pacific voyages of Captain James Cook, R.N.</a:t>
            </a:r>
            <a:r>
              <a:rPr lang="en-US" sz="3200" dirty="0" smtClean="0"/>
              <a:t>   Honolulu, Bishop Museum Press.</a:t>
            </a:r>
          </a:p>
          <a:p>
            <a:r>
              <a:rPr lang="en-US" sz="3200" b="1" dirty="0" smtClean="0"/>
              <a:t>Acknowledgements:</a:t>
            </a:r>
            <a:r>
              <a:rPr lang="en-US" sz="3200" dirty="0" smtClean="0"/>
              <a:t>  This poster would not have been made without the valuable assistance of Betty Lou </a:t>
            </a:r>
            <a:r>
              <a:rPr lang="en-US" sz="3200" dirty="0" err="1" smtClean="0"/>
              <a:t>Kam</a:t>
            </a:r>
            <a:r>
              <a:rPr lang="en-US" sz="3200" dirty="0" smtClean="0"/>
              <a:t>, Vice-President  for Cultural Resources, Bernice P. Bishop Museum, who made available the  ethnology collections available for photographing, and </a:t>
            </a:r>
            <a:r>
              <a:rPr lang="en-US" sz="3200" dirty="0"/>
              <a:t>Stephanie </a:t>
            </a:r>
            <a:r>
              <a:rPr lang="en-US" sz="3200" dirty="0" err="1"/>
              <a:t>Saephan</a:t>
            </a:r>
            <a:r>
              <a:rPr lang="en-US" sz="3200" dirty="0"/>
              <a:t>, Researcher/GIS </a:t>
            </a:r>
            <a:r>
              <a:rPr lang="en-US" sz="3200" dirty="0" smtClean="0"/>
              <a:t>Manager, Botany Department, who assisted in the poster preparation.</a:t>
            </a:r>
          </a:p>
          <a:p>
            <a:r>
              <a:rPr lang="en-US" sz="3200" b="1" dirty="0" smtClean="0"/>
              <a:t>Photos</a:t>
            </a:r>
            <a:r>
              <a:rPr lang="en-US" sz="3200" dirty="0" smtClean="0"/>
              <a:t> by Al Keali‘i Chock unless otherwise indicated.</a:t>
            </a:r>
            <a:endParaRPr lang="en-US" sz="3200" b="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7473" y="1981199"/>
            <a:ext cx="4052139" cy="7203801"/>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957624" y="8616932"/>
            <a:ext cx="7202424" cy="5401818"/>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2027404" y="8468135"/>
            <a:ext cx="5787120" cy="8130159"/>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38275" y="468482"/>
            <a:ext cx="4000321" cy="8716518"/>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80139" y="15472504"/>
            <a:ext cx="6205591" cy="4411178"/>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4765186" y="18925700"/>
            <a:ext cx="4102338" cy="13343870"/>
          </a:xfrm>
          <a:prstGeom prst="rect">
            <a:avLst/>
          </a:prstGeom>
        </p:spPr>
      </p:pic>
      <p:pic>
        <p:nvPicPr>
          <p:cNvPr id="13" name="Pictur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377092" y="18869863"/>
            <a:ext cx="4363487" cy="5410200"/>
          </a:xfrm>
          <a:prstGeom prst="rect">
            <a:avLst/>
          </a:prstGeom>
        </p:spPr>
      </p:pic>
      <p:pic>
        <p:nvPicPr>
          <p:cNvPr id="14" name="Pictur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535097" y="24659022"/>
            <a:ext cx="7151703" cy="5363778"/>
          </a:xfrm>
          <a:prstGeom prst="rect">
            <a:avLst/>
          </a:prstGeom>
        </p:spPr>
      </p:pic>
      <p:pic>
        <p:nvPicPr>
          <p:cNvPr id="15" name="Picture 1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929953" y="15596949"/>
            <a:ext cx="6822916" cy="3957881"/>
          </a:xfrm>
          <a:prstGeom prst="rect">
            <a:avLst/>
          </a:prstGeom>
        </p:spPr>
      </p:pic>
      <p:sp>
        <p:nvSpPr>
          <p:cNvPr id="16" name="TextBox 15"/>
          <p:cNvSpPr txBox="1"/>
          <p:nvPr/>
        </p:nvSpPr>
        <p:spPr>
          <a:xfrm>
            <a:off x="10647537" y="4269415"/>
            <a:ext cx="24497271" cy="4524315"/>
          </a:xfrm>
          <a:prstGeom prst="rect">
            <a:avLst/>
          </a:prstGeom>
          <a:noFill/>
        </p:spPr>
        <p:txBody>
          <a:bodyPr wrap="square" rtlCol="0">
            <a:spAutoFit/>
          </a:bodyPr>
          <a:lstStyle/>
          <a:p>
            <a:r>
              <a:rPr lang="en-US" sz="3200" dirty="0"/>
              <a:t>Botany 446, Hawaiian </a:t>
            </a:r>
            <a:r>
              <a:rPr lang="en-US" sz="3200" dirty="0" err="1"/>
              <a:t>Ethnobotany</a:t>
            </a:r>
            <a:r>
              <a:rPr lang="en-US" sz="3200" dirty="0"/>
              <a:t>, is an upper division </a:t>
            </a:r>
            <a:r>
              <a:rPr lang="en-US" sz="3200" dirty="0" err="1"/>
              <a:t>ethnobotany</a:t>
            </a:r>
            <a:r>
              <a:rPr lang="en-US" sz="3200" dirty="0"/>
              <a:t> course open to undergraduates and graduates at the University of Hawai‘i at </a:t>
            </a:r>
            <a:r>
              <a:rPr lang="en-US" sz="3200" dirty="0" err="1"/>
              <a:t>Mānoa</a:t>
            </a:r>
            <a:r>
              <a:rPr lang="en-US" sz="3200" dirty="0"/>
              <a:t> (UHM).  The curriculum was revised this Spring to present the course contents </a:t>
            </a:r>
            <a:r>
              <a:rPr lang="en-US" sz="3200" dirty="0" smtClean="0"/>
              <a:t>in a different sequence, first by cultural use, followed by multi-purpose plants and food plants, both Polynesian introduced and native  (</a:t>
            </a:r>
            <a:r>
              <a:rPr lang="en-US" sz="3200" u="sng" dirty="0" smtClean="0">
                <a:hlinkClick r:id="rId12"/>
              </a:rPr>
              <a:t>https</a:t>
            </a:r>
            <a:r>
              <a:rPr lang="en-US" sz="3200" u="sng" dirty="0">
                <a:hlinkClick r:id="rId12"/>
              </a:rPr>
              <a:t>://sites.google.com/site/hawaiianethnobotany/course-schedule</a:t>
            </a:r>
            <a:r>
              <a:rPr lang="en-US" sz="3200" dirty="0" smtClean="0">
                <a:hlinkClick r:id="rId12"/>
              </a:rPr>
              <a:t>).</a:t>
            </a:r>
          </a:p>
          <a:p>
            <a:endParaRPr lang="en-US" sz="3200" dirty="0">
              <a:hlinkClick r:id="rId12"/>
            </a:endParaRPr>
          </a:p>
          <a:p>
            <a:r>
              <a:rPr lang="en-US" sz="3200" dirty="0" smtClean="0"/>
              <a:t>There </a:t>
            </a:r>
            <a:r>
              <a:rPr lang="en-US" sz="3200" dirty="0"/>
              <a:t>were two course projects: (1) reproducing a cultural artifact, using modern tools and materials, and (2) library research on a Hawaiian plant, using manuscript and Hawaiian or English language newspaper (1800's) sources.  Students visited the public galleries of the Bernice Pauahi Bishop </a:t>
            </a:r>
            <a:r>
              <a:rPr lang="en-US" sz="3200" dirty="0" smtClean="0"/>
              <a:t>Museum (the premier natural and cultural history institution in the Pacific), the </a:t>
            </a:r>
            <a:r>
              <a:rPr lang="en-US" sz="3200" dirty="0"/>
              <a:t>first week of class; the research cultural collections the second week; and the library, archives, and herbarium, the fifth week</a:t>
            </a:r>
            <a:r>
              <a:rPr lang="en-US" sz="3200" dirty="0" smtClean="0"/>
              <a:t>.</a:t>
            </a:r>
            <a:endParaRPr lang="en-US" sz="3200" dirty="0"/>
          </a:p>
        </p:txBody>
      </p:sp>
      <p:sp>
        <p:nvSpPr>
          <p:cNvPr id="17" name="TextBox 16"/>
          <p:cNvSpPr txBox="1"/>
          <p:nvPr/>
        </p:nvSpPr>
        <p:spPr>
          <a:xfrm>
            <a:off x="10647537" y="8754113"/>
            <a:ext cx="11283204" cy="6986528"/>
          </a:xfrm>
          <a:prstGeom prst="rect">
            <a:avLst/>
          </a:prstGeom>
          <a:noFill/>
        </p:spPr>
        <p:txBody>
          <a:bodyPr wrap="square" rtlCol="0">
            <a:spAutoFit/>
          </a:bodyPr>
          <a:lstStyle/>
          <a:p>
            <a:r>
              <a:rPr lang="en-US" sz="3200" dirty="0"/>
              <a:t>For the first project the students chose a wide variety of projects, including an adz, basket, knives, fish hooks, fish net, fish trap, mat, musical instruments, sandals, and tapa beaters.  They were able to duplicate their artifacts by using the detailed information in Peter Buck’s </a:t>
            </a:r>
            <a:r>
              <a:rPr lang="en-US" sz="3200" i="1" dirty="0"/>
              <a:t>Arts and Crafts of Hawai‘i</a:t>
            </a:r>
            <a:r>
              <a:rPr lang="en-US" sz="3200" dirty="0"/>
              <a:t> (1957) as a reference, the Bishop Museum exhibits, various individuals (family members, friends, and cultural teachers), and internet videos.  Using modern tools and materials, each student spent, on the average in six or more separate sessions, a total of </a:t>
            </a:r>
            <a:r>
              <a:rPr lang="en-US" sz="3200" dirty="0" smtClean="0"/>
              <a:t>12-21, </a:t>
            </a:r>
            <a:r>
              <a:rPr lang="en-US" sz="3200" dirty="0"/>
              <a:t>or more accumulated hours.  The term paper, which accompanied the artifact, outlined what they did, when they did it, and how much time it took for each step of replicating the article. They were able to envisage the length of time and the difficulties of pre-contact Hawaiians to construct their original objects using stone, wood, and bone tools</a:t>
            </a:r>
            <a:r>
              <a:rPr lang="en-US" sz="3200" dirty="0" smtClean="0"/>
              <a:t>.</a:t>
            </a:r>
            <a:endParaRPr lang="en-US" sz="3200" dirty="0"/>
          </a:p>
        </p:txBody>
      </p:sp>
      <p:pic>
        <p:nvPicPr>
          <p:cNvPr id="18" name="Picture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920464" y="24612600"/>
            <a:ext cx="3063079" cy="5467596"/>
          </a:xfrm>
          <a:prstGeom prst="rect">
            <a:avLst/>
          </a:prstGeom>
        </p:spPr>
      </p:pic>
      <p:sp>
        <p:nvSpPr>
          <p:cNvPr id="19" name="TextBox 18"/>
          <p:cNvSpPr txBox="1"/>
          <p:nvPr/>
        </p:nvSpPr>
        <p:spPr>
          <a:xfrm>
            <a:off x="1680139" y="9185000"/>
            <a:ext cx="8820111" cy="6124754"/>
          </a:xfrm>
          <a:prstGeom prst="rect">
            <a:avLst/>
          </a:prstGeom>
          <a:noFill/>
        </p:spPr>
        <p:txBody>
          <a:bodyPr wrap="square" rtlCol="0">
            <a:spAutoFit/>
          </a:bodyPr>
          <a:lstStyle/>
          <a:p>
            <a:r>
              <a:rPr lang="en-US" sz="2800" dirty="0" smtClean="0"/>
              <a:t>‘</a:t>
            </a:r>
            <a:r>
              <a:rPr lang="en-US" sz="2800" dirty="0" err="1" smtClean="0"/>
              <a:t>ulī</a:t>
            </a:r>
            <a:r>
              <a:rPr lang="en-US" sz="2800" dirty="0" smtClean="0"/>
              <a:t> </a:t>
            </a:r>
            <a:r>
              <a:rPr lang="en-US" sz="2800" dirty="0" err="1" smtClean="0"/>
              <a:t>ulī</a:t>
            </a:r>
            <a:r>
              <a:rPr lang="en-US" sz="2800" dirty="0" smtClean="0"/>
              <a:t>  - a musical instrument (rattle), made from  </a:t>
            </a:r>
            <a:r>
              <a:rPr lang="en-US" sz="2800" i="1" dirty="0" smtClean="0"/>
              <a:t>niu</a:t>
            </a:r>
            <a:r>
              <a:rPr lang="en-US" sz="2800" dirty="0" smtClean="0"/>
              <a:t>, </a:t>
            </a:r>
            <a:r>
              <a:rPr lang="en-US" sz="2800" dirty="0"/>
              <a:t>coconut  (</a:t>
            </a:r>
            <a:r>
              <a:rPr lang="en-US" sz="2800" i="1" dirty="0"/>
              <a:t>Cocos nucifera</a:t>
            </a:r>
            <a:r>
              <a:rPr lang="en-US" sz="2800" dirty="0"/>
              <a:t>) </a:t>
            </a:r>
            <a:r>
              <a:rPr lang="en-US" sz="2800" dirty="0" smtClean="0"/>
              <a:t> or </a:t>
            </a:r>
            <a:r>
              <a:rPr lang="en-US" sz="2800" dirty="0" err="1" smtClean="0"/>
              <a:t>ipu</a:t>
            </a:r>
            <a:r>
              <a:rPr lang="en-US" sz="2800" dirty="0" smtClean="0"/>
              <a:t>, gourd (</a:t>
            </a:r>
            <a:r>
              <a:rPr lang="en-US" sz="2800" i="1" dirty="0" err="1" smtClean="0"/>
              <a:t>Lagenaria</a:t>
            </a:r>
            <a:r>
              <a:rPr lang="en-US" sz="2800" i="1" dirty="0" smtClean="0"/>
              <a:t> </a:t>
            </a:r>
            <a:r>
              <a:rPr lang="en-US" sz="2800" i="1" dirty="0" err="1" smtClean="0"/>
              <a:t>siceraria</a:t>
            </a:r>
            <a:r>
              <a:rPr lang="en-US" sz="2800" dirty="0" smtClean="0"/>
              <a:t>) fruit, with seeds or small pebbles inserted to make the rattling sound.  The early forms were made with only a handle of </a:t>
            </a:r>
            <a:r>
              <a:rPr lang="en-US" sz="2800" i="1" dirty="0" smtClean="0"/>
              <a:t>‘</a:t>
            </a:r>
            <a:r>
              <a:rPr lang="en-US" sz="2800" i="1" dirty="0" err="1" smtClean="0"/>
              <a:t>ie‘ie</a:t>
            </a:r>
            <a:r>
              <a:rPr lang="en-US" sz="2800" dirty="0" smtClean="0"/>
              <a:t> (</a:t>
            </a:r>
            <a:r>
              <a:rPr lang="en-US" sz="2800" i="1" dirty="0" err="1" smtClean="0"/>
              <a:t>Freycinetia</a:t>
            </a:r>
            <a:r>
              <a:rPr lang="en-US" sz="2800" i="1" dirty="0" smtClean="0"/>
              <a:t> </a:t>
            </a:r>
            <a:r>
              <a:rPr lang="en-US" sz="2800" i="1" dirty="0" err="1" smtClean="0"/>
              <a:t>arborea</a:t>
            </a:r>
            <a:r>
              <a:rPr lang="en-US" sz="2800" dirty="0" smtClean="0"/>
              <a:t>) adventitious roots and leaf strips.  They evolved later to form ornamental tops of tapa (bark cloth) or colored feathers.  The coconut artifact on the left was made by student </a:t>
            </a:r>
            <a:r>
              <a:rPr lang="en-US" sz="2800" b="1" dirty="0" smtClean="0"/>
              <a:t>Gabrielle </a:t>
            </a:r>
            <a:r>
              <a:rPr lang="en-US" sz="2800" b="1" dirty="0" err="1"/>
              <a:t>Roback</a:t>
            </a:r>
            <a:r>
              <a:rPr lang="en-US" sz="2800" dirty="0" smtClean="0"/>
              <a:t>, using an electric drill as a tool, and hand sandpaper.  She purchased raffia  (</a:t>
            </a:r>
            <a:r>
              <a:rPr lang="en-US" sz="2800" i="1" dirty="0" smtClean="0"/>
              <a:t>Raffia </a:t>
            </a:r>
            <a:r>
              <a:rPr lang="en-US" sz="2800" i="1" dirty="0" err="1" smtClean="0"/>
              <a:t>farinifera</a:t>
            </a:r>
            <a:r>
              <a:rPr lang="en-US" sz="2800" dirty="0" smtClean="0"/>
              <a:t>) and bamboo (</a:t>
            </a:r>
            <a:r>
              <a:rPr lang="en-US" sz="2800" i="1" dirty="0" err="1" smtClean="0"/>
              <a:t>Bambusa</a:t>
            </a:r>
            <a:r>
              <a:rPr lang="en-US" sz="2800" i="1" dirty="0" smtClean="0"/>
              <a:t> vulgaris</a:t>
            </a:r>
            <a:r>
              <a:rPr lang="en-US" sz="2800" dirty="0" smtClean="0"/>
              <a:t>) from </a:t>
            </a:r>
            <a:r>
              <a:rPr lang="en-US" sz="2800" dirty="0"/>
              <a:t>a craft store to form the handle and </a:t>
            </a:r>
            <a:r>
              <a:rPr lang="en-US" sz="2800" dirty="0" smtClean="0"/>
              <a:t>top,  It took her five sessions totaling 12.5 hours to complete the project.  The picture on the right is from the Bishop Museum (Buck 1957:412, fig. 267a)</a:t>
            </a:r>
            <a:endParaRPr lang="en-US" sz="2800" dirty="0"/>
          </a:p>
        </p:txBody>
      </p:sp>
      <p:sp>
        <p:nvSpPr>
          <p:cNvPr id="20" name="TextBox 19"/>
          <p:cNvSpPr txBox="1"/>
          <p:nvPr/>
        </p:nvSpPr>
        <p:spPr>
          <a:xfrm>
            <a:off x="1680139" y="19883681"/>
            <a:ext cx="10816661" cy="4832092"/>
          </a:xfrm>
          <a:prstGeom prst="rect">
            <a:avLst/>
          </a:prstGeom>
          <a:noFill/>
        </p:spPr>
        <p:txBody>
          <a:bodyPr wrap="square" rtlCol="0">
            <a:spAutoFit/>
          </a:bodyPr>
          <a:lstStyle/>
          <a:p>
            <a:r>
              <a:rPr lang="en-US" sz="2800" dirty="0" smtClean="0"/>
              <a:t>Sandals (</a:t>
            </a:r>
            <a:r>
              <a:rPr lang="en-US" sz="2800" i="1" dirty="0" err="1" smtClean="0"/>
              <a:t>kama</a:t>
            </a:r>
            <a:r>
              <a:rPr lang="en-US" sz="2800" i="1" dirty="0" smtClean="0"/>
              <a:t> a</a:t>
            </a:r>
            <a:r>
              <a:rPr lang="en-US" sz="2800" dirty="0" smtClean="0"/>
              <a:t>) were made of leaves of </a:t>
            </a:r>
            <a:r>
              <a:rPr lang="en-US" sz="2800" i="1" dirty="0" err="1" smtClean="0"/>
              <a:t>kī</a:t>
            </a:r>
            <a:r>
              <a:rPr lang="en-US" sz="2800" i="1" dirty="0"/>
              <a:t>, </a:t>
            </a:r>
            <a:r>
              <a:rPr lang="en-US" sz="2800" i="1" dirty="0" err="1" smtClean="0"/>
              <a:t>tī</a:t>
            </a:r>
            <a:r>
              <a:rPr lang="en-US" sz="2800" dirty="0" smtClean="0"/>
              <a:t> </a:t>
            </a:r>
            <a:r>
              <a:rPr lang="en-US" sz="2800" dirty="0"/>
              <a:t>(</a:t>
            </a:r>
            <a:r>
              <a:rPr lang="en-US" sz="2800" i="1" dirty="0" err="1"/>
              <a:t>Cordyline</a:t>
            </a:r>
            <a:r>
              <a:rPr lang="en-US" sz="2800" i="1" dirty="0"/>
              <a:t> </a:t>
            </a:r>
            <a:r>
              <a:rPr lang="en-US" sz="2800" i="1" dirty="0" err="1"/>
              <a:t>fruticosa</a:t>
            </a:r>
            <a:r>
              <a:rPr lang="en-US" sz="2800" i="1" dirty="0" smtClean="0"/>
              <a:t>)</a:t>
            </a:r>
            <a:r>
              <a:rPr lang="en-US" sz="2800" dirty="0" smtClean="0"/>
              <a:t>, or banana, </a:t>
            </a:r>
            <a:r>
              <a:rPr lang="en-US" sz="2800" i="1" dirty="0" err="1" smtClean="0"/>
              <a:t>mai‘a</a:t>
            </a:r>
            <a:r>
              <a:rPr lang="en-US" sz="2800" i="1" dirty="0" smtClean="0"/>
              <a:t> </a:t>
            </a:r>
            <a:r>
              <a:rPr lang="en-US" sz="2800" dirty="0" smtClean="0"/>
              <a:t>(</a:t>
            </a:r>
            <a:r>
              <a:rPr lang="en-US" sz="2800" i="1" dirty="0" smtClean="0"/>
              <a:t>Musa </a:t>
            </a:r>
            <a:r>
              <a:rPr lang="en-US" sz="2800" i="1" dirty="0" err="1" smtClean="0"/>
              <a:t>acuminata</a:t>
            </a:r>
            <a:r>
              <a:rPr lang="en-US" sz="2800" dirty="0" smtClean="0"/>
              <a:t> X </a:t>
            </a:r>
            <a:r>
              <a:rPr lang="en-US" sz="2800" i="1" dirty="0" smtClean="0"/>
              <a:t>M. </a:t>
            </a:r>
            <a:r>
              <a:rPr lang="en-US" sz="2800" i="1" dirty="0" err="1" smtClean="0"/>
              <a:t>balbisiana</a:t>
            </a:r>
            <a:r>
              <a:rPr lang="en-US" sz="2800" dirty="0" smtClean="0"/>
              <a:t>); or the bark of </a:t>
            </a:r>
            <a:r>
              <a:rPr lang="en-US" sz="2800" i="1" dirty="0" err="1" smtClean="0"/>
              <a:t>hau</a:t>
            </a:r>
            <a:r>
              <a:rPr lang="en-US" sz="2800" dirty="0"/>
              <a:t> </a:t>
            </a:r>
            <a:r>
              <a:rPr lang="en-US" sz="2800" dirty="0" smtClean="0"/>
              <a:t>(</a:t>
            </a:r>
            <a:r>
              <a:rPr lang="en-US" sz="2800" i="1" dirty="0" smtClean="0"/>
              <a:t>Hibiscus </a:t>
            </a:r>
            <a:r>
              <a:rPr lang="en-US" sz="2800" i="1" dirty="0" err="1" smtClean="0"/>
              <a:t>tiliaceus</a:t>
            </a:r>
            <a:r>
              <a:rPr lang="en-US" sz="2800" dirty="0" smtClean="0"/>
              <a:t>) or paper mulberry, </a:t>
            </a:r>
            <a:r>
              <a:rPr lang="en-US" sz="2800" i="1" dirty="0" err="1" smtClean="0"/>
              <a:t>wauke</a:t>
            </a:r>
            <a:r>
              <a:rPr lang="en-US" sz="2800" dirty="0" smtClean="0"/>
              <a:t> (</a:t>
            </a:r>
            <a:r>
              <a:rPr lang="en-US" sz="2800" i="1" dirty="0" err="1" smtClean="0"/>
              <a:t>Broussonetia</a:t>
            </a:r>
            <a:r>
              <a:rPr lang="en-US" sz="2800" i="1" dirty="0" smtClean="0"/>
              <a:t> </a:t>
            </a:r>
            <a:r>
              <a:rPr lang="en-US" sz="2800" i="1" dirty="0" err="1" smtClean="0"/>
              <a:t>papyrifera</a:t>
            </a:r>
            <a:r>
              <a:rPr lang="en-US" sz="2800" dirty="0" smtClean="0"/>
              <a:t>) which were woven together to form protection when walking over rough lava.  </a:t>
            </a:r>
            <a:r>
              <a:rPr lang="en-US" sz="2800" b="1" dirty="0" smtClean="0"/>
              <a:t>John Dobbs</a:t>
            </a:r>
            <a:r>
              <a:rPr lang="en-US" sz="2800" dirty="0" smtClean="0"/>
              <a:t> made the sandals from </a:t>
            </a:r>
            <a:r>
              <a:rPr lang="en-US" sz="2800" i="1" dirty="0" err="1" smtClean="0"/>
              <a:t>tī</a:t>
            </a:r>
            <a:r>
              <a:rPr lang="en-US" sz="2800" dirty="0" smtClean="0"/>
              <a:t> leaves, first removing the petiole and upper  midrib, and freezing them .It took five sessions for a total of 12.5 hours.  They were subsequently dried in the plant dryer for four days and then frozen for three weeks because of a mold infestation.  The student product is on the left, and the right is from Buck 1957:249 (fig. 178a), which contains a detailed description of how to make a sandal.</a:t>
            </a:r>
            <a:endParaRPr lang="en-US" sz="2800" dirty="0"/>
          </a:p>
        </p:txBody>
      </p:sp>
      <p:sp>
        <p:nvSpPr>
          <p:cNvPr id="21" name="TextBox 20"/>
          <p:cNvSpPr txBox="1"/>
          <p:nvPr/>
        </p:nvSpPr>
        <p:spPr>
          <a:xfrm>
            <a:off x="1409700" y="30022800"/>
            <a:ext cx="23240825" cy="2246769"/>
          </a:xfrm>
          <a:prstGeom prst="rect">
            <a:avLst/>
          </a:prstGeom>
          <a:noFill/>
        </p:spPr>
        <p:txBody>
          <a:bodyPr wrap="square" rtlCol="0">
            <a:spAutoFit/>
          </a:bodyPr>
          <a:lstStyle/>
          <a:p>
            <a:r>
              <a:rPr lang="en-US" sz="2800" i="1" dirty="0" err="1" smtClean="0"/>
              <a:t>Niho</a:t>
            </a:r>
            <a:r>
              <a:rPr lang="en-US" sz="2800" i="1" dirty="0" smtClean="0"/>
              <a:t> ‘</a:t>
            </a:r>
            <a:r>
              <a:rPr lang="en-US" sz="2800" i="1" dirty="0" err="1" smtClean="0"/>
              <a:t>oki</a:t>
            </a:r>
            <a:r>
              <a:rPr lang="en-US" sz="2800" dirty="0" smtClean="0"/>
              <a:t> or a cutter, which was used in pre-contact times to cut hair, make wood carvings, clean and cut fish, and strip bark for cordage and bark cloth was chosen as projects by </a:t>
            </a:r>
            <a:r>
              <a:rPr lang="en-US" sz="2800" b="1" dirty="0" smtClean="0"/>
              <a:t>Koa Matsuoka</a:t>
            </a:r>
            <a:r>
              <a:rPr lang="en-US" sz="2800" dirty="0" smtClean="0"/>
              <a:t> (left) and </a:t>
            </a:r>
            <a:r>
              <a:rPr lang="en-US" sz="2800" b="1" dirty="0"/>
              <a:t>Virginia Guevara </a:t>
            </a:r>
            <a:r>
              <a:rPr lang="en-US" sz="2800" b="1" dirty="0" err="1" smtClean="0"/>
              <a:t>Olvera</a:t>
            </a:r>
            <a:r>
              <a:rPr lang="en-US" sz="2800" dirty="0" smtClean="0"/>
              <a:t>, who were advised by their cultural teacher and wood carver, Solomon </a:t>
            </a:r>
            <a:r>
              <a:rPr lang="en-US" sz="2800" dirty="0" err="1" smtClean="0"/>
              <a:t>Apio</a:t>
            </a:r>
            <a:r>
              <a:rPr lang="en-US" sz="2800" dirty="0" smtClean="0"/>
              <a:t>.  The handles are made of </a:t>
            </a:r>
            <a:r>
              <a:rPr lang="en-US" sz="2800" i="1" dirty="0" err="1" smtClean="0"/>
              <a:t>koa</a:t>
            </a:r>
            <a:r>
              <a:rPr lang="en-US" sz="2800" dirty="0"/>
              <a:t> </a:t>
            </a:r>
            <a:r>
              <a:rPr lang="en-US" sz="2800" dirty="0" smtClean="0"/>
              <a:t>(</a:t>
            </a:r>
            <a:r>
              <a:rPr lang="en-US" sz="2800" i="1" dirty="0" smtClean="0"/>
              <a:t>Acacia </a:t>
            </a:r>
            <a:r>
              <a:rPr lang="en-US" sz="2800" i="1" dirty="0" err="1" smtClean="0"/>
              <a:t>koa</a:t>
            </a:r>
            <a:r>
              <a:rPr lang="en-US" sz="2800" dirty="0" smtClean="0"/>
              <a:t>) wood, with a tiger shark tooth as the cutter, and banana fiber from the petiole sheath for the cordage.  While modern tools were used, the only contemporary substance added was glue mixed with sawdust.  Elapsed time for both was 21.5 hours, in 11 sessions for one, and 4 for the other.  The figure on the right is from a collection at Cambridge (</a:t>
            </a:r>
            <a:r>
              <a:rPr lang="en-US" sz="2800" dirty="0" err="1" smtClean="0"/>
              <a:t>Kaeppler</a:t>
            </a:r>
            <a:r>
              <a:rPr lang="en-US" sz="2800" dirty="0" smtClean="0"/>
              <a:t> 1978:108, fig. 177).</a:t>
            </a:r>
            <a:endParaRPr lang="en-US" sz="2800" i="1" dirty="0"/>
          </a:p>
        </p:txBody>
      </p:sp>
      <p:sp>
        <p:nvSpPr>
          <p:cNvPr id="22" name="TextBox 21"/>
          <p:cNvSpPr txBox="1"/>
          <p:nvPr/>
        </p:nvSpPr>
        <p:spPr>
          <a:xfrm>
            <a:off x="27883975" y="14020324"/>
            <a:ext cx="7392246" cy="2677656"/>
          </a:xfrm>
          <a:prstGeom prst="rect">
            <a:avLst/>
          </a:prstGeom>
          <a:noFill/>
        </p:spPr>
        <p:txBody>
          <a:bodyPr wrap="square" rtlCol="0">
            <a:spAutoFit/>
          </a:bodyPr>
          <a:lstStyle/>
          <a:p>
            <a:r>
              <a:rPr lang="en-US" sz="2800" b="1" dirty="0" err="1"/>
              <a:t>Maeghan</a:t>
            </a:r>
            <a:r>
              <a:rPr lang="en-US" sz="2800" b="1" dirty="0"/>
              <a:t> </a:t>
            </a:r>
            <a:r>
              <a:rPr lang="en-US" sz="2800" b="1" dirty="0" smtClean="0"/>
              <a:t>Castillo</a:t>
            </a:r>
            <a:r>
              <a:rPr lang="en-US" sz="2800" dirty="0" smtClean="0"/>
              <a:t> reproduced a fish trap (</a:t>
            </a:r>
            <a:r>
              <a:rPr lang="en-US" sz="2800" i="1" dirty="0" err="1" smtClean="0"/>
              <a:t>hina</a:t>
            </a:r>
            <a:r>
              <a:rPr lang="en-US" sz="2800" i="1" dirty="0" smtClean="0"/>
              <a:t> ‘i</a:t>
            </a:r>
            <a:r>
              <a:rPr lang="en-US" sz="2800" dirty="0" smtClean="0"/>
              <a:t>), using wire with wrapped bark (from the paper bark tea tree, </a:t>
            </a:r>
            <a:r>
              <a:rPr lang="en-US" sz="2800" dirty="0"/>
              <a:t>(</a:t>
            </a:r>
            <a:r>
              <a:rPr lang="en-US" sz="2800" i="1" dirty="0" err="1"/>
              <a:t>Melaleuca</a:t>
            </a:r>
            <a:r>
              <a:rPr lang="en-US" sz="2800" i="1" dirty="0"/>
              <a:t> </a:t>
            </a:r>
            <a:r>
              <a:rPr lang="en-US" sz="2800" i="1" dirty="0" err="1" smtClean="0"/>
              <a:t>quinquenervia</a:t>
            </a:r>
            <a:r>
              <a:rPr lang="en-US" sz="2800" dirty="0" smtClean="0"/>
              <a:t>).  She sought the assistance of a Hawaiian Studies teacher, and used Buck (1957:312-319) as a reference.</a:t>
            </a:r>
            <a:endParaRPr lang="en-US" sz="2800" dirty="0"/>
          </a:p>
        </p:txBody>
      </p:sp>
      <p:sp>
        <p:nvSpPr>
          <p:cNvPr id="23" name="TextBox 22"/>
          <p:cNvSpPr txBox="1"/>
          <p:nvPr/>
        </p:nvSpPr>
        <p:spPr>
          <a:xfrm>
            <a:off x="21818411" y="16697980"/>
            <a:ext cx="13457810" cy="2246769"/>
          </a:xfrm>
          <a:prstGeom prst="rect">
            <a:avLst/>
          </a:prstGeom>
          <a:noFill/>
        </p:spPr>
        <p:txBody>
          <a:bodyPr wrap="square" rtlCol="0">
            <a:spAutoFit/>
          </a:bodyPr>
          <a:lstStyle/>
          <a:p>
            <a:r>
              <a:rPr lang="en-US" sz="2800" dirty="0" smtClean="0"/>
              <a:t>She used a bowl to form the globular shape, and pliers to put the material together.  She added as  a sinker stone on the bottom, which was not  present in the museum exhibit (right) made from </a:t>
            </a:r>
            <a:r>
              <a:rPr lang="en-US" sz="2800" i="1" dirty="0" smtClean="0"/>
              <a:t>‘</a:t>
            </a:r>
            <a:r>
              <a:rPr lang="en-US" sz="2800" i="1" dirty="0" err="1" smtClean="0"/>
              <a:t>awikiwiki</a:t>
            </a:r>
            <a:r>
              <a:rPr lang="en-US" sz="2800" i="1" dirty="0" smtClean="0"/>
              <a:t> </a:t>
            </a:r>
            <a:r>
              <a:rPr lang="en-US" sz="2800" dirty="0" smtClean="0"/>
              <a:t> (</a:t>
            </a:r>
            <a:r>
              <a:rPr lang="en-US" sz="2800" dirty="0" err="1" smtClean="0"/>
              <a:t>Canavalia</a:t>
            </a:r>
            <a:r>
              <a:rPr lang="en-US" sz="2800" dirty="0" smtClean="0"/>
              <a:t> spp.) vines [other materials used were </a:t>
            </a:r>
            <a:r>
              <a:rPr lang="en-US" sz="2800" i="1" dirty="0" err="1" smtClean="0"/>
              <a:t>huehue</a:t>
            </a:r>
            <a:r>
              <a:rPr lang="en-US" sz="2800" dirty="0" smtClean="0"/>
              <a:t> (</a:t>
            </a:r>
            <a:r>
              <a:rPr lang="en-US" sz="2800" i="1" dirty="0" err="1" smtClean="0"/>
              <a:t>Coccolus</a:t>
            </a:r>
            <a:r>
              <a:rPr lang="en-US" sz="2800" i="1" dirty="0" smtClean="0"/>
              <a:t> </a:t>
            </a:r>
            <a:r>
              <a:rPr lang="en-US" sz="2800" i="1" dirty="0" err="1" smtClean="0"/>
              <a:t>trilobus</a:t>
            </a:r>
            <a:r>
              <a:rPr lang="en-US" sz="2800" dirty="0" smtClean="0"/>
              <a:t>, family </a:t>
            </a:r>
            <a:r>
              <a:rPr lang="en-US" sz="2800" i="1" dirty="0" err="1" smtClean="0"/>
              <a:t>Menisperaceae</a:t>
            </a:r>
            <a:r>
              <a:rPr lang="en-US" sz="2800" dirty="0" smtClean="0"/>
              <a:t>) stems, </a:t>
            </a:r>
            <a:r>
              <a:rPr lang="en-US" sz="2800" i="1" dirty="0" smtClean="0"/>
              <a:t>‘</a:t>
            </a:r>
            <a:r>
              <a:rPr lang="en-US" sz="2800" i="1" dirty="0" err="1" smtClean="0"/>
              <a:t>ie</a:t>
            </a:r>
            <a:r>
              <a:rPr lang="en-US" sz="2800" i="1" dirty="0" smtClean="0"/>
              <a:t> </a:t>
            </a:r>
            <a:r>
              <a:rPr lang="en-US" sz="2800" i="1" dirty="0" err="1" smtClean="0"/>
              <a:t>ie</a:t>
            </a:r>
            <a:r>
              <a:rPr lang="en-US" sz="2800" dirty="0" smtClean="0"/>
              <a:t> (</a:t>
            </a:r>
            <a:r>
              <a:rPr lang="en-US" sz="2800" i="1" dirty="0" err="1" smtClean="0"/>
              <a:t>Freycinetia</a:t>
            </a:r>
            <a:r>
              <a:rPr lang="en-US" sz="2800" i="1" dirty="0" smtClean="0"/>
              <a:t> </a:t>
            </a:r>
            <a:r>
              <a:rPr lang="en-US" sz="2800" i="1" dirty="0" err="1" smtClean="0"/>
              <a:t>arborea</a:t>
            </a:r>
            <a:r>
              <a:rPr lang="en-US" sz="2800" dirty="0" smtClean="0"/>
              <a:t>) adventitious roots].</a:t>
            </a:r>
            <a:endParaRPr lang="en-US" sz="2800" i="1" dirty="0" smtClean="0"/>
          </a:p>
        </p:txBody>
      </p:sp>
      <p:sp>
        <p:nvSpPr>
          <p:cNvPr id="24" name="TextBox 23"/>
          <p:cNvSpPr txBox="1"/>
          <p:nvPr/>
        </p:nvSpPr>
        <p:spPr>
          <a:xfrm>
            <a:off x="28270201" y="24612600"/>
            <a:ext cx="7072694" cy="7848302"/>
          </a:xfrm>
          <a:prstGeom prst="rect">
            <a:avLst/>
          </a:prstGeom>
          <a:noFill/>
        </p:spPr>
        <p:txBody>
          <a:bodyPr wrap="square" rtlCol="0">
            <a:spAutoFit/>
          </a:bodyPr>
          <a:lstStyle/>
          <a:p>
            <a:r>
              <a:rPr lang="en-US" sz="2800" b="1" dirty="0" smtClean="0"/>
              <a:t>Benjamin Field</a:t>
            </a:r>
            <a:r>
              <a:rPr lang="en-US" sz="2800" dirty="0" smtClean="0"/>
              <a:t> chose to make a </a:t>
            </a:r>
            <a:r>
              <a:rPr lang="en-US" sz="2800" i="1" dirty="0" err="1" smtClean="0"/>
              <a:t>ko‘i</a:t>
            </a:r>
            <a:r>
              <a:rPr lang="en-US" sz="2800" i="1" dirty="0" smtClean="0"/>
              <a:t> </a:t>
            </a:r>
            <a:r>
              <a:rPr lang="en-US" sz="2800" i="1" dirty="0" err="1"/>
              <a:t>kalai</a:t>
            </a:r>
            <a:r>
              <a:rPr lang="en-US" sz="2800" i="1" dirty="0"/>
              <a:t> </a:t>
            </a:r>
            <a:r>
              <a:rPr lang="en-US" sz="2800" i="1" dirty="0" smtClean="0"/>
              <a:t> </a:t>
            </a:r>
            <a:r>
              <a:rPr lang="en-US" sz="2800" dirty="0" smtClean="0"/>
              <a:t>or finishing adze.  He obtained the stone  from an old adze quarry between </a:t>
            </a:r>
            <a:r>
              <a:rPr lang="en-US" sz="2800" dirty="0" err="1" smtClean="0"/>
              <a:t>Waihe‘e</a:t>
            </a:r>
            <a:r>
              <a:rPr lang="en-US" sz="2800" dirty="0" smtClean="0"/>
              <a:t> and </a:t>
            </a:r>
            <a:r>
              <a:rPr lang="en-US" sz="2800" dirty="0" err="1" smtClean="0"/>
              <a:t>Waikane</a:t>
            </a:r>
            <a:r>
              <a:rPr lang="en-US" sz="2800" dirty="0" smtClean="0"/>
              <a:t>, and spent time in Mānoa stream (adjacent to the university campus) patiently flaking off the stone to form the correct dimensions, and polishing it with the slurry from his work.  He added the branch from a </a:t>
            </a:r>
            <a:r>
              <a:rPr lang="en-US" sz="2800" i="1" dirty="0" err="1" smtClean="0"/>
              <a:t>hau</a:t>
            </a:r>
            <a:r>
              <a:rPr lang="en-US" sz="2800" dirty="0" smtClean="0"/>
              <a:t> (</a:t>
            </a:r>
            <a:r>
              <a:rPr lang="en-US" sz="2800" i="1" dirty="0" smtClean="0"/>
              <a:t>Hibiscus </a:t>
            </a:r>
            <a:r>
              <a:rPr lang="en-US" sz="2800" i="1" dirty="0" err="1" smtClean="0"/>
              <a:t>tiliaceus</a:t>
            </a:r>
            <a:r>
              <a:rPr lang="en-US" sz="2800" dirty="0" smtClean="0"/>
              <a:t>) for the handle, and added a piece of pine wood as a pad between the wood and stone.  He lashed the pieces together using sennit which he prepared from coconut husk (soaking it in sea water, drying it, soaking it again, and separating the fibers which he wove into a two foot  rope.  The entire project  took  a total of 21 hours, in 16 separate sessions.  The photo on the right is from the Leningrad Museum (</a:t>
            </a:r>
            <a:r>
              <a:rPr lang="en-US" sz="2800" dirty="0" err="1" smtClean="0"/>
              <a:t>Kaeppler</a:t>
            </a:r>
            <a:r>
              <a:rPr lang="en-US" sz="2800" dirty="0" smtClean="0"/>
              <a:t> 1978:113, fig. 187).</a:t>
            </a:r>
            <a:endParaRPr lang="en-US" sz="2800" b="1" dirty="0"/>
          </a:p>
        </p:txBody>
      </p:sp>
      <p:sp>
        <p:nvSpPr>
          <p:cNvPr id="11" name="Rounded Rectangle 10"/>
          <p:cNvSpPr/>
          <p:nvPr/>
        </p:nvSpPr>
        <p:spPr>
          <a:xfrm>
            <a:off x="13030112" y="18944748"/>
            <a:ext cx="11582313" cy="11078052"/>
          </a:xfrm>
          <a:prstGeom prst="roundRect">
            <a:avLst/>
          </a:prstGeom>
          <a:no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200" b="1" dirty="0" smtClean="0"/>
              <a:t>Other</a:t>
            </a:r>
            <a:endParaRPr lang="en-US" sz="3200" b="1" dirty="0"/>
          </a:p>
        </p:txBody>
      </p:sp>
      <p:sp>
        <p:nvSpPr>
          <p:cNvPr id="12" name="TextBox 11"/>
          <p:cNvSpPr txBox="1"/>
          <p:nvPr/>
        </p:nvSpPr>
        <p:spPr>
          <a:xfrm>
            <a:off x="13030112" y="22675981"/>
            <a:ext cx="11416381" cy="3970318"/>
          </a:xfrm>
          <a:prstGeom prst="rect">
            <a:avLst/>
          </a:prstGeom>
          <a:noFill/>
        </p:spPr>
        <p:txBody>
          <a:bodyPr wrap="square" rtlCol="0">
            <a:spAutoFit/>
          </a:bodyPr>
          <a:lstStyle/>
          <a:p>
            <a:r>
              <a:rPr lang="en-US" sz="2800" b="1" dirty="0" smtClean="0"/>
              <a:t>Ben </a:t>
            </a:r>
            <a:r>
              <a:rPr lang="en-US" sz="2800" b="1" dirty="0" err="1" smtClean="0"/>
              <a:t>Wadman</a:t>
            </a:r>
            <a:r>
              <a:rPr lang="en-US" sz="2800" b="1" dirty="0" smtClean="0"/>
              <a:t> </a:t>
            </a:r>
            <a:r>
              <a:rPr lang="en-US" sz="2800" dirty="0" smtClean="0"/>
              <a:t>made tapa beaters (above photo),  both the preparatory (</a:t>
            </a:r>
            <a:r>
              <a:rPr lang="en-US" sz="2800" i="1" dirty="0" err="1" smtClean="0"/>
              <a:t>hohoa</a:t>
            </a:r>
            <a:r>
              <a:rPr lang="en-US" sz="2800" dirty="0" smtClean="0"/>
              <a:t>) and finishing (</a:t>
            </a:r>
            <a:r>
              <a:rPr lang="en-US" sz="2800" i="1" dirty="0" err="1"/>
              <a:t>i</a:t>
            </a:r>
            <a:r>
              <a:rPr lang="en-US" sz="2800" i="1" dirty="0" err="1" smtClean="0"/>
              <a:t>‘e</a:t>
            </a:r>
            <a:r>
              <a:rPr lang="en-US" sz="2800" i="1" dirty="0" smtClean="0"/>
              <a:t> kuku</a:t>
            </a:r>
            <a:r>
              <a:rPr lang="en-US" sz="2800" dirty="0" smtClean="0"/>
              <a:t>) ones from </a:t>
            </a:r>
            <a:r>
              <a:rPr lang="en-US" sz="2800" i="1" dirty="0" err="1" smtClean="0"/>
              <a:t>kauila</a:t>
            </a:r>
            <a:r>
              <a:rPr lang="en-US" sz="2800" dirty="0" smtClean="0"/>
              <a:t> </a:t>
            </a:r>
            <a:r>
              <a:rPr lang="en-US" sz="2800" i="1" dirty="0" smtClean="0"/>
              <a:t>(</a:t>
            </a:r>
            <a:r>
              <a:rPr lang="en-US" sz="2800" i="1" dirty="0" err="1" smtClean="0"/>
              <a:t>Colubrina</a:t>
            </a:r>
            <a:r>
              <a:rPr lang="en-US" sz="2800" i="1" dirty="0" smtClean="0"/>
              <a:t> </a:t>
            </a:r>
            <a:r>
              <a:rPr lang="en-US" sz="2800" i="1" dirty="0" err="1" smtClean="0"/>
              <a:t>oppositifolia</a:t>
            </a:r>
            <a:r>
              <a:rPr lang="en-US" sz="2800" dirty="0" smtClean="0"/>
              <a:t>),  and used </a:t>
            </a:r>
            <a:r>
              <a:rPr lang="en-US" sz="2800" dirty="0" err="1" smtClean="0"/>
              <a:t>kukui</a:t>
            </a:r>
            <a:r>
              <a:rPr lang="en-US" sz="2800" dirty="0" smtClean="0"/>
              <a:t> oil (</a:t>
            </a:r>
            <a:r>
              <a:rPr lang="en-US" sz="2800" i="1" dirty="0" err="1" smtClean="0"/>
              <a:t>Aleurites</a:t>
            </a:r>
            <a:r>
              <a:rPr lang="en-US" sz="2800" i="1" dirty="0" smtClean="0"/>
              <a:t> </a:t>
            </a:r>
            <a:r>
              <a:rPr lang="en-US" sz="2800" i="1" dirty="0" err="1" smtClean="0"/>
              <a:t>moluccana</a:t>
            </a:r>
            <a:r>
              <a:rPr lang="en-US" sz="2800" dirty="0" smtClean="0"/>
              <a:t>) for polishing;   </a:t>
            </a:r>
            <a:r>
              <a:rPr lang="en-US" sz="2800" b="1" dirty="0" err="1" smtClean="0"/>
              <a:t>Carden</a:t>
            </a:r>
            <a:r>
              <a:rPr lang="en-US" sz="2800" b="1" dirty="0" smtClean="0"/>
              <a:t> Vincent</a:t>
            </a:r>
            <a:r>
              <a:rPr lang="en-US" sz="2800" dirty="0" smtClean="0"/>
              <a:t> a dip net (</a:t>
            </a:r>
            <a:r>
              <a:rPr lang="en-US" sz="2800" i="1" dirty="0" smtClean="0"/>
              <a:t>‘</a:t>
            </a:r>
            <a:r>
              <a:rPr lang="en-US" sz="2800" i="1" dirty="0" err="1" smtClean="0"/>
              <a:t>upena</a:t>
            </a:r>
            <a:r>
              <a:rPr lang="en-US" sz="2800" i="1" dirty="0" smtClean="0"/>
              <a:t> ‘</a:t>
            </a:r>
            <a:r>
              <a:rPr lang="en-US" sz="2800" i="1" dirty="0" err="1" smtClean="0"/>
              <a:t>āki‘iki‘i</a:t>
            </a:r>
            <a:r>
              <a:rPr lang="en-US" sz="2800" dirty="0" smtClean="0"/>
              <a:t>)  (left bottom photo) with a single branch of  ‘</a:t>
            </a:r>
            <a:r>
              <a:rPr lang="en-US" sz="2800" i="1" dirty="0" err="1" smtClean="0"/>
              <a:t>ūlei</a:t>
            </a:r>
            <a:r>
              <a:rPr lang="en-US" sz="2800" dirty="0" smtClean="0"/>
              <a:t> </a:t>
            </a:r>
            <a:r>
              <a:rPr lang="en-US" sz="2800" i="1" dirty="0" smtClean="0"/>
              <a:t>(</a:t>
            </a:r>
            <a:r>
              <a:rPr lang="en-US" sz="2800" i="1" dirty="0" err="1" smtClean="0"/>
              <a:t>Osteomeles</a:t>
            </a:r>
            <a:r>
              <a:rPr lang="en-US" sz="2800" i="1" dirty="0" smtClean="0"/>
              <a:t> </a:t>
            </a:r>
            <a:r>
              <a:rPr lang="en-US" sz="2800" i="1" dirty="0" err="1" smtClean="0"/>
              <a:t>anthyllidifolia</a:t>
            </a:r>
            <a:r>
              <a:rPr lang="en-US" sz="2800" dirty="0" smtClean="0"/>
              <a:t>) for the net hoop-handle</a:t>
            </a:r>
            <a:r>
              <a:rPr lang="en-US" sz="2800" i="1" dirty="0" smtClean="0"/>
              <a:t>,</a:t>
            </a:r>
            <a:r>
              <a:rPr lang="en-US" sz="2800" dirty="0" smtClean="0"/>
              <a:t> and  made a traditional bamboo netting </a:t>
            </a:r>
            <a:r>
              <a:rPr lang="en-US" sz="2800" smtClean="0"/>
              <a:t>needle to construct </a:t>
            </a:r>
            <a:r>
              <a:rPr lang="en-US" sz="2800" dirty="0" smtClean="0"/>
              <a:t>the net from contemporary cotton cordage;  while   </a:t>
            </a:r>
            <a:r>
              <a:rPr lang="en-US" sz="2800" b="1" dirty="0" smtClean="0"/>
              <a:t>Nathaniel Soriano</a:t>
            </a:r>
            <a:r>
              <a:rPr lang="en-US" sz="2800" dirty="0" smtClean="0"/>
              <a:t> and  </a:t>
            </a:r>
            <a:r>
              <a:rPr lang="en-US" sz="2800" b="1" dirty="0" smtClean="0"/>
              <a:t>Marcia </a:t>
            </a:r>
            <a:r>
              <a:rPr lang="en-US" sz="2800" b="1" dirty="0" err="1" smtClean="0"/>
              <a:t>Wriston</a:t>
            </a:r>
            <a:r>
              <a:rPr lang="en-US" sz="2800" dirty="0" smtClean="0"/>
              <a:t> made fish hooks (right bottom photo), from cow bone and </a:t>
            </a:r>
            <a:r>
              <a:rPr lang="en-US" sz="2800" i="1" dirty="0" smtClean="0"/>
              <a:t>koa</a:t>
            </a:r>
            <a:r>
              <a:rPr lang="en-US" sz="2800" dirty="0" smtClean="0"/>
              <a:t> (</a:t>
            </a:r>
            <a:r>
              <a:rPr lang="en-US" sz="2800" i="1" dirty="0" smtClean="0"/>
              <a:t>Acacia koa</a:t>
            </a:r>
            <a:r>
              <a:rPr lang="en-US" sz="2800" dirty="0" smtClean="0"/>
              <a:t>) wood, respectively.</a:t>
            </a:r>
            <a:endParaRPr lang="en-US" sz="3200" dirty="0"/>
          </a:p>
        </p:txBody>
      </p:sp>
      <p:pic>
        <p:nvPicPr>
          <p:cNvPr id="25" name="Picture 2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5292037" y="18970280"/>
            <a:ext cx="7058461" cy="3618684"/>
          </a:xfrm>
          <a:prstGeom prst="rect">
            <a:avLst/>
          </a:prstGeom>
        </p:spPr>
      </p:pic>
      <p:pic>
        <p:nvPicPr>
          <p:cNvPr id="26" name="Picture 2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9807958" y="26215411"/>
            <a:ext cx="4020905" cy="3025156"/>
          </a:xfrm>
          <a:prstGeom prst="rect">
            <a:avLst/>
          </a:prstGeom>
        </p:spPr>
      </p:pic>
      <p:pic>
        <p:nvPicPr>
          <p:cNvPr id="27" name="Picture 2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4025099" y="26646299"/>
            <a:ext cx="5618657" cy="3190620"/>
          </a:xfrm>
          <a:prstGeom prst="rect">
            <a:avLst/>
          </a:prstGeom>
        </p:spPr>
      </p:pic>
      <p:pic>
        <p:nvPicPr>
          <p:cNvPr id="28" name="Picture 2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6834430" y="15740640"/>
            <a:ext cx="2973528" cy="2973528"/>
          </a:xfrm>
          <a:prstGeom prst="rect">
            <a:avLst/>
          </a:prstGeom>
        </p:spPr>
      </p:pic>
    </p:spTree>
    <p:extLst>
      <p:ext uri="{BB962C8B-B14F-4D97-AF65-F5344CB8AC3E}">
        <p14:creationId xmlns:p14="http://schemas.microsoft.com/office/powerpoint/2010/main" val="21272960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448</TotalTime>
  <Words>1370</Words>
  <Application>Microsoft Office PowerPoint</Application>
  <PresentationFormat>Custom</PresentationFormat>
  <Paragraphs>21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dc:creator>
  <cp:lastModifiedBy>alchock</cp:lastModifiedBy>
  <cp:revision>33</cp:revision>
  <dcterms:created xsi:type="dcterms:W3CDTF">2011-06-29T19:44:36Z</dcterms:created>
  <dcterms:modified xsi:type="dcterms:W3CDTF">2014-02-18T08:04:24Z</dcterms:modified>
</cp:coreProperties>
</file>