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328" r:id="rId3"/>
    <p:sldId id="256" r:id="rId4"/>
    <p:sldId id="258" r:id="rId5"/>
    <p:sldId id="257" r:id="rId6"/>
    <p:sldId id="263" r:id="rId7"/>
    <p:sldId id="264" r:id="rId8"/>
    <p:sldId id="267" r:id="rId9"/>
    <p:sldId id="268" r:id="rId10"/>
    <p:sldId id="269" r:id="rId11"/>
    <p:sldId id="297" r:id="rId12"/>
    <p:sldId id="303" r:id="rId13"/>
    <p:sldId id="310" r:id="rId14"/>
    <p:sldId id="316" r:id="rId15"/>
    <p:sldId id="319" r:id="rId16"/>
    <p:sldId id="320" r:id="rId17"/>
    <p:sldId id="322" r:id="rId18"/>
    <p:sldId id="299" r:id="rId19"/>
    <p:sldId id="323" r:id="rId20"/>
    <p:sldId id="298" r:id="rId21"/>
    <p:sldId id="300" r:id="rId22"/>
    <p:sldId id="309" r:id="rId23"/>
    <p:sldId id="304" r:id="rId24"/>
    <p:sldId id="305" r:id="rId25"/>
    <p:sldId id="306" r:id="rId26"/>
    <p:sldId id="308" r:id="rId27"/>
    <p:sldId id="329" r:id="rId28"/>
    <p:sldId id="330" r:id="rId29"/>
    <p:sldId id="311" r:id="rId3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9" autoAdjust="0"/>
    <p:restoredTop sz="90929"/>
  </p:normalViewPr>
  <p:slideViewPr>
    <p:cSldViewPr>
      <p:cViewPr>
        <p:scale>
          <a:sx n="75" d="100"/>
          <a:sy n="75" d="100"/>
        </p:scale>
        <p:origin x="-29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AA3A4313-D158-4E55-B98D-B1FC71F7E9B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9253956-E10E-4220-8297-6A9E2615D7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ja-JP" smtClean="0"/>
              <a:t>Click to edit Master subtitle style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smtClean="0"/>
              <a:t>Click to edit Master subtitle style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02090-C8D5-4825-A944-413DF6ED47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17B70-390B-4C73-81C4-76803E1C5D8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AD706-9438-449B-95FD-529A30AB879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C64F5-C7BF-4F80-9141-3F209323317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BAF19-1B07-4A52-A249-A1F48BF8BBA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E796F-74B4-45B8-86CD-857BC01A997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0D820-7137-4CE9-B99B-1E87BF4F21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47F05-8695-430D-BC74-A77F6F53B34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DF8DD-EB2C-4E6B-A6CC-80371A6327F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3FB8-BB91-458F-B1D7-99F04829210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C8BE-47F0-497B-964D-F7F94E75F30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C166647F-4592-493F-8B90-C988CA294C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ja-JP" altLang="en-US" smtClean="0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kumimoji="1" sz="1200">
                <a:solidFill>
                  <a:schemeClr val="tx1">
                    <a:tint val="75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kumimoji="1" sz="1200">
                <a:solidFill>
                  <a:schemeClr val="tx1">
                    <a:tint val="75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1" sz="1200">
                <a:solidFill>
                  <a:schemeClr val="tx1">
                    <a:tint val="75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E619C02F-1CC7-4E66-958B-BFF748A2665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800" b="1" smtClean="0"/>
              <a:t>Images of Generations Past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b="1" smtClean="0"/>
              <a:t>Retell Stories for Future Generations: 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b="1" smtClean="0"/>
              <a:t>University of Hawaii at Manoa Library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800" b="1" smtClean="0"/>
          </a:p>
          <a:p>
            <a:pPr>
              <a:lnSpc>
                <a:spcPct val="80000"/>
              </a:lnSpc>
            </a:pPr>
            <a:r>
              <a:rPr lang="en-US" sz="2400" smtClean="0"/>
              <a:t>Genealogy of a Scroll and an Old Book, 1710-2010 – Paula Mochida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Discovery, Preservation, and Access to the Past:  Magic Lantern Slides at the UHM Library – Tokiko Bazzell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Crowd-Sourcing Our Sea of Islands: Enhancing Online Collections by Enabling Community Feedback – Stu Dawrs</a:t>
            </a:r>
          </a:p>
        </p:txBody>
      </p:sp>
      <p:pic>
        <p:nvPicPr>
          <p:cNvPr id="27650" name="Picture 2" descr="http://library.manoa.hawaii.edu/images/mountain3-5.jpg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671513"/>
            <a:ext cx="6858000" cy="1019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25538"/>
            <a:ext cx="8964613" cy="2376487"/>
          </a:xfrm>
        </p:spPr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"Genealogy of a Scroll and an Old Book, 1710-2010"</a:t>
            </a:r>
            <a:r>
              <a:rPr lang="ja-JP" altLang="ja-JP" smtClean="0">
                <a:ea typeface="ＭＳ Ｐゴシック" charset="-128"/>
              </a:rPr>
              <a:t/>
            </a:r>
            <a:br>
              <a:rPr lang="ja-JP" altLang="ja-JP" smtClean="0">
                <a:ea typeface="ＭＳ Ｐゴシック" charset="-128"/>
              </a:rPr>
            </a:br>
            <a:endParaRPr lang="en-US" altLang="ja-JP" smtClean="0">
              <a:ea typeface="ＭＳ Ｐゴシック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860800"/>
            <a:ext cx="8351837" cy="2997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  <a:cs typeface="Times New Roman" pitchFamily="18" charset="0"/>
              </a:rPr>
              <a:t>Paula Mochida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  <a:cs typeface="Times New Roman" pitchFamily="18" charset="0"/>
              </a:rPr>
              <a:t>University Librarian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  <a:cs typeface="Times New Roman" pitchFamily="18" charset="0"/>
              </a:rPr>
              <a:t>University </a:t>
            </a:r>
            <a:r>
              <a:rPr lang="en-US" altLang="ja-JP" dirty="0">
                <a:ea typeface="ＭＳ Ｐゴシック" charset="-128"/>
                <a:cs typeface="Times New Roman" pitchFamily="18" charset="0"/>
              </a:rPr>
              <a:t>of Hawai'i at Manoa </a:t>
            </a:r>
            <a:r>
              <a:rPr lang="en-US" altLang="ja-JP" dirty="0" smtClean="0">
                <a:ea typeface="ＭＳ Ｐゴシック" charset="-128"/>
                <a:cs typeface="Times New Roman" pitchFamily="18" charset="0"/>
              </a:rPr>
              <a:t>Library</a:t>
            </a:r>
            <a:endParaRPr lang="en-US" altLang="ja-JP" sz="2400" dirty="0" smtClean="0">
              <a:latin typeface="+mn-ea"/>
            </a:endParaRPr>
          </a:p>
          <a:p>
            <a:pPr algn="r" eaLnBrk="1" hangingPunct="1">
              <a:defRPr/>
            </a:pPr>
            <a:r>
              <a:rPr lang="en-US" altLang="ja-JP" sz="1800" dirty="0" smtClean="0">
                <a:latin typeface="+mn-ea"/>
              </a:rPr>
              <a:t>Slides prepared by Tokiko Y. Bazzell</a:t>
            </a:r>
          </a:p>
          <a:p>
            <a:pPr algn="r" eaLnBrk="1" hangingPunct="1">
              <a:defRPr/>
            </a:pPr>
            <a:r>
              <a:rPr lang="en-US" altLang="ja-JP" sz="1800" dirty="0" smtClean="0">
                <a:latin typeface="+mn-ea"/>
              </a:rPr>
              <a:t>Japan Studies Librarian</a:t>
            </a:r>
          </a:p>
          <a:p>
            <a:pPr eaLnBrk="1" hangingPunct="1">
              <a:defRPr/>
            </a:pPr>
            <a:r>
              <a:rPr lang="en-US" sz="2400" dirty="0" smtClean="0"/>
              <a:t>"Libraries and Discovery in the Pacific Century"       PRDLA 2011</a:t>
            </a:r>
            <a:endParaRPr lang="en-US" altLang="ja-JP" sz="2400" dirty="0">
              <a:latin typeface="+mn-ea"/>
            </a:endParaRPr>
          </a:p>
        </p:txBody>
      </p:sp>
      <p:pic>
        <p:nvPicPr>
          <p:cNvPr id="28675" name="Picture 2" descr="http://library.manoa.hawaii.edu/images/mountain3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8208962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44A4643E-5DFE-4C23-A175-620F5DBAC832}" type="slidenum">
              <a:rPr lang="en-US" altLang="ja-JP" smtClean="0">
                <a:latin typeface="Times New Roman" pitchFamily="18" charset="0"/>
              </a:rPr>
              <a:pPr/>
              <a:t>3</a:t>
            </a:fld>
            <a:endParaRPr lang="en-US" altLang="ja-JP" smtClean="0">
              <a:latin typeface="Times New Roman" pitchFamily="18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04813"/>
            <a:ext cx="7772400" cy="1492250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charset="-128"/>
              </a:rPr>
              <a:t>Frank Hawley</a:t>
            </a:r>
            <a:br>
              <a:rPr lang="en-US" altLang="ja-JP" smtClean="0">
                <a:ea typeface="ＭＳ Ｐゴシック" charset="-128"/>
              </a:rPr>
            </a:br>
            <a:r>
              <a:rPr lang="ja-JP" altLang="en-US" smtClean="0">
                <a:ea typeface="ＭＳ Ｐゴシック" charset="-128"/>
              </a:rPr>
              <a:t>フランク・ホーレー</a:t>
            </a:r>
            <a:endParaRPr lang="en-US" altLang="ja-JP" smtClean="0">
              <a:ea typeface="ＭＳ Ｐゴシック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420938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sz="2800" smtClean="0">
                <a:ea typeface="ＭＳ Ｐゴシック" charset="-128"/>
              </a:rPr>
              <a:t>Born in 1906, England</a:t>
            </a:r>
            <a:r>
              <a:rPr lang="ja-JP" altLang="en-US" sz="2800" smtClean="0">
                <a:ea typeface="ＭＳ Ｐゴシック" charset="-128"/>
              </a:rPr>
              <a:t>　英国で誕生</a:t>
            </a:r>
            <a:endParaRPr lang="en-US" altLang="ja-JP" sz="2800" smtClean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800" smtClean="0">
                <a:ea typeface="ＭＳ Ｐゴシック" charset="-128"/>
              </a:rPr>
              <a:t>Came to Japan in 1931 as an English teacher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800" smtClean="0">
                <a:ea typeface="ＭＳ Ｐゴシック" charset="-128"/>
              </a:rPr>
              <a:t>Imprisoned in 1945, back in England during World War II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800" smtClean="0">
                <a:ea typeface="ＭＳ Ｐゴシック" charset="-128"/>
              </a:rPr>
              <a:t>Back in Japan in 1946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800" smtClean="0">
                <a:ea typeface="ＭＳ Ｐゴシック" charset="-128"/>
              </a:rPr>
              <a:t>Worked for </a:t>
            </a:r>
            <a:r>
              <a:rPr lang="en-US" altLang="ja-JP" sz="2800" i="1" smtClean="0">
                <a:ea typeface="ＭＳ Ｐゴシック" charset="-128"/>
              </a:rPr>
              <a:t>the Times</a:t>
            </a:r>
            <a:r>
              <a:rPr lang="en-US" altLang="ja-JP" sz="2800" smtClean="0">
                <a:ea typeface="ＭＳ Ｐゴシック" charset="-128"/>
              </a:rPr>
              <a:t>, British newspaper, 1946-1952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800" smtClean="0">
                <a:ea typeface="ＭＳ Ｐゴシック" charset="-128"/>
              </a:rPr>
              <a:t>Died on January 10, 1961, Kyoto, Japan</a:t>
            </a:r>
            <a:r>
              <a:rPr lang="ja-JP" altLang="en-US" sz="2800" smtClean="0">
                <a:ea typeface="ＭＳ Ｐゴシック" charset="-128"/>
              </a:rPr>
              <a:t>　京都没</a:t>
            </a:r>
            <a:endParaRPr lang="en-US" altLang="ja-JP" sz="2800" smtClean="0">
              <a:ea typeface="ＭＳ Ｐゴシック" charset="-128"/>
            </a:endParaRPr>
          </a:p>
        </p:txBody>
      </p:sp>
      <p:pic>
        <p:nvPicPr>
          <p:cNvPr id="29700" name="Picture 4" descr="D:\hawley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55875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357413D8-F3E3-485F-B719-FCE3824EE387}" type="slidenum">
              <a:rPr lang="en-US" altLang="ja-JP" smtClean="0">
                <a:latin typeface="Times New Roman" pitchFamily="18" charset="0"/>
              </a:rPr>
              <a:pPr/>
              <a:t>4</a:t>
            </a:fld>
            <a:endParaRPr lang="en-US" altLang="ja-JP" smtClean="0">
              <a:latin typeface="Times New Roman" pitchFamily="18" charset="0"/>
            </a:endParaRPr>
          </a:p>
        </p:txBody>
      </p:sp>
      <p:sp>
        <p:nvSpPr>
          <p:cNvPr id="3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391400" cy="609600"/>
          </a:xfrm>
        </p:spPr>
        <p:txBody>
          <a:bodyPr/>
          <a:lstStyle/>
          <a:p>
            <a:pPr eaLnBrk="1" hangingPunct="1"/>
            <a:r>
              <a:rPr lang="en-US" altLang="ja-JP" sz="3200" smtClean="0">
                <a:ea typeface="ＭＳ Ｐゴシック" charset="-128"/>
              </a:rPr>
              <a:t>Frank Hawley Collection</a:t>
            </a:r>
          </a:p>
        </p:txBody>
      </p:sp>
      <p:pic>
        <p:nvPicPr>
          <p:cNvPr id="3076" name="Picture 4" descr="C:\My Documents\Okinawa\WorldUchinanchu\zoshoi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377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7" name="Object 5"/>
          <p:cNvGraphicFramePr>
            <a:graphicFrameLocks noChangeAspect="1"/>
          </p:cNvGraphicFramePr>
          <p:nvPr>
            <p:ph type="body" idx="1"/>
          </p:nvPr>
        </p:nvGraphicFramePr>
        <p:xfrm>
          <a:off x="1066800" y="990600"/>
          <a:ext cx="3719513" cy="2560638"/>
        </p:xfrm>
        <a:graphic>
          <a:graphicData uri="http://schemas.openxmlformats.org/presentationml/2006/ole">
            <p:oleObj spid="_x0000_s3077" name="Photo Editor Photo" r:id="rId4" imgW="13689336" imgH="9314286" progId="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52400" y="3748088"/>
          <a:ext cx="4267200" cy="2909887"/>
        </p:xfrm>
        <a:graphic>
          <a:graphicData uri="http://schemas.openxmlformats.org/presentationml/2006/ole">
            <p:oleObj spid="_x0000_s3078" name="Photo Editor Photo" r:id="rId5" imgW="14975390" imgH="8516539" progId="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4648200" y="3429000"/>
          <a:ext cx="4114800" cy="2435225"/>
        </p:xfrm>
        <a:graphic>
          <a:graphicData uri="http://schemas.openxmlformats.org/presentationml/2006/ole">
            <p:oleObj spid="_x0000_s3079" name="Photo Editor Photo" r:id="rId6" imgW="14746758" imgH="9742857" progId="">
              <p:embed/>
            </p:oleObj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5181600" y="990600"/>
          <a:ext cx="3124200" cy="2343150"/>
        </p:xfrm>
        <a:graphic>
          <a:graphicData uri="http://schemas.openxmlformats.org/presentationml/2006/ole">
            <p:oleObj spid="_x0000_s3080" name="Bitmap Image" r:id="rId7" imgW="10012173" imgH="6885714" progId="PBrush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4CD550D1-1D2F-4301-B417-34159C4864F3}" type="slidenum">
              <a:rPr lang="en-US" altLang="ja-JP" smtClean="0">
                <a:latin typeface="Times New Roman" pitchFamily="18" charset="0"/>
              </a:rPr>
              <a:pPr/>
              <a:t>5</a:t>
            </a:fld>
            <a:endParaRPr lang="en-US" altLang="ja-JP" smtClean="0">
              <a:latin typeface="Times New Roman" pitchFamily="18" charset="0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60350"/>
            <a:ext cx="7772400" cy="2305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>
                <a:ea typeface="ＭＳ Ｐゴシック" charset="-128"/>
              </a:rPr>
              <a:t>Shunzo Sakamaki 1906-1973</a:t>
            </a:r>
            <a:r>
              <a:rPr lang="ja-JP" altLang="en-US" smtClean="0">
                <a:ea typeface="ＭＳ Ｐゴシック" charset="-128"/>
              </a:rPr>
              <a:t>　坂巻駿三</a:t>
            </a:r>
            <a:endParaRPr lang="en-US" altLang="ja-JP" smtClean="0">
              <a:ea typeface="ＭＳ Ｐゴシック" charset="-128"/>
            </a:endParaRPr>
          </a:p>
          <a:p>
            <a:pPr lvl="1" eaLnBrk="1" hangingPunct="1"/>
            <a:r>
              <a:rPr lang="en-US" altLang="ja-JP" smtClean="0">
                <a:ea typeface="ＭＳ Ｐゴシック" charset="-128"/>
              </a:rPr>
              <a:t>History professor at UHM</a:t>
            </a:r>
            <a:r>
              <a:rPr lang="ja-JP" altLang="en-US" smtClean="0">
                <a:ea typeface="ＭＳ Ｐゴシック" charset="-128"/>
              </a:rPr>
              <a:t>　ハワイ大学歴史学</a:t>
            </a:r>
            <a:endParaRPr lang="en-US" altLang="ja-JP" smtClean="0">
              <a:ea typeface="ＭＳ Ｐゴシック" charset="-128"/>
            </a:endParaRPr>
          </a:p>
          <a:p>
            <a:pPr lvl="1" eaLnBrk="1" hangingPunct="1"/>
            <a:r>
              <a:rPr lang="en-US" altLang="ja-JP" smtClean="0">
                <a:ea typeface="ＭＳ Ｐゴシック" charset="-128"/>
              </a:rPr>
              <a:t>Dean of Summer School</a:t>
            </a:r>
          </a:p>
          <a:p>
            <a:pPr lvl="1" eaLnBrk="1" hangingPunct="1">
              <a:buFontTx/>
              <a:buNone/>
            </a:pPr>
            <a:r>
              <a:rPr lang="en-US" altLang="ja-JP" smtClean="0">
                <a:ea typeface="ＭＳ Ｐゴシック" charset="-128"/>
              </a:rPr>
              <a:t>    1955-1971</a:t>
            </a:r>
          </a:p>
          <a:p>
            <a:pPr eaLnBrk="1" hangingPunct="1">
              <a:buFontTx/>
              <a:buNone/>
            </a:pPr>
            <a:endParaRPr lang="en-US" altLang="ja-JP" smtClean="0">
              <a:ea typeface="ＭＳ Ｐゴシック" charset="-128"/>
            </a:endParaRPr>
          </a:p>
          <a:p>
            <a:pPr eaLnBrk="1" hangingPunct="1"/>
            <a:endParaRPr lang="en-US" altLang="ja-JP" smtClean="0">
              <a:ea typeface="ＭＳ Ｐゴシック" charset="-128"/>
            </a:endParaRPr>
          </a:p>
        </p:txBody>
      </p:sp>
      <p:pic>
        <p:nvPicPr>
          <p:cNvPr id="32771" name="Picture 4" descr="C:\My Documents\JPNtravel\Jp2001\Okinawa\shunz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5400" y="2276475"/>
            <a:ext cx="53086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335EF913-35B3-40EE-8853-832C1FE79697}" type="slidenum">
              <a:rPr lang="en-US" altLang="ja-JP" smtClean="0">
                <a:latin typeface="Times New Roman" pitchFamily="18" charset="0"/>
              </a:rPr>
              <a:pPr/>
              <a:t>6</a:t>
            </a:fld>
            <a:endParaRPr lang="en-US" altLang="ja-JP" smtClean="0">
              <a:latin typeface="Times New Roman" pitchFamily="18" charset="0"/>
            </a:endParaRPr>
          </a:p>
        </p:txBody>
      </p:sp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50825" y="333375"/>
            <a:ext cx="86423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3600">
                <a:ea typeface="ＭＳ Ｐゴシック" charset="-128"/>
              </a:rPr>
              <a:t>Jan. 10, 1961	Sakamaki  left for Japan</a:t>
            </a:r>
          </a:p>
          <a:p>
            <a:endParaRPr lang="en-US" altLang="ja-JP" sz="3600">
              <a:ea typeface="ＭＳ Ｐゴシック" charset="-128"/>
            </a:endParaRPr>
          </a:p>
          <a:p>
            <a:r>
              <a:rPr lang="en-US" altLang="ja-JP" sz="3600">
                <a:ea typeface="ＭＳ Ｐゴシック" charset="-128"/>
              </a:rPr>
              <a:t>“</a:t>
            </a:r>
            <a:r>
              <a:rPr lang="en-US" altLang="ja-JP" sz="3600" i="1">
                <a:ea typeface="ＭＳ Ｐゴシック" charset="-128"/>
              </a:rPr>
              <a:t>to arrange for the purchase of written materials on Ryukyu, so that a good library collection may be acquired, for study and research</a:t>
            </a:r>
            <a:r>
              <a:rPr lang="en-US" altLang="ja-JP" sz="3600">
                <a:ea typeface="ＭＳ Ｐゴシック" charset="-128"/>
              </a:rPr>
              <a:t>.”</a:t>
            </a:r>
          </a:p>
          <a:p>
            <a:r>
              <a:rPr lang="en-US" altLang="ja-JP" sz="3600">
                <a:ea typeface="ＭＳ Ｐゴシック" charset="-128"/>
              </a:rPr>
              <a:t>(</a:t>
            </a:r>
            <a:r>
              <a:rPr lang="en-US" altLang="ja-JP" sz="3600" u="sng">
                <a:ea typeface="ＭＳ Ｐゴシック" charset="-128"/>
              </a:rPr>
              <a:t>Memorandum to the Governor</a:t>
            </a:r>
            <a:r>
              <a:rPr lang="en-US" altLang="ja-JP" sz="3600">
                <a:ea typeface="ＭＳ Ｐゴシック" charset="-128"/>
              </a:rPr>
              <a:t> 1/5/61)</a:t>
            </a:r>
          </a:p>
          <a:p>
            <a:endParaRPr lang="en-US" altLang="ja-JP">
              <a:ea typeface="ＭＳ Ｐゴシック" charset="-128"/>
            </a:endParaRPr>
          </a:p>
          <a:p>
            <a:r>
              <a:rPr lang="ja-JP" altLang="en-US">
                <a:ea typeface="ＭＳ Ｐゴシック" charset="-128"/>
              </a:rPr>
              <a:t>研究に役立つ文献収集を目指し日本へ出立</a:t>
            </a:r>
            <a:endParaRPr lang="en-US" altLang="ja-JP">
              <a:ea typeface="ＭＳ Ｐゴシック" charset="-128"/>
            </a:endParaRPr>
          </a:p>
          <a:p>
            <a:endParaRPr kumimoji="1" lang="ja-JP" altLang="en-US">
              <a:ea typeface="ＭＳ Ｐゴシック" charset="-128"/>
            </a:endParaRPr>
          </a:p>
        </p:txBody>
      </p:sp>
      <p:pic>
        <p:nvPicPr>
          <p:cNvPr id="33795" name="Picture 4" descr="C:\My Documents\JPNtravel\Jp2001\Okinawa\shunz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4292600"/>
            <a:ext cx="2843213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111F1396-74F8-4BA0-BD08-32031A42694C}" type="slidenum">
              <a:rPr lang="en-US" altLang="ja-JP" smtClean="0">
                <a:latin typeface="Times New Roman" pitchFamily="18" charset="0"/>
              </a:rPr>
              <a:pPr/>
              <a:t>7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34818" name="Picture 2" descr="D:\MAJIKINA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5959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7C2A73AF-A34D-4171-B6CD-05793EC855FB}" type="slidenum">
              <a:rPr lang="en-US" altLang="ja-JP" smtClean="0">
                <a:latin typeface="Times New Roman" pitchFamily="18" charset="0"/>
              </a:rPr>
              <a:pPr/>
              <a:t>8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35842" name="Picture 2" descr="D:\HTimes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74663"/>
            <a:ext cx="8077200" cy="638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9BDDD3F4-B26C-4CCB-896A-483D132D21F3}" type="slidenum">
              <a:rPr lang="en-US" altLang="ja-JP" smtClean="0">
                <a:latin typeface="Times New Roman" pitchFamily="18" charset="0"/>
              </a:rPr>
              <a:pPr/>
              <a:t>9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36866" name="Picture 1024"/>
          <p:cNvPicPr>
            <a:picLocks noChangeAspect="1" noChangeArrowheads="1"/>
          </p:cNvPicPr>
          <p:nvPr/>
        </p:nvPicPr>
        <p:blipFill>
          <a:blip r:embed="rId2"/>
          <a:srcRect l="9206" r="11200"/>
          <a:stretch>
            <a:fillRect/>
          </a:stretch>
        </p:blipFill>
        <p:spPr bwMode="auto">
          <a:xfrm>
            <a:off x="0" y="0"/>
            <a:ext cx="7164388" cy="67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6"/>
          <p:cNvSpPr txBox="1">
            <a:spLocks noChangeArrowheads="1"/>
          </p:cNvSpPr>
          <p:nvPr/>
        </p:nvSpPr>
        <p:spPr bwMode="auto">
          <a:xfrm>
            <a:off x="7596188" y="115888"/>
            <a:ext cx="1292225" cy="648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kumimoji="1" lang="ja-JP" altLang="en-US">
                <a:ea typeface="ＭＳ Ｐゴシック" charset="-128"/>
              </a:rPr>
              <a:t>ハワイ大学マノア校図書館</a:t>
            </a:r>
            <a:endParaRPr kumimoji="1" lang="en-US" altLang="ja-JP">
              <a:ea typeface="ＭＳ Ｐゴシック" charset="-128"/>
            </a:endParaRPr>
          </a:p>
          <a:p>
            <a:r>
              <a:rPr kumimoji="1" lang="ja-JP" altLang="en-US">
                <a:ea typeface="ＭＳ Ｐゴシック" charset="-128"/>
              </a:rPr>
              <a:t>沖縄コレクション</a:t>
            </a:r>
            <a:endParaRPr kumimoji="1" lang="en-US" altLang="ja-JP">
              <a:ea typeface="ＭＳ Ｐゴシック" charset="-128"/>
            </a:endParaRPr>
          </a:p>
          <a:p>
            <a:r>
              <a:rPr kumimoji="1" lang="ja-JP" altLang="en-US">
                <a:ea typeface="ＭＳ Ｐゴシック" charset="-128"/>
              </a:rPr>
              <a:t>サカマキ・ホーレーコレクション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CB0D9C5B-1569-44E6-92FD-37808DB59B07}" type="slidenum">
              <a:rPr lang="en-US" altLang="ja-JP" smtClean="0">
                <a:latin typeface="Times New Roman" pitchFamily="18" charset="0"/>
              </a:rPr>
              <a:pPr/>
              <a:t>10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3789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3375"/>
            <a:ext cx="252095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4" descr="C:\Documents and Settings\tokiko.HAM\My Documents\Gifts\Karate\Signing\2008_07_29\IMG_04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333375"/>
            <a:ext cx="193675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5" descr="C:\Documents and Settings\tokiko.HAM\My Documents\Gifts\Karate\Signing\2008_07_29\IMG_04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357563"/>
            <a:ext cx="237648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6" descr="F:\My Pictures\Okinawa 2008\Ryudai 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3357563"/>
            <a:ext cx="23796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7" descr="F:\My Pictures\Okinawa 2008\Ryudai 1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333375"/>
            <a:ext cx="1944687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7400" y="3213100"/>
            <a:ext cx="19907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TextBox 11"/>
          <p:cNvSpPr txBox="1">
            <a:spLocks noChangeArrowheads="1"/>
          </p:cNvSpPr>
          <p:nvPr/>
        </p:nvSpPr>
        <p:spPr bwMode="auto">
          <a:xfrm>
            <a:off x="395288" y="2924175"/>
            <a:ext cx="2232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en-US" altLang="ja-JP" sz="1800">
                <a:ea typeface="ＭＳ Ｐゴシック" charset="-128"/>
              </a:rPr>
              <a:t>Robert Huey</a:t>
            </a:r>
            <a:endParaRPr kumimoji="1" lang="ja-JP" altLang="en-US" sz="1800">
              <a:ea typeface="ＭＳ Ｐゴシック" charset="-128"/>
            </a:endParaRPr>
          </a:p>
        </p:txBody>
      </p:sp>
      <p:sp>
        <p:nvSpPr>
          <p:cNvPr id="37897" name="TextBox 12"/>
          <p:cNvSpPr txBox="1">
            <a:spLocks noChangeArrowheads="1"/>
          </p:cNvSpPr>
          <p:nvPr/>
        </p:nvSpPr>
        <p:spPr bwMode="auto">
          <a:xfrm>
            <a:off x="468313" y="6021388"/>
            <a:ext cx="2159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en-US" altLang="ja-JP" sz="1800">
                <a:ea typeface="ＭＳ Ｐゴシック" charset="-128"/>
              </a:rPr>
              <a:t>Gay Satsuma</a:t>
            </a:r>
            <a:endParaRPr kumimoji="1" lang="ja-JP" altLang="en-US" sz="1800">
              <a:ea typeface="ＭＳ Ｐゴシック" charset="-128"/>
            </a:endParaRPr>
          </a:p>
        </p:txBody>
      </p:sp>
      <p:sp>
        <p:nvSpPr>
          <p:cNvPr id="37898" name="TextBox 13"/>
          <p:cNvSpPr txBox="1">
            <a:spLocks noChangeArrowheads="1"/>
          </p:cNvSpPr>
          <p:nvPr/>
        </p:nvSpPr>
        <p:spPr bwMode="auto">
          <a:xfrm>
            <a:off x="3492500" y="5949950"/>
            <a:ext cx="18716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1800">
                <a:ea typeface="ＭＳ Ｐゴシック" charset="-128"/>
              </a:rPr>
              <a:t>Robert Nakasone</a:t>
            </a:r>
            <a:endParaRPr kumimoji="1" lang="ja-JP" altLang="en-US" sz="1800">
              <a:ea typeface="ＭＳ Ｐゴシック" charset="-128"/>
            </a:endParaRPr>
          </a:p>
        </p:txBody>
      </p:sp>
      <p:sp>
        <p:nvSpPr>
          <p:cNvPr id="37899" name="TextBox 14"/>
          <p:cNvSpPr txBox="1">
            <a:spLocks noChangeArrowheads="1"/>
          </p:cNvSpPr>
          <p:nvPr/>
        </p:nvSpPr>
        <p:spPr bwMode="auto">
          <a:xfrm>
            <a:off x="6011863" y="6021388"/>
            <a:ext cx="1728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en-US" altLang="ja-JP" sz="1800">
                <a:ea typeface="ＭＳ Ｐゴシック" charset="-128"/>
              </a:rPr>
              <a:t>Ned Schultz</a:t>
            </a:r>
            <a:endParaRPr kumimoji="1" lang="ja-JP" altLang="en-US" sz="1800">
              <a:ea typeface="ＭＳ Ｐゴシック" charset="-128"/>
            </a:endParaRPr>
          </a:p>
        </p:txBody>
      </p:sp>
      <p:sp>
        <p:nvSpPr>
          <p:cNvPr id="37900" name="TextBox 15"/>
          <p:cNvSpPr txBox="1">
            <a:spLocks noChangeArrowheads="1"/>
          </p:cNvSpPr>
          <p:nvPr/>
        </p:nvSpPr>
        <p:spPr bwMode="auto">
          <a:xfrm>
            <a:off x="3419475" y="2924175"/>
            <a:ext cx="187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1800">
                <a:ea typeface="ＭＳ Ｐゴシック" charset="-128"/>
              </a:rPr>
              <a:t>Leon Serafim</a:t>
            </a:r>
            <a:endParaRPr kumimoji="1" lang="ja-JP" altLang="en-US" sz="1800">
              <a:ea typeface="ＭＳ Ｐゴシック" charset="-128"/>
            </a:endParaRPr>
          </a:p>
        </p:txBody>
      </p:sp>
      <p:sp>
        <p:nvSpPr>
          <p:cNvPr id="37901" name="TextBox 16"/>
          <p:cNvSpPr txBox="1">
            <a:spLocks noChangeArrowheads="1"/>
          </p:cNvSpPr>
          <p:nvPr/>
        </p:nvSpPr>
        <p:spPr bwMode="auto">
          <a:xfrm>
            <a:off x="5940425" y="2852738"/>
            <a:ext cx="1800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en-US" altLang="ja-JP" sz="1800">
                <a:ea typeface="ＭＳ Ｐゴシック" charset="-128"/>
              </a:rPr>
              <a:t>Ed Kuba</a:t>
            </a:r>
            <a:endParaRPr kumimoji="1" lang="ja-JP" altLang="en-US" sz="1800">
              <a:ea typeface="ＭＳ Ｐゴシック" charset="-128"/>
            </a:endParaRPr>
          </a:p>
        </p:txBody>
      </p:sp>
      <p:sp>
        <p:nvSpPr>
          <p:cNvPr id="37902" name="TextBox 17"/>
          <p:cNvSpPr txBox="1">
            <a:spLocks noChangeArrowheads="1"/>
          </p:cNvSpPr>
          <p:nvPr/>
        </p:nvSpPr>
        <p:spPr bwMode="auto">
          <a:xfrm>
            <a:off x="8339138" y="333375"/>
            <a:ext cx="554037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ja-JP" altLang="en-US">
                <a:ea typeface="ＭＳ Ｐゴシック" charset="-128"/>
              </a:rPr>
              <a:t>ハワイ大学沖縄研究所設立への貢献者たち</a:t>
            </a:r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23C91401-90ED-4479-8FD3-017109CF7E89}" type="slidenum">
              <a:rPr lang="en-US" altLang="ja-JP" smtClean="0">
                <a:latin typeface="Times New Roman" pitchFamily="18" charset="0"/>
              </a:rPr>
              <a:pPr/>
              <a:t>11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430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88913"/>
            <a:ext cx="8596312" cy="64468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187450" y="4652963"/>
            <a:ext cx="2447925" cy="2205037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ja-JP" altLang="en-US">
              <a:ea typeface="ＭＳ Ｐゴシック" charset="-12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3F502B4C-4C7B-4323-B630-7AADF01F4FC9}" type="slidenum">
              <a:rPr lang="en-US" altLang="ja-JP" smtClean="0">
                <a:latin typeface="Times New Roman" pitchFamily="18" charset="0"/>
              </a:rPr>
              <a:pPr/>
              <a:t>12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3" y="188913"/>
            <a:ext cx="9101137" cy="644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538538" cy="1211263"/>
          </a:xfrm>
        </p:spPr>
        <p:txBody>
          <a:bodyPr/>
          <a:lstStyle/>
          <a:p>
            <a:pPr eaLnBrk="1" hangingPunct="1"/>
            <a:r>
              <a:rPr lang="en-US" sz="2800" smtClean="0"/>
              <a:t>Uchima Ansho, the 1</a:t>
            </a:r>
            <a:r>
              <a:rPr lang="en-US" sz="2800" baseline="30000" smtClean="0"/>
              <a:t>st</a:t>
            </a:r>
            <a:r>
              <a:rPr lang="en-US" sz="2800" smtClean="0"/>
              <a:t> Uchima to Hawaii</a:t>
            </a:r>
            <a:r>
              <a:rPr lang="ja-JP" altLang="en-US" sz="2800" smtClean="0"/>
              <a:t>一世</a:t>
            </a:r>
            <a:endParaRPr lang="en-US" sz="2800" smtClean="0"/>
          </a:p>
        </p:txBody>
      </p:sp>
      <p:pic>
        <p:nvPicPr>
          <p:cNvPr id="45058" name="Content Placeholder 7" descr="1_Anso Uchima - mom's father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8" y="404813"/>
            <a:ext cx="4572000" cy="5668962"/>
          </a:xfrm>
        </p:spPr>
      </p:pic>
      <p:sp>
        <p:nvSpPr>
          <p:cNvPr id="45059" name="Text Placeholder 6"/>
          <p:cNvSpPr>
            <a:spLocks noGrp="1"/>
          </p:cNvSpPr>
          <p:nvPr>
            <p:ph type="body" sz="half" idx="2"/>
          </p:nvPr>
        </p:nvSpPr>
        <p:spPr>
          <a:xfrm>
            <a:off x="179388" y="1700213"/>
            <a:ext cx="4032250" cy="4570412"/>
          </a:xfrm>
        </p:spPr>
        <p:txBody>
          <a:bodyPr/>
          <a:lstStyle/>
          <a:p>
            <a:pPr marL="342900" indent="-342900"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1891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Born in Misato-son     </a:t>
            </a:r>
            <a:r>
              <a:rPr lang="ja-JP" altLang="en-US" sz="2800" smtClean="0">
                <a:latin typeface="Times New Roman" pitchFamily="18" charset="0"/>
                <a:cs typeface="Times New Roman" pitchFamily="18" charset="0"/>
              </a:rPr>
              <a:t>美里村生</a:t>
            </a:r>
            <a:endParaRPr lang="en-US" altLang="ja-JP" sz="280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1906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Moved to Hawaii (Big Island)</a:t>
            </a:r>
          </a:p>
          <a:p>
            <a:pPr marL="342900" indent="-342900"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191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3 Married Kamado Kina</a:t>
            </a:r>
          </a:p>
          <a:p>
            <a:pPr marL="342900" indent="-342900"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1923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Relocated to Oahu</a:t>
            </a:r>
          </a:p>
          <a:p>
            <a:pPr marL="342900" indent="-342900"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1934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Died at 43 years old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B7839-AF26-4899-A4F5-9F244DBA7D51}" type="slidenum">
              <a:rPr lang="ja-JP" altLang="en-US"/>
              <a:pPr>
                <a:defRPr/>
              </a:pPr>
              <a:t>14</a:t>
            </a:fld>
            <a:endParaRPr lang="ja-JP" altLang="en-US"/>
          </a:p>
        </p:txBody>
      </p:sp>
      <p:sp>
        <p:nvSpPr>
          <p:cNvPr id="46082" name="TextBox 4"/>
          <p:cNvSpPr txBox="1">
            <a:spLocks noChangeArrowheads="1"/>
          </p:cNvSpPr>
          <p:nvPr/>
        </p:nvSpPr>
        <p:spPr bwMode="auto">
          <a:xfrm>
            <a:off x="539750" y="476250"/>
            <a:ext cx="21605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Ansho (1</a:t>
            </a:r>
            <a:r>
              <a:rPr lang="en-US" baseline="30000"/>
              <a:t>st</a:t>
            </a:r>
            <a:r>
              <a:rPr lang="en-US"/>
              <a:t> son)</a:t>
            </a:r>
          </a:p>
        </p:txBody>
      </p:sp>
      <p:sp>
        <p:nvSpPr>
          <p:cNvPr id="46083" name="TextBox 5"/>
          <p:cNvSpPr txBox="1">
            <a:spLocks noChangeArrowheads="1"/>
          </p:cNvSpPr>
          <p:nvPr/>
        </p:nvSpPr>
        <p:spPr bwMode="auto">
          <a:xfrm>
            <a:off x="3563938" y="476250"/>
            <a:ext cx="21605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Anko (2</a:t>
            </a:r>
            <a:r>
              <a:rPr lang="en-US" baseline="30000"/>
              <a:t>nd</a:t>
            </a:r>
            <a:r>
              <a:rPr lang="en-US"/>
              <a:t> son)</a:t>
            </a:r>
          </a:p>
        </p:txBody>
      </p:sp>
      <p:sp>
        <p:nvSpPr>
          <p:cNvPr id="46084" name="TextBox 6"/>
          <p:cNvSpPr txBox="1">
            <a:spLocks noChangeArrowheads="1"/>
          </p:cNvSpPr>
          <p:nvPr/>
        </p:nvSpPr>
        <p:spPr bwMode="auto">
          <a:xfrm>
            <a:off x="5688013" y="476250"/>
            <a:ext cx="3455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 sisters (Ushi &amp; Makatei)</a:t>
            </a:r>
          </a:p>
        </p:txBody>
      </p:sp>
      <p:sp>
        <p:nvSpPr>
          <p:cNvPr id="46085" name="TextBox 7"/>
          <p:cNvSpPr txBox="1">
            <a:spLocks noChangeArrowheads="1"/>
          </p:cNvSpPr>
          <p:nvPr/>
        </p:nvSpPr>
        <p:spPr bwMode="auto">
          <a:xfrm>
            <a:off x="250825" y="1412875"/>
            <a:ext cx="3025775" cy="15700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1906 Moved to Hawaii</a:t>
            </a:r>
          </a:p>
          <a:p>
            <a:r>
              <a:rPr lang="en-US"/>
              <a:t>1913 Married &amp; 9 children</a:t>
            </a:r>
          </a:p>
          <a:p>
            <a:r>
              <a:rPr lang="en-US"/>
              <a:t>1934 Passed away</a:t>
            </a:r>
          </a:p>
        </p:txBody>
      </p:sp>
      <p:sp>
        <p:nvSpPr>
          <p:cNvPr id="46086" name="TextBox 8"/>
          <p:cNvSpPr txBox="1">
            <a:spLocks noChangeArrowheads="1"/>
          </p:cNvSpPr>
          <p:nvPr/>
        </p:nvSpPr>
        <p:spPr bwMode="auto">
          <a:xfrm>
            <a:off x="3708400" y="2276475"/>
            <a:ext cx="4535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Safe keeping of the document</a:t>
            </a:r>
          </a:p>
        </p:txBody>
      </p:sp>
      <p:cxnSp>
        <p:nvCxnSpPr>
          <p:cNvPr id="16" name="Straight Connector 15"/>
          <p:cNvCxnSpPr>
            <a:stCxn id="46082" idx="3"/>
            <a:endCxn id="46083" idx="1"/>
          </p:cNvCxnSpPr>
          <p:nvPr/>
        </p:nvCxnSpPr>
        <p:spPr>
          <a:xfrm>
            <a:off x="2700338" y="708025"/>
            <a:ext cx="863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own Arrow 22"/>
          <p:cNvSpPr/>
          <p:nvPr/>
        </p:nvSpPr>
        <p:spPr>
          <a:xfrm>
            <a:off x="1476375" y="981075"/>
            <a:ext cx="287338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4356100" y="1268413"/>
            <a:ext cx="863600" cy="1152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95288" y="476250"/>
            <a:ext cx="2305050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635375" y="476250"/>
            <a:ext cx="5329238" cy="649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1FAB6-05C6-4D99-88F8-F05841EB143A}" type="slidenum">
              <a:rPr lang="ja-JP" altLang="en-US"/>
              <a:pPr>
                <a:defRPr/>
              </a:pPr>
              <a:t>15</a:t>
            </a:fld>
            <a:endParaRPr lang="ja-JP" altLang="en-US"/>
          </a:p>
        </p:txBody>
      </p:sp>
      <p:sp>
        <p:nvSpPr>
          <p:cNvPr id="47106" name="TextBox 4"/>
          <p:cNvSpPr txBox="1">
            <a:spLocks noChangeArrowheads="1"/>
          </p:cNvSpPr>
          <p:nvPr/>
        </p:nvSpPr>
        <p:spPr bwMode="auto">
          <a:xfrm>
            <a:off x="539750" y="476250"/>
            <a:ext cx="21605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Ansho (1</a:t>
            </a:r>
            <a:r>
              <a:rPr lang="en-US" baseline="30000"/>
              <a:t>st</a:t>
            </a:r>
            <a:r>
              <a:rPr lang="en-US"/>
              <a:t> son)</a:t>
            </a:r>
          </a:p>
        </p:txBody>
      </p:sp>
      <p:sp>
        <p:nvSpPr>
          <p:cNvPr id="47107" name="TextBox 5"/>
          <p:cNvSpPr txBox="1">
            <a:spLocks noChangeArrowheads="1"/>
          </p:cNvSpPr>
          <p:nvPr/>
        </p:nvSpPr>
        <p:spPr bwMode="auto">
          <a:xfrm>
            <a:off x="3563938" y="476250"/>
            <a:ext cx="21605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Anko (2</a:t>
            </a:r>
            <a:r>
              <a:rPr lang="en-US" baseline="30000"/>
              <a:t>nd</a:t>
            </a:r>
            <a:r>
              <a:rPr lang="en-US"/>
              <a:t> son)</a:t>
            </a:r>
          </a:p>
        </p:txBody>
      </p:sp>
      <p:sp>
        <p:nvSpPr>
          <p:cNvPr id="47108" name="TextBox 6"/>
          <p:cNvSpPr txBox="1">
            <a:spLocks noChangeArrowheads="1"/>
          </p:cNvSpPr>
          <p:nvPr/>
        </p:nvSpPr>
        <p:spPr bwMode="auto">
          <a:xfrm>
            <a:off x="5688013" y="476250"/>
            <a:ext cx="3455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 sisters (Ushi &amp; Makatei)</a:t>
            </a:r>
          </a:p>
        </p:txBody>
      </p:sp>
      <p:sp>
        <p:nvSpPr>
          <p:cNvPr id="47109" name="TextBox 7"/>
          <p:cNvSpPr txBox="1">
            <a:spLocks noChangeArrowheads="1"/>
          </p:cNvSpPr>
          <p:nvPr/>
        </p:nvSpPr>
        <p:spPr bwMode="auto">
          <a:xfrm>
            <a:off x="250825" y="1412875"/>
            <a:ext cx="3025775" cy="15700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1906 Moved to Hawaii</a:t>
            </a:r>
          </a:p>
          <a:p>
            <a:r>
              <a:rPr lang="en-US"/>
              <a:t>1913 Married &amp; 9 children</a:t>
            </a:r>
          </a:p>
          <a:p>
            <a:r>
              <a:rPr lang="en-US"/>
              <a:t>1934 Passed away</a:t>
            </a:r>
          </a:p>
        </p:txBody>
      </p:sp>
      <p:sp>
        <p:nvSpPr>
          <p:cNvPr id="47110" name="TextBox 8"/>
          <p:cNvSpPr txBox="1">
            <a:spLocks noChangeArrowheads="1"/>
          </p:cNvSpPr>
          <p:nvPr/>
        </p:nvSpPr>
        <p:spPr bwMode="auto">
          <a:xfrm>
            <a:off x="3708400" y="2276475"/>
            <a:ext cx="4535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Safe keeping of the document</a:t>
            </a:r>
          </a:p>
        </p:txBody>
      </p:sp>
      <p:sp>
        <p:nvSpPr>
          <p:cNvPr id="47111" name="TextBox 9"/>
          <p:cNvSpPr txBox="1">
            <a:spLocks noChangeArrowheads="1"/>
          </p:cNvSpPr>
          <p:nvPr/>
        </p:nvSpPr>
        <p:spPr bwMode="auto">
          <a:xfrm>
            <a:off x="3563938" y="2997200"/>
            <a:ext cx="5400675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1961 the doc to Hawaii along with okotsu, the doc was left with his daughter while okotsu was interred to Moiliili</a:t>
            </a:r>
          </a:p>
        </p:txBody>
      </p:sp>
      <p:sp>
        <p:nvSpPr>
          <p:cNvPr id="47112" name="TextBox 10"/>
          <p:cNvSpPr txBox="1">
            <a:spLocks noChangeArrowheads="1"/>
          </p:cNvSpPr>
          <p:nvPr/>
        </p:nvSpPr>
        <p:spPr bwMode="auto">
          <a:xfrm>
            <a:off x="250825" y="4149725"/>
            <a:ext cx="3529013" cy="830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1993 the doc was left with Roy (Ansho’s 1</a:t>
            </a:r>
            <a:r>
              <a:rPr lang="en-US" baseline="30000"/>
              <a:t>st</a:t>
            </a:r>
            <a:r>
              <a:rPr lang="en-US"/>
              <a:t> son)</a:t>
            </a:r>
          </a:p>
        </p:txBody>
      </p:sp>
      <p:sp>
        <p:nvSpPr>
          <p:cNvPr id="47113" name="TextBox 11"/>
          <p:cNvSpPr txBox="1">
            <a:spLocks noChangeArrowheads="1"/>
          </p:cNvSpPr>
          <p:nvPr/>
        </p:nvSpPr>
        <p:spPr bwMode="auto">
          <a:xfrm>
            <a:off x="250825" y="5300663"/>
            <a:ext cx="3457575" cy="15700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2000 handed over to Jessie (Ansho’s daughter), then to Lucie (Jessie’s daughter</a:t>
            </a:r>
          </a:p>
        </p:txBody>
      </p:sp>
      <p:sp>
        <p:nvSpPr>
          <p:cNvPr id="47114" name="TextBox 12"/>
          <p:cNvSpPr txBox="1">
            <a:spLocks noChangeArrowheads="1"/>
          </p:cNvSpPr>
          <p:nvPr/>
        </p:nvSpPr>
        <p:spPr bwMode="auto">
          <a:xfrm>
            <a:off x="4067175" y="4508500"/>
            <a:ext cx="4608513" cy="12017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2007 met Prof. Yamazato (distant relative in Okinawa), who introduced the Uchimas to Bazzell</a:t>
            </a:r>
          </a:p>
        </p:txBody>
      </p:sp>
      <p:cxnSp>
        <p:nvCxnSpPr>
          <p:cNvPr id="16" name="Straight Connector 15"/>
          <p:cNvCxnSpPr>
            <a:stCxn id="47106" idx="3"/>
            <a:endCxn id="47107" idx="1"/>
          </p:cNvCxnSpPr>
          <p:nvPr/>
        </p:nvCxnSpPr>
        <p:spPr>
          <a:xfrm>
            <a:off x="2700338" y="708025"/>
            <a:ext cx="863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own Arrow 22"/>
          <p:cNvSpPr/>
          <p:nvPr/>
        </p:nvSpPr>
        <p:spPr>
          <a:xfrm>
            <a:off x="1476375" y="981075"/>
            <a:ext cx="287338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4356100" y="1268413"/>
            <a:ext cx="863600" cy="1152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4572000" y="2708275"/>
            <a:ext cx="504825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Bent-Up Arrow 28"/>
          <p:cNvSpPr/>
          <p:nvPr/>
        </p:nvSpPr>
        <p:spPr>
          <a:xfrm flipH="1" flipV="1">
            <a:off x="1331913" y="3186113"/>
            <a:ext cx="2087562" cy="103505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1403350" y="5013325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Bent-Up Arrow 31"/>
          <p:cNvSpPr/>
          <p:nvPr/>
        </p:nvSpPr>
        <p:spPr>
          <a:xfrm>
            <a:off x="2195513" y="5921375"/>
            <a:ext cx="2376487" cy="936625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95288" y="476250"/>
            <a:ext cx="2305050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635375" y="476250"/>
            <a:ext cx="5329238" cy="649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Content Placeholder 4" descr="IMG_033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61988" y="260350"/>
            <a:ext cx="7820025" cy="586581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62739-895A-4DC4-AD46-BEBFC59EAC49}" type="slidenum">
              <a:rPr lang="ja-JP" altLang="en-US"/>
              <a:pPr>
                <a:defRPr/>
              </a:pPr>
              <a:t>16</a:t>
            </a:fld>
            <a:endParaRPr lang="ja-JP" altLang="en-US"/>
          </a:p>
        </p:txBody>
      </p:sp>
      <p:sp>
        <p:nvSpPr>
          <p:cNvPr id="48131" name="TextBox 3"/>
          <p:cNvSpPr txBox="1">
            <a:spLocks noChangeArrowheads="1"/>
          </p:cNvSpPr>
          <p:nvPr/>
        </p:nvSpPr>
        <p:spPr bwMode="auto">
          <a:xfrm>
            <a:off x="684213" y="6381750"/>
            <a:ext cx="74882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/>
              <a:t>山里琉球大学教授とハワイ大学図書館スペシャリスト</a:t>
            </a:r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C4592A94-CF2C-4469-8A62-DD87342D712D}" type="slidenum">
              <a:rPr lang="en-US" altLang="ja-JP" smtClean="0">
                <a:latin typeface="Times New Roman" pitchFamily="18" charset="0"/>
              </a:rPr>
              <a:pPr/>
              <a:t>17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8" name="Picture 7" descr="document conditio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49784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 descr="C:\Documents and Settings\tokiko.HAM\My Documents\Hawleydatabase\Uchima Document\Symposium 2011\mosei 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989263"/>
            <a:ext cx="2901950" cy="386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A813E9-D0DC-4E9E-AF59-18B246309332}" type="slidenum">
              <a:rPr lang="ja-JP" altLang="en-US"/>
              <a:pPr>
                <a:defRPr/>
              </a:pPr>
              <a:t>18</a:t>
            </a:fld>
            <a:endParaRPr lang="ja-JP" altLang="en-US"/>
          </a:p>
        </p:txBody>
      </p:sp>
      <p:sp>
        <p:nvSpPr>
          <p:cNvPr id="50178" name="TextBox 4"/>
          <p:cNvSpPr txBox="1">
            <a:spLocks noChangeArrowheads="1"/>
          </p:cNvSpPr>
          <p:nvPr/>
        </p:nvSpPr>
        <p:spPr bwMode="auto">
          <a:xfrm>
            <a:off x="539750" y="476250"/>
            <a:ext cx="21605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Ansho (1</a:t>
            </a:r>
            <a:r>
              <a:rPr lang="en-US" baseline="30000"/>
              <a:t>st</a:t>
            </a:r>
            <a:r>
              <a:rPr lang="en-US"/>
              <a:t> son)</a:t>
            </a:r>
          </a:p>
        </p:txBody>
      </p:sp>
      <p:sp>
        <p:nvSpPr>
          <p:cNvPr id="50179" name="TextBox 5"/>
          <p:cNvSpPr txBox="1">
            <a:spLocks noChangeArrowheads="1"/>
          </p:cNvSpPr>
          <p:nvPr/>
        </p:nvSpPr>
        <p:spPr bwMode="auto">
          <a:xfrm>
            <a:off x="3563938" y="476250"/>
            <a:ext cx="21605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Anko (2</a:t>
            </a:r>
            <a:r>
              <a:rPr lang="en-US" baseline="30000"/>
              <a:t>nd</a:t>
            </a:r>
            <a:r>
              <a:rPr lang="en-US"/>
              <a:t> son)</a:t>
            </a:r>
          </a:p>
        </p:txBody>
      </p:sp>
      <p:sp>
        <p:nvSpPr>
          <p:cNvPr id="50180" name="TextBox 6"/>
          <p:cNvSpPr txBox="1">
            <a:spLocks noChangeArrowheads="1"/>
          </p:cNvSpPr>
          <p:nvPr/>
        </p:nvSpPr>
        <p:spPr bwMode="auto">
          <a:xfrm>
            <a:off x="5688013" y="476250"/>
            <a:ext cx="3455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 sisters (Ushi &amp; Makatei)</a:t>
            </a:r>
          </a:p>
        </p:txBody>
      </p:sp>
      <p:sp>
        <p:nvSpPr>
          <p:cNvPr id="50181" name="TextBox 7"/>
          <p:cNvSpPr txBox="1">
            <a:spLocks noChangeArrowheads="1"/>
          </p:cNvSpPr>
          <p:nvPr/>
        </p:nvSpPr>
        <p:spPr bwMode="auto">
          <a:xfrm>
            <a:off x="250825" y="1412875"/>
            <a:ext cx="3025775" cy="15700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1906 Moved to Hawaii</a:t>
            </a:r>
          </a:p>
          <a:p>
            <a:r>
              <a:rPr lang="en-US"/>
              <a:t>1913 Married &amp; 9 children</a:t>
            </a:r>
          </a:p>
          <a:p>
            <a:r>
              <a:rPr lang="en-US"/>
              <a:t>1934 Passed away</a:t>
            </a:r>
          </a:p>
        </p:txBody>
      </p:sp>
      <p:sp>
        <p:nvSpPr>
          <p:cNvPr id="50182" name="TextBox 8"/>
          <p:cNvSpPr txBox="1">
            <a:spLocks noChangeArrowheads="1"/>
          </p:cNvSpPr>
          <p:nvPr/>
        </p:nvSpPr>
        <p:spPr bwMode="auto">
          <a:xfrm>
            <a:off x="3708400" y="2276475"/>
            <a:ext cx="4535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Safe keeping of the document</a:t>
            </a:r>
          </a:p>
        </p:txBody>
      </p:sp>
      <p:sp>
        <p:nvSpPr>
          <p:cNvPr id="50183" name="TextBox 9"/>
          <p:cNvSpPr txBox="1">
            <a:spLocks noChangeArrowheads="1"/>
          </p:cNvSpPr>
          <p:nvPr/>
        </p:nvSpPr>
        <p:spPr bwMode="auto">
          <a:xfrm>
            <a:off x="3563938" y="2997200"/>
            <a:ext cx="5400675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1961 the doc to Hawaii along with okotsu, the doc was left with his daughter while okotsu was interred to Moiliili</a:t>
            </a:r>
          </a:p>
        </p:txBody>
      </p:sp>
      <p:sp>
        <p:nvSpPr>
          <p:cNvPr id="50184" name="TextBox 10"/>
          <p:cNvSpPr txBox="1">
            <a:spLocks noChangeArrowheads="1"/>
          </p:cNvSpPr>
          <p:nvPr/>
        </p:nvSpPr>
        <p:spPr bwMode="auto">
          <a:xfrm>
            <a:off x="250825" y="4149725"/>
            <a:ext cx="3529013" cy="830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1993 the doc was left with Roy (Ansho’s 1</a:t>
            </a:r>
            <a:r>
              <a:rPr lang="en-US" baseline="30000"/>
              <a:t>st</a:t>
            </a:r>
            <a:r>
              <a:rPr lang="en-US"/>
              <a:t> son)</a:t>
            </a:r>
          </a:p>
        </p:txBody>
      </p:sp>
      <p:sp>
        <p:nvSpPr>
          <p:cNvPr id="50185" name="TextBox 11"/>
          <p:cNvSpPr txBox="1">
            <a:spLocks noChangeArrowheads="1"/>
          </p:cNvSpPr>
          <p:nvPr/>
        </p:nvSpPr>
        <p:spPr bwMode="auto">
          <a:xfrm>
            <a:off x="179388" y="5373688"/>
            <a:ext cx="3455987" cy="15684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2000 handed over to  Jessie (Ansho’s daughter), then to Lucie (Jessie’s daughter)</a:t>
            </a:r>
          </a:p>
        </p:txBody>
      </p:sp>
      <p:sp>
        <p:nvSpPr>
          <p:cNvPr id="50186" name="TextBox 12"/>
          <p:cNvSpPr txBox="1">
            <a:spLocks noChangeArrowheads="1"/>
          </p:cNvSpPr>
          <p:nvPr/>
        </p:nvSpPr>
        <p:spPr bwMode="auto">
          <a:xfrm>
            <a:off x="4067175" y="4508500"/>
            <a:ext cx="4608513" cy="12017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2007 met Prof. Yamazato (distant relative in Okinawa), who introduced the Uchima to Bazzell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572000" y="6027738"/>
            <a:ext cx="41036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2010 donated to the UHM Library</a:t>
            </a:r>
            <a:r>
              <a:rPr lang="ja-JP" altLang="en-US" b="1">
                <a:solidFill>
                  <a:srgbClr val="FF0000"/>
                </a:solidFill>
              </a:rPr>
              <a:t>　図書館へ寄贈</a:t>
            </a:r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>
            <a:stCxn id="50178" idx="3"/>
            <a:endCxn id="50179" idx="1"/>
          </p:cNvCxnSpPr>
          <p:nvPr/>
        </p:nvCxnSpPr>
        <p:spPr>
          <a:xfrm>
            <a:off x="2700338" y="708025"/>
            <a:ext cx="863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own Arrow 22"/>
          <p:cNvSpPr/>
          <p:nvPr/>
        </p:nvSpPr>
        <p:spPr>
          <a:xfrm>
            <a:off x="1476375" y="981075"/>
            <a:ext cx="287338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4356100" y="1268413"/>
            <a:ext cx="863600" cy="1152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4572000" y="2708275"/>
            <a:ext cx="504825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Bent-Up Arrow 28"/>
          <p:cNvSpPr/>
          <p:nvPr/>
        </p:nvSpPr>
        <p:spPr>
          <a:xfrm flipH="1" flipV="1">
            <a:off x="1331913" y="3186113"/>
            <a:ext cx="2087562" cy="103505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1403350" y="5013325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Bent-Up Arrow 31"/>
          <p:cNvSpPr/>
          <p:nvPr/>
        </p:nvSpPr>
        <p:spPr>
          <a:xfrm>
            <a:off x="2411413" y="5921375"/>
            <a:ext cx="2089150" cy="936625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508625" y="5732463"/>
            <a:ext cx="358775" cy="3603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5288" y="476250"/>
            <a:ext cx="2305050" cy="576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635375" y="476250"/>
            <a:ext cx="5329238" cy="649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4"/>
          <p:cNvSpPr>
            <a:spLocks noGrp="1"/>
          </p:cNvSpPr>
          <p:nvPr>
            <p:ph type="title"/>
          </p:nvPr>
        </p:nvSpPr>
        <p:spPr>
          <a:xfrm>
            <a:off x="755650" y="188913"/>
            <a:ext cx="7772400" cy="1143000"/>
          </a:xfrm>
        </p:spPr>
        <p:txBody>
          <a:bodyPr/>
          <a:lstStyle/>
          <a:p>
            <a:pPr eaLnBrk="1" hangingPunct="1"/>
            <a:r>
              <a:rPr kumimoji="1" lang="en-US" altLang="ja-JP" sz="2400" smtClean="0">
                <a:ea typeface="ＭＳ Ｐゴシック" charset="-128"/>
              </a:rPr>
              <a:t>Uchima Document </a:t>
            </a:r>
            <a:r>
              <a:rPr kumimoji="1" lang="ja-JP" altLang="en-US" sz="2400" smtClean="0">
                <a:ea typeface="ＭＳ Ｐゴシック" charset="-128"/>
              </a:rPr>
              <a:t>内間家譜</a:t>
            </a:r>
          </a:p>
        </p:txBody>
      </p:sp>
      <p:sp>
        <p:nvSpPr>
          <p:cNvPr id="51202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7EB5106B-9C1C-47A2-8105-04A88D90AED7}" type="slidenum">
              <a:rPr lang="en-US" altLang="ja-JP" smtClean="0">
                <a:latin typeface="Times New Roman" pitchFamily="18" charset="0"/>
              </a:rPr>
              <a:pPr/>
              <a:t>19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1203" name="Picture 2" descr="F:\Uchima\signing ceremony\DSC_05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098550"/>
            <a:ext cx="7772400" cy="516413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72EC5CC8-835B-4BE4-900F-E565A2728CB9}" type="slidenum">
              <a:rPr lang="en-US" altLang="ja-JP" smtClean="0">
                <a:latin typeface="Times New Roman" pitchFamily="18" charset="0"/>
              </a:rPr>
              <a:pPr/>
              <a:t>20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2226" name="Picture 4" descr="IMG_136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476250"/>
            <a:ext cx="7453312" cy="558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Box 5"/>
          <p:cNvSpPr txBox="1">
            <a:spLocks noChangeArrowheads="1"/>
          </p:cNvSpPr>
          <p:nvPr/>
        </p:nvSpPr>
        <p:spPr bwMode="auto">
          <a:xfrm>
            <a:off x="611188" y="6165850"/>
            <a:ext cx="73453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>
                <a:ea typeface="ＭＳ Ｐゴシック" charset="-128"/>
              </a:rPr>
              <a:t>県立沖縄博物館関係者・修復師へ家譜修復を託す</a:t>
            </a:r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DC7E6B09-9EDD-4690-9F54-02D7004AD6F6}" type="slidenum">
              <a:rPr lang="en-US" altLang="ja-JP" smtClean="0">
                <a:latin typeface="Times New Roman" pitchFamily="18" charset="0"/>
              </a:rPr>
              <a:pPr/>
              <a:t>21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8021638" cy="601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39750" y="3141663"/>
            <a:ext cx="2736850" cy="2519362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ja-JP" altLang="en-US">
              <a:ea typeface="ＭＳ Ｐゴシック" charset="-12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CFB50BA3-CF30-4D1B-83A4-3C8E124D0A1C}" type="slidenum">
              <a:rPr lang="en-US" altLang="ja-JP" smtClean="0">
                <a:latin typeface="Times New Roman" pitchFamily="18" charset="0"/>
              </a:rPr>
              <a:pPr/>
              <a:t>22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8740775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12862F7C-8394-4BC7-8936-F4AD4270BB54}" type="slidenum">
              <a:rPr lang="en-US" altLang="ja-JP" smtClean="0">
                <a:latin typeface="Times New Roman" pitchFamily="18" charset="0"/>
              </a:rPr>
              <a:pPr/>
              <a:t>23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3375"/>
            <a:ext cx="8759825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276600" y="1773238"/>
            <a:ext cx="2087563" cy="2951162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ja-JP" altLang="en-US">
              <a:ea typeface="ＭＳ Ｐゴシック" charset="-12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4"/>
          <p:cNvSpPr>
            <a:spLocks noGrp="1"/>
          </p:cNvSpPr>
          <p:nvPr>
            <p:ph type="title"/>
          </p:nvPr>
        </p:nvSpPr>
        <p:spPr>
          <a:xfrm flipV="1">
            <a:off x="685800" y="260350"/>
            <a:ext cx="7772400" cy="144463"/>
          </a:xfrm>
        </p:spPr>
        <p:txBody>
          <a:bodyPr/>
          <a:lstStyle/>
          <a:p>
            <a:pPr eaLnBrk="1" hangingPunct="1"/>
            <a:endParaRPr kumimoji="1" lang="ja-JP" altLang="en-US" smtClean="0">
              <a:ea typeface="ＭＳ Ｐゴシック" charset="-128"/>
            </a:endParaRPr>
          </a:p>
        </p:txBody>
      </p:sp>
      <p:sp>
        <p:nvSpPr>
          <p:cNvPr id="56322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4E42285B-8937-4B93-A4D7-03ECD26EDC16}" type="slidenum">
              <a:rPr lang="en-US" altLang="ja-JP" smtClean="0">
                <a:latin typeface="Times New Roman" pitchFamily="18" charset="0"/>
              </a:rPr>
              <a:pPr/>
              <a:t>24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6323" name="Picture 2" descr="F:\Hawley\Scroll_edit\scroll0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5875" y="1412875"/>
            <a:ext cx="9159875" cy="3816350"/>
          </a:xfrm>
        </p:spPr>
      </p:pic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5400000">
            <a:off x="4283076" y="1268412"/>
            <a:ext cx="1657350" cy="936625"/>
          </a:xfrm>
          <a:prstGeom prst="straightConnector1">
            <a:avLst/>
          </a:prstGeom>
          <a:noFill/>
          <a:ln w="57150" algn="ctr">
            <a:solidFill>
              <a:srgbClr val="FF33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 flipV="1">
            <a:off x="685800" y="260350"/>
            <a:ext cx="7772400" cy="349250"/>
          </a:xfrm>
        </p:spPr>
        <p:txBody>
          <a:bodyPr/>
          <a:lstStyle/>
          <a:p>
            <a:pPr eaLnBrk="1" hangingPunct="1"/>
            <a:endParaRPr kumimoji="1" lang="ja-JP" altLang="en-US" smtClean="0">
              <a:ea typeface="ＭＳ Ｐゴシック" charset="-128"/>
            </a:endParaRPr>
          </a:p>
        </p:txBody>
      </p:sp>
      <p:sp>
        <p:nvSpPr>
          <p:cNvPr id="57346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B67CBEFB-F471-412D-BB6B-8128AF5EC9A4}" type="slidenum">
              <a:rPr lang="en-US" altLang="ja-JP" smtClean="0">
                <a:latin typeface="Times New Roman" pitchFamily="18" charset="0"/>
              </a:rPr>
              <a:pPr/>
              <a:t>25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57347" name="Picture 3" descr="F:\Hawley\Prince Kin\Images\003_1.t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628775"/>
            <a:ext cx="7343775" cy="371475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4" descr="process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0"/>
            <a:ext cx="5319713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6" descr="process 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41663"/>
            <a:ext cx="4283075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7" descr="process 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3213100"/>
            <a:ext cx="47212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Content Placeholder 3" descr="restoration 4_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6525" y="765175"/>
            <a:ext cx="8866188" cy="4751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0A9445AE-5D7C-46C0-8FED-B022DBDDD966}" type="slidenum">
              <a:rPr lang="en-US" altLang="ja-JP" smtClean="0">
                <a:latin typeface="Times New Roman" pitchFamily="18" charset="0"/>
              </a:rPr>
              <a:pPr/>
              <a:t>28</a:t>
            </a:fld>
            <a:endParaRPr lang="en-US" altLang="ja-JP" smtClean="0">
              <a:latin typeface="Times New Roman" pitchFamily="18" charset="0"/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l="11377" t="311" r="10904"/>
          <a:stretch>
            <a:fillRect/>
          </a:stretch>
        </p:blipFill>
        <p:spPr bwMode="auto">
          <a:xfrm>
            <a:off x="0" y="0"/>
            <a:ext cx="6708775" cy="645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extBox 6"/>
          <p:cNvSpPr txBox="1">
            <a:spLocks noChangeArrowheads="1"/>
          </p:cNvSpPr>
          <p:nvPr/>
        </p:nvSpPr>
        <p:spPr bwMode="auto">
          <a:xfrm>
            <a:off x="6727825" y="333375"/>
            <a:ext cx="2092325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kumimoji="1" lang="ja-JP" altLang="en-US" sz="2800">
                <a:ea typeface="ＭＳ Ｐゴシック" charset="-128"/>
              </a:rPr>
              <a:t>イッペー　ニフェーデービル</a:t>
            </a:r>
            <a:endParaRPr kumimoji="1" lang="en-US" altLang="ja-JP" sz="2800">
              <a:ea typeface="ＭＳ Ｐゴシック" charset="-128"/>
            </a:endParaRPr>
          </a:p>
          <a:p>
            <a:r>
              <a:rPr kumimoji="1" lang="en-US" altLang="ja-JP" sz="2800">
                <a:ea typeface="ＭＳ Ｐゴシック" charset="-128"/>
              </a:rPr>
              <a:t>Mahalo  </a:t>
            </a:r>
            <a:r>
              <a:rPr kumimoji="1" lang="ja-JP" altLang="en-US" sz="2800">
                <a:ea typeface="ＭＳ Ｐゴシック" charset="-128"/>
              </a:rPr>
              <a:t>マハロ</a:t>
            </a:r>
            <a:endParaRPr kumimoji="1" lang="en-US" altLang="ja-JP" sz="2800">
              <a:ea typeface="ＭＳ Ｐゴシック" charset="-128"/>
            </a:endParaRPr>
          </a:p>
          <a:p>
            <a:r>
              <a:rPr kumimoji="1" lang="ja-JP" altLang="en-US" sz="2800">
                <a:ea typeface="ＭＳ Ｐゴシック" charset="-128"/>
              </a:rPr>
              <a:t> 有難うございました</a:t>
            </a:r>
            <a:endParaRPr kumimoji="1" lang="en-US" altLang="ja-JP" sz="2800">
              <a:ea typeface="ＭＳ Ｐゴシック" charset="-128"/>
            </a:endParaRPr>
          </a:p>
          <a:p>
            <a:r>
              <a:rPr kumimoji="1" lang="en-US" altLang="ja-JP" sz="4000">
                <a:ea typeface="ＭＳ Ｐゴシック" charset="-128"/>
              </a:rPr>
              <a:t>Thank you very much</a:t>
            </a:r>
            <a:endParaRPr kumimoji="1" lang="ja-JP" altLang="en-US" sz="4000">
              <a:ea typeface="ＭＳ Ｐゴシック" charset="-128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636</Words>
  <Application>Microsoft Office PowerPoint</Application>
  <PresentationFormat>On-screen Show (4:3)</PresentationFormat>
  <Paragraphs>108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7" baseType="lpstr">
      <vt:lpstr>Times New Roman</vt:lpstr>
      <vt:lpstr>Arial</vt:lpstr>
      <vt:lpstr>Calibri</vt:lpstr>
      <vt:lpstr>ＭＳ Ｐゴシック</vt:lpstr>
      <vt:lpstr>Default Design</vt:lpstr>
      <vt:lpstr>Custom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Photo Editor Photo</vt:lpstr>
      <vt:lpstr>Bitmap Image</vt:lpstr>
      <vt:lpstr>Slide 1</vt:lpstr>
      <vt:lpstr> "Genealogy of a Scroll and an Old Book, 1710-2010" </vt:lpstr>
      <vt:lpstr>Frank Hawley フランク・ホーレー</vt:lpstr>
      <vt:lpstr>Frank Hawley Collection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Uchima Ansho, the 1st Uchima to Hawaii一世</vt:lpstr>
      <vt:lpstr>Slide 14</vt:lpstr>
      <vt:lpstr>Slide 15</vt:lpstr>
      <vt:lpstr>Slide 16</vt:lpstr>
      <vt:lpstr>Slide 17</vt:lpstr>
      <vt:lpstr>Slide 18</vt:lpstr>
      <vt:lpstr>Uchima Document 内間家譜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The Bazzells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PRDLA Presentation </dc:title>
  <dc:creator>Tokiko Bazzell</dc:creator>
  <cp:lastModifiedBy>paula</cp:lastModifiedBy>
  <cp:revision>117</cp:revision>
  <dcterms:created xsi:type="dcterms:W3CDTF">2003-08-18T09:24:55Z</dcterms:created>
  <dcterms:modified xsi:type="dcterms:W3CDTF">2011-11-03T23:10:24Z</dcterms:modified>
</cp:coreProperties>
</file>