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23"/>
  </p:notesMasterIdLst>
  <p:handoutMasterIdLst>
    <p:handoutMasterId r:id="rId24"/>
  </p:handoutMasterIdLst>
  <p:sldIdLst>
    <p:sldId id="256" r:id="rId2"/>
    <p:sldId id="371" r:id="rId3"/>
    <p:sldId id="404" r:id="rId4"/>
    <p:sldId id="410" r:id="rId5"/>
    <p:sldId id="376" r:id="rId6"/>
    <p:sldId id="400" r:id="rId7"/>
    <p:sldId id="408" r:id="rId8"/>
    <p:sldId id="411" r:id="rId9"/>
    <p:sldId id="412" r:id="rId10"/>
    <p:sldId id="413" r:id="rId11"/>
    <p:sldId id="409" r:id="rId12"/>
    <p:sldId id="292" r:id="rId13"/>
    <p:sldId id="406" r:id="rId14"/>
    <p:sldId id="378" r:id="rId15"/>
    <p:sldId id="394" r:id="rId16"/>
    <p:sldId id="382" r:id="rId17"/>
    <p:sldId id="399" r:id="rId18"/>
    <p:sldId id="403" r:id="rId19"/>
    <p:sldId id="384" r:id="rId20"/>
    <p:sldId id="395" r:id="rId21"/>
    <p:sldId id="344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imes New Roman" panose="02020603050405020304" pitchFamily="18" charset="0"/>
        <a:ea typeface="굴림" panose="020B0600000101010101" pitchFamily="34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imes New Roman" panose="02020603050405020304" pitchFamily="18" charset="0"/>
        <a:ea typeface="굴림" panose="020B0600000101010101" pitchFamily="34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imes New Roman" panose="02020603050405020304" pitchFamily="18" charset="0"/>
        <a:ea typeface="굴림" panose="020B0600000101010101" pitchFamily="34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imes New Roman" panose="02020603050405020304" pitchFamily="18" charset="0"/>
        <a:ea typeface="굴림" panose="020B0600000101010101" pitchFamily="34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imes New Roman" panose="02020603050405020304" pitchFamily="18" charset="0"/>
        <a:ea typeface="굴림" panose="020B0600000101010101" pitchFamily="34" charset="-127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imes New Roman" panose="02020603050405020304" pitchFamily="18" charset="0"/>
        <a:ea typeface="굴림" panose="020B0600000101010101" pitchFamily="34" charset="-127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imes New Roman" panose="02020603050405020304" pitchFamily="18" charset="0"/>
        <a:ea typeface="굴림" panose="020B0600000101010101" pitchFamily="34" charset="-127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imes New Roman" panose="02020603050405020304" pitchFamily="18" charset="0"/>
        <a:ea typeface="굴림" panose="020B0600000101010101" pitchFamily="34" charset="-127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imes New Roman" panose="02020603050405020304" pitchFamily="18" charset="0"/>
        <a:ea typeface="굴림" panose="020B0600000101010101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96" autoAdjust="0"/>
    <p:restoredTop sz="96144" autoAdjust="0"/>
  </p:normalViewPr>
  <p:slideViewPr>
    <p:cSldViewPr>
      <p:cViewPr varScale="1">
        <p:scale>
          <a:sx n="105" d="100"/>
          <a:sy n="105" d="100"/>
        </p:scale>
        <p:origin x="24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698" y="-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5BA9D76C-8F8C-AA4D-A1E8-6F170A29E7D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0" hangingPunct="1">
              <a:spcBef>
                <a:spcPct val="20000"/>
              </a:spcBef>
              <a:buFontTx/>
              <a:buChar char="•"/>
              <a:defRPr kumimoji="0"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434AE557-62B9-F04B-AFAC-A76DD6DD776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0" hangingPunct="1">
              <a:spcBef>
                <a:spcPct val="20000"/>
              </a:spcBef>
              <a:buFontTx/>
              <a:buChar char="•"/>
              <a:defRPr kumimoji="0"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3252" name="Rectangle 4">
            <a:extLst>
              <a:ext uri="{FF2B5EF4-FFF2-40B4-BE49-F238E27FC236}">
                <a16:creationId xmlns:a16="http://schemas.microsoft.com/office/drawing/2014/main" id="{480444C3-7250-B841-885F-A458197D8D2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0" hangingPunct="1">
              <a:spcBef>
                <a:spcPct val="20000"/>
              </a:spcBef>
              <a:buFontTx/>
              <a:buChar char="•"/>
              <a:defRPr kumimoji="0"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3253" name="Rectangle 5">
            <a:extLst>
              <a:ext uri="{FF2B5EF4-FFF2-40B4-BE49-F238E27FC236}">
                <a16:creationId xmlns:a16="http://schemas.microsoft.com/office/drawing/2014/main" id="{90607DE1-6DBD-0E4B-AA0B-0ADF9A0ED2E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20000"/>
              </a:spcBef>
              <a:buFontTx/>
              <a:buChar char="•"/>
              <a:defRPr kumimoji="0" sz="1200"/>
            </a:lvl1pPr>
          </a:lstStyle>
          <a:p>
            <a:fld id="{3FB32640-B706-6641-8EB7-257A4FD893A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4B2BF1C-327F-3149-9683-61836277C1F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0" hangingPunct="1">
              <a:spcBef>
                <a:spcPct val="0"/>
              </a:spcBef>
              <a:buFontTx/>
              <a:buNone/>
              <a:defRPr kumimoji="0"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A0EB3A46-C16A-1C43-B372-EF9058F01D9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0" hangingPunct="1">
              <a:spcBef>
                <a:spcPct val="0"/>
              </a:spcBef>
              <a:buFontTx/>
              <a:buNone/>
              <a:defRPr kumimoji="0"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B15F162D-AD1F-5042-827D-502EFC477427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B4FA5F00-B461-B94F-93F5-FED9F222F0B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/>
              <a:t>Click to edit Master text styles</a:t>
            </a:r>
          </a:p>
          <a:p>
            <a:pPr lvl="1"/>
            <a:r>
              <a:rPr lang="en-US" altLang="ko-KR" noProof="0"/>
              <a:t>Second level</a:t>
            </a:r>
          </a:p>
          <a:p>
            <a:pPr lvl="2"/>
            <a:r>
              <a:rPr lang="en-US" altLang="ko-KR" noProof="0"/>
              <a:t>Third level</a:t>
            </a:r>
          </a:p>
          <a:p>
            <a:pPr lvl="3"/>
            <a:r>
              <a:rPr lang="en-US" altLang="ko-KR" noProof="0"/>
              <a:t>Fourth level</a:t>
            </a:r>
          </a:p>
          <a:p>
            <a:pPr lvl="4"/>
            <a:r>
              <a:rPr lang="en-US" altLang="ko-KR" noProof="0"/>
              <a:t>Fifth level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F9BCF10C-B636-C24F-A2BA-8BE11F813A8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0" hangingPunct="1">
              <a:spcBef>
                <a:spcPct val="0"/>
              </a:spcBef>
              <a:buFontTx/>
              <a:buNone/>
              <a:defRPr kumimoji="0"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EE118E9D-20E6-8E44-875F-B37E663A7B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/>
            </a:lvl1pPr>
          </a:lstStyle>
          <a:p>
            <a:fld id="{CFE8558B-DAC8-9047-98C4-9C161A0089B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1285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E2EA0D25-FF34-DD4D-9925-855E22C02D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B3FAB00-1F77-8044-95D9-4EF0926C3E22}" type="slidenum">
              <a:rPr lang="en-US" altLang="ko-KR"/>
              <a:pPr>
                <a:spcBef>
                  <a:spcPct val="0"/>
                </a:spcBef>
              </a:pPr>
              <a:t>1</a:t>
            </a:fld>
            <a:endParaRPr lang="en-US" altLang="ko-KR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FAF43D33-2DCE-1149-99D6-928B0CF220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A04AEE50-10CC-6044-8889-220224DCC6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>
              <a:ea typeface="굴림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0083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58725E79-2237-9442-9BD0-4810EA2939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731816A-BE4B-8246-8E51-E616665321F5}" type="slidenum">
              <a:rPr lang="en-US" altLang="ko-KR"/>
              <a:pPr>
                <a:spcBef>
                  <a:spcPct val="0"/>
                </a:spcBef>
              </a:pPr>
              <a:t>12</a:t>
            </a:fld>
            <a:endParaRPr lang="en-US" altLang="ko-KR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A2EFA66B-B966-3440-932E-4C6C5E89E7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25392BD5-A03D-A942-9969-17901EBE71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/>
            <a:endParaRPr lang="en-US" altLang="ko-KR"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3672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4AECBBB4-F92F-8246-8017-FE0D42D496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85BEBA64-CAD1-9F4B-B128-2E21B62D5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>
              <a:cs typeface="Times New Roman" panose="02020603050405020304" pitchFamily="18" charset="0"/>
            </a:endParaRPr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70E8D184-3875-4F48-8CE2-8D5CB16A31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62FEEFC3-2698-9E43-9C25-F2A9FE8259AC}" type="slidenum">
              <a:rPr kumimoji="0" lang="en-US" altLang="ko-KR" sz="1200"/>
              <a:pPr/>
              <a:t>13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32326908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EEC5FB82-933D-5F48-90E7-87A2C68245D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24A508CC-B04B-1945-9908-2D666DF35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x-none" altLang="x-none"/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24AA50FC-9B48-184B-9099-FAE7603273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2D1339AF-A525-F742-97E9-E0148CEF7FB8}" type="slidenum">
              <a:rPr kumimoji="0" lang="en-US" altLang="ko-KR" sz="1200"/>
              <a:pPr/>
              <a:t>14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137018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>
            <a:extLst>
              <a:ext uri="{FF2B5EF4-FFF2-40B4-BE49-F238E27FC236}">
                <a16:creationId xmlns:a16="http://schemas.microsoft.com/office/drawing/2014/main" id="{1BC1B937-252A-A340-9672-D46C17E591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슬라이드 노트 개체 틀 2">
            <a:extLst>
              <a:ext uri="{FF2B5EF4-FFF2-40B4-BE49-F238E27FC236}">
                <a16:creationId xmlns:a16="http://schemas.microsoft.com/office/drawing/2014/main" id="{8492E9DC-4BE6-5D45-A2F6-1A57B7E734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ko-KR" altLang="en-US"/>
          </a:p>
        </p:txBody>
      </p:sp>
      <p:sp>
        <p:nvSpPr>
          <p:cNvPr id="39940" name="슬라이드 번호 개체 틀 3">
            <a:extLst>
              <a:ext uri="{FF2B5EF4-FFF2-40B4-BE49-F238E27FC236}">
                <a16:creationId xmlns:a16="http://schemas.microsoft.com/office/drawing/2014/main" id="{135AAAA4-D098-DA49-BD67-1B93F804D1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B36855BF-A460-9643-BEA6-65FFE1978FF1}" type="slidenum">
              <a:rPr kumimoji="0" lang="en-US" altLang="ko-KR" sz="1200"/>
              <a:pPr/>
              <a:t>16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1264699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>
            <a:extLst>
              <a:ext uri="{FF2B5EF4-FFF2-40B4-BE49-F238E27FC236}">
                <a16:creationId xmlns:a16="http://schemas.microsoft.com/office/drawing/2014/main" id="{0CFB1753-BAC8-5A40-A421-BA1C263F06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>
            <a:extLst>
              <a:ext uri="{FF2B5EF4-FFF2-40B4-BE49-F238E27FC236}">
                <a16:creationId xmlns:a16="http://schemas.microsoft.com/office/drawing/2014/main" id="{C1388F24-AC7A-4349-90EC-C27E3089A4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ko-KR"/>
          </a:p>
        </p:txBody>
      </p:sp>
      <p:sp>
        <p:nvSpPr>
          <p:cNvPr id="41988" name="Slide Number Placeholder 3">
            <a:extLst>
              <a:ext uri="{FF2B5EF4-FFF2-40B4-BE49-F238E27FC236}">
                <a16:creationId xmlns:a16="http://schemas.microsoft.com/office/drawing/2014/main" id="{56E8A4C1-A211-A744-B60A-8C9B612326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949CEEE8-647B-4F4F-A84D-C3A7EFCEA821}" type="slidenum">
              <a:rPr kumimoji="0" lang="en-US" altLang="ko-KR" sz="1200"/>
              <a:pPr/>
              <a:t>17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33207290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DDE607BF-4320-B14C-8C94-46A6182F04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2D544A2F-D918-BE4E-9929-ACCB6336B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>
              <a:cs typeface="HY신명조"/>
            </a:endParaRPr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9C6F0383-E7A1-6048-9DF4-1E11EB715C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FB345160-439E-4F4D-B75D-8C9A8BB3869C}" type="slidenum">
              <a:rPr kumimoji="0" lang="en-US" altLang="ko-KR" sz="1200"/>
              <a:pPr/>
              <a:t>20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3202925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>
            <a:extLst>
              <a:ext uri="{FF2B5EF4-FFF2-40B4-BE49-F238E27FC236}">
                <a16:creationId xmlns:a16="http://schemas.microsoft.com/office/drawing/2014/main" id="{6A2EF769-39C3-B441-800E-5D33B503A5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>
            <a:extLst>
              <a:ext uri="{FF2B5EF4-FFF2-40B4-BE49-F238E27FC236}">
                <a16:creationId xmlns:a16="http://schemas.microsoft.com/office/drawing/2014/main" id="{9AE3F563-9AFF-554D-B081-ECA6A2E37B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ko-KR" altLang="en-US" dirty="0"/>
          </a:p>
        </p:txBody>
      </p:sp>
      <p:sp>
        <p:nvSpPr>
          <p:cNvPr id="10244" name="슬라이드 번호 개체 틀 3">
            <a:extLst>
              <a:ext uri="{FF2B5EF4-FFF2-40B4-BE49-F238E27FC236}">
                <a16:creationId xmlns:a16="http://schemas.microsoft.com/office/drawing/2014/main" id="{336C1D3D-700A-8648-9363-6B54FF9421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85C28A06-EE35-BF48-A121-6B1C886D3F5F}" type="slidenum">
              <a:rPr kumimoji="0" lang="en-US" altLang="ko-KR" sz="1200"/>
              <a:pPr/>
              <a:t>2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702875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>
            <a:extLst>
              <a:ext uri="{FF2B5EF4-FFF2-40B4-BE49-F238E27FC236}">
                <a16:creationId xmlns:a16="http://schemas.microsoft.com/office/drawing/2014/main" id="{4AF76F08-FEC8-C547-A2CF-C58FF7F8F9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>
            <a:extLst>
              <a:ext uri="{FF2B5EF4-FFF2-40B4-BE49-F238E27FC236}">
                <a16:creationId xmlns:a16="http://schemas.microsoft.com/office/drawing/2014/main" id="{5B0CB8A2-9976-4F4B-981B-3E4BA707C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ko-KR" altLang="en-US"/>
          </a:p>
        </p:txBody>
      </p:sp>
      <p:sp>
        <p:nvSpPr>
          <p:cNvPr id="14340" name="슬라이드 번호 개체 틀 3">
            <a:extLst>
              <a:ext uri="{FF2B5EF4-FFF2-40B4-BE49-F238E27FC236}">
                <a16:creationId xmlns:a16="http://schemas.microsoft.com/office/drawing/2014/main" id="{1B98211C-6CD6-954C-89E5-124FAB7F3F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3EF2BCE7-13C0-8441-9698-69F8020A9D03}" type="slidenum">
              <a:rPr kumimoji="0" lang="en-US" altLang="ko-KR" sz="1200"/>
              <a:pPr/>
              <a:t>4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3552536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슬라이드 이미지 개체 틀 1">
            <a:extLst>
              <a:ext uri="{FF2B5EF4-FFF2-40B4-BE49-F238E27FC236}">
                <a16:creationId xmlns:a16="http://schemas.microsoft.com/office/drawing/2014/main" id="{C5F64A84-E945-BF4D-8E31-7454FA4C61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슬라이드 노트 개체 틀 2">
            <a:extLst>
              <a:ext uri="{FF2B5EF4-FFF2-40B4-BE49-F238E27FC236}">
                <a16:creationId xmlns:a16="http://schemas.microsoft.com/office/drawing/2014/main" id="{347C41A0-5EB6-1D49-BBDF-1920AA447B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>
              <a:cs typeface="Times New Roman" panose="02020603050405020304" pitchFamily="18" charset="0"/>
            </a:endParaRPr>
          </a:p>
        </p:txBody>
      </p:sp>
      <p:sp>
        <p:nvSpPr>
          <p:cNvPr id="17412" name="슬라이드 번호 개체 틀 3">
            <a:extLst>
              <a:ext uri="{FF2B5EF4-FFF2-40B4-BE49-F238E27FC236}">
                <a16:creationId xmlns:a16="http://schemas.microsoft.com/office/drawing/2014/main" id="{E82F7D66-76E7-594C-98D3-5EEF50265D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2EAF0341-45A3-EA4C-8AC3-FA7539C2AB51}" type="slidenum">
              <a:rPr kumimoji="0" lang="en-US" altLang="ko-KR" sz="1200"/>
              <a:pPr/>
              <a:t>5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1348816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이미지 개체 틀 1">
            <a:extLst>
              <a:ext uri="{FF2B5EF4-FFF2-40B4-BE49-F238E27FC236}">
                <a16:creationId xmlns:a16="http://schemas.microsoft.com/office/drawing/2014/main" id="{0CB8EE5B-BDF4-C14A-AB35-50A79360AF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슬라이드 노트 개체 틀 2">
            <a:extLst>
              <a:ext uri="{FF2B5EF4-FFF2-40B4-BE49-F238E27FC236}">
                <a16:creationId xmlns:a16="http://schemas.microsoft.com/office/drawing/2014/main" id="{37C99C45-6B2D-6448-A597-721D99EA83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ko-KR" altLang="en-US" dirty="0">
              <a:cs typeface="Times New Roman" panose="02020603050405020304" pitchFamily="18" charset="0"/>
            </a:endParaRPr>
          </a:p>
        </p:txBody>
      </p:sp>
      <p:sp>
        <p:nvSpPr>
          <p:cNvPr id="19460" name="슬라이드 번호 개체 틀 3">
            <a:extLst>
              <a:ext uri="{FF2B5EF4-FFF2-40B4-BE49-F238E27FC236}">
                <a16:creationId xmlns:a16="http://schemas.microsoft.com/office/drawing/2014/main" id="{B6524AFF-0BC7-E94C-811C-1553C3248C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38B12AEC-90D3-DA4D-B773-7009071593BB}" type="slidenum">
              <a:rPr kumimoji="0" lang="en-US" altLang="ko-KR" sz="1200"/>
              <a:pPr/>
              <a:t>6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1037940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>
            <a:extLst>
              <a:ext uri="{FF2B5EF4-FFF2-40B4-BE49-F238E27FC236}">
                <a16:creationId xmlns:a16="http://schemas.microsoft.com/office/drawing/2014/main" id="{A156D574-8993-F84C-A784-76E842A482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슬라이드 노트 개체 틀 2">
            <a:extLst>
              <a:ext uri="{FF2B5EF4-FFF2-40B4-BE49-F238E27FC236}">
                <a16:creationId xmlns:a16="http://schemas.microsoft.com/office/drawing/2014/main" id="{CD7CAE56-C426-6A4D-8F53-8C0F864BAE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ko-KR" altLang="en-US"/>
          </a:p>
        </p:txBody>
      </p:sp>
      <p:sp>
        <p:nvSpPr>
          <p:cNvPr id="21508" name="슬라이드 번호 개체 틀 3">
            <a:extLst>
              <a:ext uri="{FF2B5EF4-FFF2-40B4-BE49-F238E27FC236}">
                <a16:creationId xmlns:a16="http://schemas.microsoft.com/office/drawing/2014/main" id="{B51E8A55-6BE4-094E-B347-312DF721A5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66FF8E61-4DC4-6341-9644-5F90DC9C59FA}" type="slidenum">
              <a:rPr kumimoji="0" lang="en-US" altLang="ko-KR" sz="1200"/>
              <a:pPr/>
              <a:t>7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2489159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>
            <a:extLst>
              <a:ext uri="{FF2B5EF4-FFF2-40B4-BE49-F238E27FC236}">
                <a16:creationId xmlns:a16="http://schemas.microsoft.com/office/drawing/2014/main" id="{CAA584F1-F862-4746-AF3D-6A50A29D7D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87938D80-0635-4349-9205-D211B5343C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kumimoji="1" lang="ko-KR" altLang="en-US" strike="sngStrike" dirty="0"/>
          </a:p>
        </p:txBody>
      </p:sp>
      <p:sp>
        <p:nvSpPr>
          <p:cNvPr id="23556" name="슬라이드 번호 개체 틀 3">
            <a:extLst>
              <a:ext uri="{FF2B5EF4-FFF2-40B4-BE49-F238E27FC236}">
                <a16:creationId xmlns:a16="http://schemas.microsoft.com/office/drawing/2014/main" id="{66ABDBCF-901D-4C4A-A7C3-FE58B35C12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FF09265B-8E6C-964E-B04C-E4AF1F68446A}" type="slidenum">
              <a:rPr kumimoji="0" lang="en-US" altLang="ko-KR" sz="1200"/>
              <a:pPr/>
              <a:t>8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3473750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슬라이드 이미지 개체 틀 1">
            <a:extLst>
              <a:ext uri="{FF2B5EF4-FFF2-40B4-BE49-F238E27FC236}">
                <a16:creationId xmlns:a16="http://schemas.microsoft.com/office/drawing/2014/main" id="{54004EEE-7BD2-8245-A324-FA25C7EB97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슬라이드 노트 개체 틀 2">
            <a:extLst>
              <a:ext uri="{FF2B5EF4-FFF2-40B4-BE49-F238E27FC236}">
                <a16:creationId xmlns:a16="http://schemas.microsoft.com/office/drawing/2014/main" id="{412D2D82-5820-A143-8A1D-F03BFA50F8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ko-KR" altLang="en-US"/>
          </a:p>
        </p:txBody>
      </p:sp>
      <p:sp>
        <p:nvSpPr>
          <p:cNvPr id="25604" name="슬라이드 번호 개체 틀 3">
            <a:extLst>
              <a:ext uri="{FF2B5EF4-FFF2-40B4-BE49-F238E27FC236}">
                <a16:creationId xmlns:a16="http://schemas.microsoft.com/office/drawing/2014/main" id="{B2B2D998-5758-C447-9930-9BF185D64D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96158339-F3FA-BE4F-A17C-F82B6F3C08A5}" type="slidenum">
              <a:rPr kumimoji="0" lang="en-US" altLang="ko-KR" sz="1200"/>
              <a:pPr/>
              <a:t>9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3493446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>
            <a:extLst>
              <a:ext uri="{FF2B5EF4-FFF2-40B4-BE49-F238E27FC236}">
                <a16:creationId xmlns:a16="http://schemas.microsoft.com/office/drawing/2014/main" id="{02020CA5-FC82-A44C-A4C6-81C13425FB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슬라이드 노트 개체 틀 2">
            <a:extLst>
              <a:ext uri="{FF2B5EF4-FFF2-40B4-BE49-F238E27FC236}">
                <a16:creationId xmlns:a16="http://schemas.microsoft.com/office/drawing/2014/main" id="{B3C0658D-5313-0745-909B-48D786806A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ko-KR" altLang="en-US"/>
          </a:p>
        </p:txBody>
      </p:sp>
      <p:sp>
        <p:nvSpPr>
          <p:cNvPr id="30724" name="슬라이드 번호 개체 틀 3">
            <a:extLst>
              <a:ext uri="{FF2B5EF4-FFF2-40B4-BE49-F238E27FC236}">
                <a16:creationId xmlns:a16="http://schemas.microsoft.com/office/drawing/2014/main" id="{CDDAF838-364A-7547-B051-EBB8F5CD96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A865DBF8-AEE4-244A-8BBB-6DF969C2F3FE}" type="slidenum">
              <a:rPr kumimoji="0" lang="en-US" altLang="ko-KR" sz="1200"/>
              <a:pPr/>
              <a:t>11</a:t>
            </a:fld>
            <a:endParaRPr kumimoji="0"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3731058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altLang="ko-KR"/>
              <a:t>Click to edit Master subtitle style</a:t>
            </a:r>
            <a:endParaRPr lang="en-US"/>
          </a:p>
        </p:txBody>
      </p:sp>
      <p:sp>
        <p:nvSpPr>
          <p:cNvPr id="4" name="Date Placeholder 29">
            <a:extLst>
              <a:ext uri="{FF2B5EF4-FFF2-40B4-BE49-F238E27FC236}">
                <a16:creationId xmlns:a16="http://schemas.microsoft.com/office/drawing/2014/main" id="{205F1F40-0844-AE40-80D5-250598E31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F870FA60-518C-2843-AEBD-E7D0BECAA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26">
            <a:extLst>
              <a:ext uri="{FF2B5EF4-FFF2-40B4-BE49-F238E27FC236}">
                <a16:creationId xmlns:a16="http://schemas.microsoft.com/office/drawing/2014/main" id="{CD5E453C-3212-B341-831A-FB5C1BD83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8B1439EB-9DDD-B34A-A713-EED7987EBB2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54971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/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7033564D-666A-CF40-952B-B6E9322B8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5713322C-AEE2-224D-9403-C1B9F20FE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D09A1729-7B2A-A241-A910-F2CA7CC5E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B1CE4-390C-E440-9C15-EE0AFF3DDC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62868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/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543B223D-FE5E-F44E-896C-8DEF216A1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3C0B76FE-AEDC-3E43-A3D2-0CB63FBC8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438895E9-3A10-814A-A58C-425743AAC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77832-A54F-2740-B4B0-D9F34E725D7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0884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ko-KR" altLang="en-US" noProof="0"/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B2110317-1082-A94A-A4B4-761E5B516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9B80C3C7-9791-E149-B6CD-42463FE33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47863A8E-116E-9945-AB33-18BA6F786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7CC5B-EBF9-8845-9206-FD4DA6B70DC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76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/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768A89CA-D799-7749-BDCD-EDB9E0A80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83ED77C9-0AEE-5847-AF18-4F5FA954A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2EAAF400-B355-3C4D-A0DA-EE56A490A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72CEA-5B99-B14C-BFD8-ADDFCA1E306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75112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9470B-2A98-9B44-8434-D4D49A3DF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5AC92-5EEF-354D-B5D4-C89854A01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92DA3-3E5B-A542-94D6-FCA365C2D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5266B9A8-A4D1-2141-BCDE-7584FE48810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52818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/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1DB40A0B-4173-DD4B-9EFE-1CC3EDFC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4F17BBC4-756D-0848-9B7E-1B1AB4830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319950C1-1BBC-2D4E-8660-48F16E9D1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BF327-D7A6-0947-B99E-A75D3B413EE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198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/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83CE0B47-2FD1-FA4D-A4AC-8F3D8023E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id="{548B734B-92BE-BC45-A483-6FE94843A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id="{9FF084FD-4B6B-E04C-929E-85FCAC844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A2470-2656-2948-974B-8C52DF9337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2704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9450C24F-7EAD-F04E-B3FB-83BC00560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B2A27CCA-A1DA-B64B-B832-96DD7C936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7011BFAB-F528-334F-9B41-189828E25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1830A-251B-B141-A09A-7D938A96AE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845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CD4C4B6A-22BA-D943-AB34-CCB254C95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D23D0054-FD23-484E-B8D8-745D5D107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D6EA490F-D81F-804B-91ED-7F0A4CEE0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D9010-5F4D-0440-BE98-F2696EAD33D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173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/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2CDD3BD4-60BB-E34E-AD11-5CE7DDCF7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FADC2093-943B-0D45-91CC-EA841924A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33DC96B7-7C45-3143-9107-888F991D4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BBA60-DB4D-F249-81BF-80856CEABC4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0887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>
            <a:extLst>
              <a:ext uri="{FF2B5EF4-FFF2-40B4-BE49-F238E27FC236}">
                <a16:creationId xmlns:a16="http://schemas.microsoft.com/office/drawing/2014/main" id="{59503CC9-4F93-8D41-8DCF-1911852F6C15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sp>
        <p:nvSpPr>
          <p:cNvPr id="6" name="Right Triangle 11">
            <a:extLst>
              <a:ext uri="{FF2B5EF4-FFF2-40B4-BE49-F238E27FC236}">
                <a16:creationId xmlns:a16="http://schemas.microsoft.com/office/drawing/2014/main" id="{700EE087-4409-ED40-B925-B154991F344B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8A5D2062-558A-4E47-87D6-692D861BD0AE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kumimoji="0" lang="en-US" altLang="ko-KR">
              <a:latin typeface="Constantia" pitchFamily="18" charset="0"/>
              <a:ea typeface="굴림" pitchFamily="50" charset="-127"/>
            </a:endParaRPr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AD297859-AE70-E743-98BC-6BF9F8F175AA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kumimoji="0" lang="en-US" altLang="ko-KR">
              <a:latin typeface="Constantia" pitchFamily="18" charset="0"/>
              <a:ea typeface="굴림" pitchFamily="50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altLang="ko-KR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B3605BF2-3510-3347-8287-8D0612066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7DBB4309-E063-9843-82DE-17F023DE0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1D0CEEFE-3AE1-6C4E-97D3-C672AB11C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31387166-1D70-D744-B40F-54D06B54248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81956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B8177494-DBE9-0244-AA7F-6A0C6363E139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kumimoji="0" lang="en-US" altLang="ko-KR">
              <a:latin typeface="Constantia" pitchFamily="18" charset="0"/>
              <a:ea typeface="굴림" pitchFamily="50" charset="-127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40C7602-BC0C-F94F-B3B3-5E77E08932E5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kumimoji="0" lang="en-US" altLang="ko-KR">
              <a:latin typeface="Constantia" pitchFamily="18" charset="0"/>
              <a:ea typeface="굴림" pitchFamily="50" charset="-127"/>
            </a:endParaRPr>
          </a:p>
        </p:txBody>
      </p:sp>
      <p:sp>
        <p:nvSpPr>
          <p:cNvPr id="1028" name="Title Placeholder 8">
            <a:extLst>
              <a:ext uri="{FF2B5EF4-FFF2-40B4-BE49-F238E27FC236}">
                <a16:creationId xmlns:a16="http://schemas.microsoft.com/office/drawing/2014/main" id="{9A53F824-0514-8A49-9FDD-11FE260AB54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title style</a:t>
            </a:r>
          </a:p>
        </p:txBody>
      </p:sp>
      <p:sp>
        <p:nvSpPr>
          <p:cNvPr id="1029" name="Text Placeholder 29">
            <a:extLst>
              <a:ext uri="{FF2B5EF4-FFF2-40B4-BE49-F238E27FC236}">
                <a16:creationId xmlns:a16="http://schemas.microsoft.com/office/drawing/2014/main" id="{852C60BA-58FA-544C-B77E-8FB72811A84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EFA902F9-22E7-0F49-817C-5DCB841587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spcBef>
                <a:spcPct val="20000"/>
              </a:spcBef>
              <a:buFontTx/>
              <a:buChar char="•"/>
              <a:defRPr kumimoji="0" sz="1200">
                <a:solidFill>
                  <a:schemeClr val="tx2">
                    <a:shade val="90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6F35696C-BBE2-664A-894C-9903DA568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spcBef>
                <a:spcPct val="20000"/>
              </a:spcBef>
              <a:buFontTx/>
              <a:buChar char="•"/>
              <a:defRPr kumimoji="0" sz="1200">
                <a:solidFill>
                  <a:schemeClr val="tx2">
                    <a:shade val="90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3B58423-B799-7C44-92AE-209F8C802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20000"/>
              </a:spcBef>
              <a:buFontTx/>
              <a:buChar char="•"/>
              <a:defRPr kumimoji="0" sz="1200">
                <a:solidFill>
                  <a:srgbClr val="045C75"/>
                </a:solidFill>
                <a:ea typeface="HY신명조"/>
                <a:cs typeface="HY신명조"/>
              </a:defRPr>
            </a:lvl1pPr>
          </a:lstStyle>
          <a:p>
            <a:fld id="{A8380C4F-9594-5E4B-A3C9-D0957FCCF157}" type="slidenum">
              <a:rPr lang="en-US" altLang="ko-KR"/>
              <a:pPr/>
              <a:t>‹#›</a:t>
            </a:fld>
            <a:endParaRPr lang="en-US" altLang="ko-KR"/>
          </a:p>
        </p:txBody>
      </p:sp>
      <p:grpSp>
        <p:nvGrpSpPr>
          <p:cNvPr id="1033" name="Group 1">
            <a:extLst>
              <a:ext uri="{FF2B5EF4-FFF2-40B4-BE49-F238E27FC236}">
                <a16:creationId xmlns:a16="http://schemas.microsoft.com/office/drawing/2014/main" id="{D72AFB2A-FDB2-1E40-84DF-4487AE6E81DE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50DFA4-7979-D14B-A277-FA0966E74A31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FontTx/>
                <a:buChar char="•"/>
                <a:defRPr/>
              </a:pPr>
              <a:endParaRPr kumimoji="0" lang="en-US" altLang="ko-KR">
                <a:ea typeface="굴림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183834-F937-5346-A897-DC0A0C41B398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FontTx/>
                <a:buChar char="•"/>
                <a:defRPr/>
              </a:pPr>
              <a:endParaRPr kumimoji="0" lang="en-US" altLang="ko-KR">
                <a:ea typeface="굴림" pitchFamily="50" charset="-127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5" r:id="rId1"/>
    <p:sldLayoutId id="2147484296" r:id="rId2"/>
    <p:sldLayoutId id="2147484306" r:id="rId3"/>
    <p:sldLayoutId id="2147484297" r:id="rId4"/>
    <p:sldLayoutId id="2147484298" r:id="rId5"/>
    <p:sldLayoutId id="2147484299" r:id="rId6"/>
    <p:sldLayoutId id="2147484300" r:id="rId7"/>
    <p:sldLayoutId id="2147484301" r:id="rId8"/>
    <p:sldLayoutId id="2147484307" r:id="rId9"/>
    <p:sldLayoutId id="2147484302" r:id="rId10"/>
    <p:sldLayoutId id="2147484303" r:id="rId11"/>
    <p:sldLayoutId id="2147484304" r:id="rId12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latinLnBrk="1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2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latinLnBrk="1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latinLnBrk="1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1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1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1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hdl.handle.net/11858/00-001M-0000-0029-3308.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jpeg"/><Relationship Id="rId2" Type="http://schemas.openxmlformats.org/officeDocument/2006/relationships/video" Target="file:///C:\Users\Marilyn\Documents\ICLDC_Honolulu%20conference%202021\KSL%20sign%20lg%20Day%20NM-&#4361;&#4462;&#4363;&#4453;-3x" TargetMode="External"/><Relationship Id="rId1" Type="http://schemas.microsoft.com/office/2007/relationships/media" Target="file:///C:\Users\Marilyn\Documents\ICLDC_Honolulu%20conference%202021\KSL%20sign%20lg%20Day%20NM-&#4361;&#4462;&#4363;&#4453;-3x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9B61ECEA-F952-FC48-9999-AEE518EC2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7" y="620688"/>
            <a:ext cx="8713788" cy="2087562"/>
          </a:xfrm>
        </p:spPr>
        <p:txBody>
          <a:bodyPr/>
          <a:lstStyle/>
          <a:p>
            <a:pPr algn="ctr" eaLnBrk="1" hangingPunct="1"/>
            <a:r>
              <a:rPr lang="en-US" altLang="ko-KR" sz="3200" b="1" dirty="0">
                <a:solidFill>
                  <a:schemeClr val="tx1"/>
                </a:solidFill>
                <a:ea typeface="굴림" panose="020B0600000101010101" pitchFamily="34" charset="-127"/>
              </a:rPr>
              <a:t>FROM OBLIVION</a:t>
            </a:r>
            <a:br>
              <a:rPr lang="en-US" altLang="ko-KR" sz="3200" b="1" dirty="0">
                <a:solidFill>
                  <a:schemeClr val="tx1"/>
                </a:solidFill>
                <a:ea typeface="굴림" panose="020B0600000101010101" pitchFamily="34" charset="-127"/>
              </a:rPr>
            </a:br>
            <a:r>
              <a:rPr lang="en-US" altLang="ko-KR" sz="3200" b="1" dirty="0">
                <a:solidFill>
                  <a:schemeClr val="tx1"/>
                </a:solidFill>
                <a:ea typeface="굴림" panose="020B0600000101010101" pitchFamily="34" charset="-127"/>
              </a:rPr>
              <a:t>TO HOSTS TO THE WORLD </a:t>
            </a:r>
            <a:br>
              <a:rPr lang="en-US" altLang="ko-KR" sz="3200" b="1" dirty="0">
                <a:solidFill>
                  <a:schemeClr val="tx1"/>
                </a:solidFill>
                <a:ea typeface="굴림" panose="020B0600000101010101" pitchFamily="34" charset="-127"/>
              </a:rPr>
            </a:br>
            <a:r>
              <a:rPr lang="en-US" altLang="ko-KR" sz="3200" b="1" dirty="0">
                <a:solidFill>
                  <a:schemeClr val="tx1"/>
                </a:solidFill>
                <a:ea typeface="굴림" panose="020B0600000101010101" pitchFamily="34" charset="-127"/>
              </a:rPr>
              <a:t>IN 20 YEARS: </a:t>
            </a:r>
            <a:br>
              <a:rPr lang="en-US" altLang="ko-KR" sz="3200" b="1" dirty="0">
                <a:solidFill>
                  <a:schemeClr val="tx1"/>
                </a:solidFill>
                <a:ea typeface="굴림" panose="020B0600000101010101" pitchFamily="34" charset="-127"/>
              </a:rPr>
            </a:br>
            <a:r>
              <a:rPr lang="en-US" altLang="ko-KR" sz="3200" b="1" dirty="0">
                <a:solidFill>
                  <a:schemeClr val="tx1"/>
                </a:solidFill>
                <a:ea typeface="굴림" panose="020B0600000101010101" pitchFamily="34" charset="-127"/>
              </a:rPr>
              <a:t>KOREAN SIGN LANGUAGE AND ITS SPEAKERS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967CC657-6F11-D94C-9498-5F82F206C321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11560" y="2636912"/>
            <a:ext cx="8208962" cy="4436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ko-KR" sz="2800" b="1" dirty="0">
                <a:ea typeface="굴림" panose="020B0600000101010101" pitchFamily="34" charset="-127"/>
              </a:rPr>
              <a:t>~ ~ ~ ~       </a:t>
            </a:r>
          </a:p>
          <a:p>
            <a:pPr algn="ctr" eaLnBrk="1" hangingPunct="1">
              <a:buFontTx/>
              <a:buNone/>
            </a:pPr>
            <a:r>
              <a:rPr lang="en-US" altLang="ko-KR" sz="2800" dirty="0">
                <a:ea typeface="굴림" panose="020B0600000101010101" pitchFamily="34" charset="-127"/>
              </a:rPr>
              <a:t>Kang-Suk Byun &amp; Marilyn Plumlee</a:t>
            </a:r>
          </a:p>
          <a:p>
            <a:pPr algn="ctr" eaLnBrk="1" hangingPunct="1">
              <a:buFontTx/>
              <a:buNone/>
            </a:pPr>
            <a:r>
              <a:rPr lang="en-US" altLang="ko-KR" sz="2800" dirty="0">
                <a:ea typeface="굴림" panose="020B0600000101010101" pitchFamily="34" charset="-127"/>
              </a:rPr>
              <a:t>ICLDC-7</a:t>
            </a:r>
          </a:p>
          <a:p>
            <a:pPr algn="ctr" eaLnBrk="1" hangingPunct="1">
              <a:buFontTx/>
              <a:buNone/>
            </a:pPr>
            <a:r>
              <a:rPr lang="en-US" altLang="ko-KR" sz="2800" dirty="0">
                <a:ea typeface="굴림" panose="020B0600000101010101" pitchFamily="34" charset="-127"/>
              </a:rPr>
              <a:t>“Recognizing Relationships”</a:t>
            </a:r>
          </a:p>
          <a:p>
            <a:pPr algn="ctr" eaLnBrk="1" hangingPunct="1">
              <a:buFontTx/>
              <a:buNone/>
            </a:pPr>
            <a:r>
              <a:rPr lang="en-US" altLang="ko-KR" sz="2800" dirty="0">
                <a:ea typeface="굴림" panose="020B0600000101010101" pitchFamily="34" charset="-127"/>
              </a:rPr>
              <a:t>University of Hawai`i – Honolulu, HI</a:t>
            </a:r>
          </a:p>
          <a:p>
            <a:pPr algn="ctr" eaLnBrk="1" hangingPunct="1">
              <a:buFontTx/>
              <a:buNone/>
            </a:pPr>
            <a:r>
              <a:rPr lang="en-US" altLang="ko-KR" sz="2800" dirty="0">
                <a:ea typeface="굴림" panose="020B0600000101010101" pitchFamily="34" charset="-127"/>
              </a:rPr>
              <a:t>[virtual conference]</a:t>
            </a:r>
          </a:p>
          <a:p>
            <a:pPr algn="ctr" eaLnBrk="1" hangingPunct="1">
              <a:buFontTx/>
              <a:buNone/>
            </a:pPr>
            <a:r>
              <a:rPr lang="en-US" altLang="ko-KR" sz="3200" dirty="0">
                <a:solidFill>
                  <a:srgbClr val="000000"/>
                </a:solidFill>
                <a:ea typeface="Batang" panose="02030600000101010101" pitchFamily="18" charset="-127"/>
              </a:rPr>
              <a:t>~ ~ ~</a:t>
            </a:r>
          </a:p>
          <a:p>
            <a:pPr algn="ctr" eaLnBrk="1" hangingPunct="1">
              <a:buFontTx/>
              <a:buNone/>
            </a:pPr>
            <a:r>
              <a:rPr lang="en-US" altLang="ko-KR" sz="3200" dirty="0">
                <a:solidFill>
                  <a:srgbClr val="000000"/>
                </a:solidFill>
                <a:ea typeface="Batang" panose="02030600000101010101" pitchFamily="18" charset="-127"/>
              </a:rPr>
              <a:t>March 5, 2021 -- 8:45-9:15 pm (HST)</a:t>
            </a:r>
          </a:p>
        </p:txBody>
      </p:sp>
      <p:sp>
        <p:nvSpPr>
          <p:cNvPr id="7172" name="Slide Number Placeholder 6">
            <a:extLst>
              <a:ext uri="{FF2B5EF4-FFF2-40B4-BE49-F238E27FC236}">
                <a16:creationId xmlns:a16="http://schemas.microsoft.com/office/drawing/2014/main" id="{37176032-25E0-F346-8D42-23FD91AEE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2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latinLnBrk="1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latinLnBrk="1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latinLnBrk="0">
              <a:buClrTx/>
              <a:buSzTx/>
              <a:buFontTx/>
              <a:buChar char="•"/>
            </a:pPr>
            <a:fld id="{3193E0AA-9770-CB45-BD5E-EC6E1CAE2C7D}" type="slidenum">
              <a:rPr lang="en-US" altLang="ko-KR" sz="1200">
                <a:solidFill>
                  <a:srgbClr val="045C75"/>
                </a:solidFill>
                <a:latin typeface="Times New Roman" panose="02020603050405020304" pitchFamily="18" charset="0"/>
              </a:rPr>
              <a:pPr latinLnBrk="0">
                <a:buClrTx/>
                <a:buSzTx/>
                <a:buFontTx/>
                <a:buChar char="•"/>
              </a:pPr>
              <a:t>1</a:t>
            </a:fld>
            <a:endParaRPr lang="en-US" altLang="ko-KR" sz="1200">
              <a:solidFill>
                <a:srgbClr val="045C75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A9DF0621-1654-CD4D-A4FA-B7A75AEEB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50"/>
          </a:xfrm>
        </p:spPr>
        <p:txBody>
          <a:bodyPr/>
          <a:lstStyle/>
          <a:p>
            <a:pPr algn="ctr"/>
            <a:r>
              <a:rPr lang="en-US" altLang="ko-KR" sz="3600" dirty="0" smtClean="0">
                <a:ea typeface="굴림" panose="020B0600000101010101" pitchFamily="34" charset="-127"/>
                <a:sym typeface="Wingdings" panose="05000000000000000000" pitchFamily="2" charset="2"/>
              </a:rPr>
              <a:t> </a:t>
            </a:r>
            <a:r>
              <a:rPr lang="en-US" altLang="ko-KR" sz="3600" dirty="0" smtClean="0">
                <a:ea typeface="굴림" panose="020B0600000101010101" pitchFamily="34" charset="-127"/>
              </a:rPr>
              <a:t>Books </a:t>
            </a:r>
            <a:r>
              <a:rPr lang="en-US" altLang="ko-KR" sz="3600" dirty="0">
                <a:ea typeface="굴림" panose="020B0600000101010101" pitchFamily="34" charset="-127"/>
              </a:rPr>
              <a:t>on KSL </a:t>
            </a:r>
            <a:r>
              <a:rPr lang="en-US" altLang="ko-KR" sz="3600" dirty="0" smtClean="0">
                <a:ea typeface="굴림" panose="020B0600000101010101" pitchFamily="34" charset="-127"/>
              </a:rPr>
              <a:t>Published</a:t>
            </a:r>
            <a:endParaRPr lang="en-US" altLang="ko-KR" sz="3600" dirty="0">
              <a:ea typeface="굴림" panose="020B0600000101010101" pitchFamily="34" charset="-127"/>
            </a:endParaRP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B0C221FA-1BA7-2A40-91EF-2649F1BC1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7"/>
            <a:ext cx="8229600" cy="4551784"/>
          </a:xfrm>
        </p:spPr>
        <p:txBody>
          <a:bodyPr/>
          <a:lstStyle/>
          <a:p>
            <a:r>
              <a:rPr lang="en-US" altLang="ko-KR" dirty="0">
                <a:ea typeface="굴림" panose="020B0600000101010101" pitchFamily="34" charset="-127"/>
              </a:rPr>
              <a:t>2002 </a:t>
            </a:r>
            <a:r>
              <a:rPr lang="en-US" altLang="ko-KR" sz="2400" dirty="0">
                <a:ea typeface="굴림" panose="020B0600000101010101" pitchFamily="34" charset="-127"/>
              </a:rPr>
              <a:t>Introduction to Sign Language Education</a:t>
            </a:r>
            <a:endParaRPr lang="en-US" altLang="ko-KR" dirty="0">
              <a:ea typeface="굴림" panose="020B0600000101010101" pitchFamily="34" charset="-127"/>
            </a:endParaRPr>
          </a:p>
          <a:p>
            <a:r>
              <a:rPr lang="en-US" altLang="ko-KR" dirty="0">
                <a:ea typeface="굴림" panose="020B0600000101010101" pitchFamily="34" charset="-127"/>
              </a:rPr>
              <a:t>2003 </a:t>
            </a:r>
            <a:r>
              <a:rPr lang="en-US" altLang="ko-KR" sz="2400" dirty="0">
                <a:ea typeface="굴림" panose="020B0600000101010101" pitchFamily="34" charset="-127"/>
              </a:rPr>
              <a:t>Theory of Korean Sign Language</a:t>
            </a:r>
          </a:p>
          <a:p>
            <a:r>
              <a:rPr lang="en-US" altLang="ko-KR" dirty="0">
                <a:ea typeface="굴림" panose="020B0600000101010101" pitchFamily="34" charset="-127"/>
              </a:rPr>
              <a:t>2014  </a:t>
            </a:r>
            <a:r>
              <a:rPr lang="en-US" altLang="ko-KR" sz="2400" dirty="0">
                <a:ea typeface="굴림" panose="020B0600000101010101" pitchFamily="34" charset="-127"/>
              </a:rPr>
              <a:t>Introduction to Korean Sign Language Linguistics</a:t>
            </a:r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3D2BA651-B212-A442-9891-09878765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0054587E-3656-AD4F-8079-F59C95502978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10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  <p:pic>
        <p:nvPicPr>
          <p:cNvPr id="28677" name="그림 2">
            <a:extLst>
              <a:ext uri="{FF2B5EF4-FFF2-40B4-BE49-F238E27FC236}">
                <a16:creationId xmlns:a16="http://schemas.microsoft.com/office/drawing/2014/main" id="{28C66D9B-F126-FA47-8BF4-78FAC3AA6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2" t="4851" r="3799" b="5901"/>
          <a:stretch>
            <a:fillRect/>
          </a:stretch>
        </p:blipFill>
        <p:spPr bwMode="auto">
          <a:xfrm>
            <a:off x="6156176" y="3588085"/>
            <a:ext cx="2530624" cy="257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그림 4">
            <a:extLst>
              <a:ext uri="{FF2B5EF4-FFF2-40B4-BE49-F238E27FC236}">
                <a16:creationId xmlns:a16="http://schemas.microsoft.com/office/drawing/2014/main" id="{203DC006-4CA6-6842-8855-1F2384A4A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3799" r="3799" b="1991"/>
          <a:stretch>
            <a:fillRect/>
          </a:stretch>
        </p:blipFill>
        <p:spPr bwMode="auto">
          <a:xfrm>
            <a:off x="3275856" y="3588085"/>
            <a:ext cx="2448272" cy="257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그림 6">
            <a:extLst>
              <a:ext uri="{FF2B5EF4-FFF2-40B4-BE49-F238E27FC236}">
                <a16:creationId xmlns:a16="http://schemas.microsoft.com/office/drawing/2014/main" id="{F62898D2-358D-4A43-852E-AF0366C23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9" t="5901" r="9401" b="1991"/>
          <a:stretch>
            <a:fillRect/>
          </a:stretch>
        </p:blipFill>
        <p:spPr bwMode="auto">
          <a:xfrm>
            <a:off x="457200" y="3588084"/>
            <a:ext cx="2530623" cy="2649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2553A79B-6738-8C40-80CE-9B8ED958E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404813"/>
            <a:ext cx="7056437" cy="1314450"/>
          </a:xfrm>
        </p:spPr>
        <p:txBody>
          <a:bodyPr/>
          <a:lstStyle/>
          <a:p>
            <a:pPr algn="ctr"/>
            <a:r>
              <a:rPr lang="en-US" altLang="en-US" sz="32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3200" dirty="0" smtClean="0">
                <a:solidFill>
                  <a:schemeClr val="accent2">
                    <a:lumMod val="50000"/>
                  </a:schemeClr>
                </a:solidFill>
              </a:rPr>
              <a:t>Linguists </a:t>
            </a:r>
            <a:r>
              <a:rPr lang="en-US" altLang="en-US" sz="3200" dirty="0">
                <a:solidFill>
                  <a:schemeClr val="accent2">
                    <a:lumMod val="50000"/>
                  </a:schemeClr>
                </a:solidFill>
              </a:rPr>
              <a:t>&amp; community actors</a:t>
            </a:r>
            <a:br>
              <a:rPr lang="en-US" altLang="en-US" sz="32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altLang="en-US" sz="3200" dirty="0">
                <a:solidFill>
                  <a:schemeClr val="accent2">
                    <a:lumMod val="50000"/>
                  </a:schemeClr>
                </a:solidFill>
              </a:rPr>
              <a:t>mutually supportive</a:t>
            </a:r>
          </a:p>
        </p:txBody>
      </p:sp>
      <p:sp>
        <p:nvSpPr>
          <p:cNvPr id="29699" name="Text Placeholder 2">
            <a:extLst>
              <a:ext uri="{FF2B5EF4-FFF2-40B4-BE49-F238E27FC236}">
                <a16:creationId xmlns:a16="http://schemas.microsoft.com/office/drawing/2014/main" id="{74772522-2C91-2D41-8C5A-D4FB2C778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916113"/>
            <a:ext cx="4040188" cy="401637"/>
          </a:xfrm>
        </p:spPr>
        <p:txBody>
          <a:bodyPr/>
          <a:lstStyle/>
          <a:p>
            <a:pPr algn="ctr"/>
            <a:r>
              <a:rPr lang="en-US" altLang="en-US" dirty="0"/>
              <a:t>Korean Deaf Community </a:t>
            </a:r>
          </a:p>
        </p:txBody>
      </p:sp>
      <p:sp>
        <p:nvSpPr>
          <p:cNvPr id="29700" name="Text Placeholder 3">
            <a:extLst>
              <a:ext uri="{FF2B5EF4-FFF2-40B4-BE49-F238E27FC236}">
                <a16:creationId xmlns:a16="http://schemas.microsoft.com/office/drawing/2014/main" id="{5241E744-6103-7344-A3A7-65C2352B9DC8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645025" y="1916113"/>
            <a:ext cx="4041775" cy="401637"/>
          </a:xfrm>
        </p:spPr>
        <p:txBody>
          <a:bodyPr/>
          <a:lstStyle/>
          <a:p>
            <a:pPr algn="ctr"/>
            <a:r>
              <a:rPr lang="en-US" altLang="en-US" dirty="0"/>
              <a:t>Linguistic KSL Research</a:t>
            </a:r>
          </a:p>
        </p:txBody>
      </p:sp>
      <p:sp>
        <p:nvSpPr>
          <p:cNvPr id="29701" name="Content Placeholder 4">
            <a:extLst>
              <a:ext uri="{FF2B5EF4-FFF2-40B4-BE49-F238E27FC236}">
                <a16:creationId xmlns:a16="http://schemas.microsoft.com/office/drawing/2014/main" id="{293B0DD3-033F-3745-8404-7ACB3273B77C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395288" y="2514600"/>
            <a:ext cx="4102100" cy="4206875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ko-KR" sz="1800" b="1" dirty="0">
                <a:ea typeface="굴림" panose="020B0600000101010101" pitchFamily="34" charset="-127"/>
              </a:rPr>
              <a:t>DOMESTIC</a:t>
            </a:r>
          </a:p>
          <a:p>
            <a:pPr marL="0" indent="0"/>
            <a:r>
              <a:rPr lang="en-US" altLang="ko-KR" sz="1800" dirty="0">
                <a:ea typeface="굴림" panose="020B0600000101010101" pitchFamily="34" charset="-127"/>
              </a:rPr>
              <a:t>2014 Deaf online media: Daum-1 </a:t>
            </a:r>
            <a:r>
              <a:rPr lang="en-US" altLang="ko-KR" sz="1800" dirty="0" smtClean="0">
                <a:ea typeface="굴림" panose="020B0600000101010101" pitchFamily="34" charset="-127"/>
              </a:rPr>
              <a:t>café anchor </a:t>
            </a:r>
            <a:r>
              <a:rPr lang="en-US" altLang="ko-KR" sz="1800" dirty="0">
                <a:ea typeface="굴림" panose="020B0600000101010101" pitchFamily="34" charset="-127"/>
              </a:rPr>
              <a:t>woman </a:t>
            </a:r>
            <a:r>
              <a:rPr lang="en-US" altLang="ko-KR" sz="1800" dirty="0" err="1">
                <a:ea typeface="굴림" panose="020B0600000101010101" pitchFamily="34" charset="-127"/>
              </a:rPr>
              <a:t>Eunyoung</a:t>
            </a:r>
            <a:r>
              <a:rPr lang="en-US" altLang="ko-KR" sz="1800" dirty="0">
                <a:ea typeface="굴림" panose="020B0600000101010101" pitchFamily="34" charset="-127"/>
              </a:rPr>
              <a:t> Lee helps  in recruitment of Deaf </a:t>
            </a:r>
            <a:r>
              <a:rPr lang="en-US" altLang="ko-KR" sz="1800" dirty="0" smtClean="0">
                <a:ea typeface="굴림" panose="020B0600000101010101" pitchFamily="34" charset="-127"/>
              </a:rPr>
              <a:t>participants </a:t>
            </a:r>
            <a:r>
              <a:rPr lang="en-US" altLang="ko-KR" sz="1800" dirty="0">
                <a:ea typeface="굴림" panose="020B0600000101010101" pitchFamily="34" charset="-127"/>
              </a:rPr>
              <a:t>for KSL corpus </a:t>
            </a:r>
            <a:r>
              <a:rPr lang="en-US" altLang="ko-KR" sz="1800" dirty="0" smtClean="0">
                <a:ea typeface="굴림" panose="020B0600000101010101" pitchFamily="34" charset="-127"/>
              </a:rPr>
              <a:t>project</a:t>
            </a:r>
          </a:p>
          <a:p>
            <a:pPr marL="0" indent="0"/>
            <a:r>
              <a:rPr lang="en-US" altLang="x-none" sz="1800" dirty="0" smtClean="0"/>
              <a:t>KAD pres. convinces </a:t>
            </a:r>
            <a:r>
              <a:rPr lang="en-US" altLang="x-none" sz="1800" dirty="0"/>
              <a:t>pres. candidate </a:t>
            </a:r>
            <a:endParaRPr lang="en-US" altLang="x-none" sz="1800" dirty="0" smtClean="0"/>
          </a:p>
          <a:p>
            <a:pPr marL="0" indent="0">
              <a:buNone/>
            </a:pPr>
            <a:r>
              <a:rPr lang="en-US" altLang="x-none" sz="1800" dirty="0" smtClean="0"/>
              <a:t>Park Geun-Hye to support </a:t>
            </a:r>
            <a:r>
              <a:rPr lang="en-US" altLang="x-none" sz="1800" dirty="0"/>
              <a:t>KSL </a:t>
            </a:r>
            <a:r>
              <a:rPr lang="en-US" altLang="x-none" sz="1800" dirty="0" smtClean="0"/>
              <a:t>Law</a:t>
            </a:r>
          </a:p>
          <a:p>
            <a:pPr marL="0" indent="0">
              <a:buNone/>
            </a:pPr>
            <a:endParaRPr lang="en-US" altLang="ko-KR" sz="2000" dirty="0">
              <a:ea typeface="굴림" panose="020B0600000101010101" pitchFamily="34" charset="-127"/>
            </a:endParaRPr>
          </a:p>
          <a:p>
            <a:pPr marL="0" indent="0">
              <a:buFont typeface="Wingdings 2" pitchFamily="2" charset="2"/>
              <a:buNone/>
            </a:pPr>
            <a:r>
              <a:rPr lang="en-US" altLang="ko-KR" sz="1800" b="1" dirty="0">
                <a:ea typeface="굴림" panose="020B0600000101010101" pitchFamily="34" charset="-127"/>
              </a:rPr>
              <a:t>INTERNATIONALLY</a:t>
            </a:r>
          </a:p>
          <a:p>
            <a:pPr marL="0" indent="0"/>
            <a:r>
              <a:rPr lang="en-US" altLang="ko-KR" sz="1800" dirty="0">
                <a:ea typeface="굴림" panose="020B0600000101010101" pitchFamily="34" charset="-127"/>
              </a:rPr>
              <a:t>6 Korean Deaf women go to 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ko-KR" sz="1800" dirty="0">
                <a:ea typeface="굴림" panose="020B0600000101010101" pitchFamily="34" charset="-127"/>
              </a:rPr>
              <a:t>     Denmark for 1 year int’l Deaf youth 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ko-KR" sz="1800" dirty="0">
                <a:ea typeface="굴림" panose="020B0600000101010101" pitchFamily="34" charset="-127"/>
              </a:rPr>
              <a:t>     leadership </a:t>
            </a:r>
            <a:r>
              <a:rPr lang="en-US" altLang="ko-KR" sz="1800" dirty="0" smtClean="0">
                <a:ea typeface="굴림" panose="020B0600000101010101" pitchFamily="34" charset="-127"/>
              </a:rPr>
              <a:t>program (Frontrunners)</a:t>
            </a:r>
            <a:endParaRPr lang="en-US" altLang="ko-KR" sz="1800" dirty="0">
              <a:ea typeface="굴림" panose="020B0600000101010101" pitchFamily="34" charset="-127"/>
            </a:endParaRPr>
          </a:p>
        </p:txBody>
      </p:sp>
      <p:sp>
        <p:nvSpPr>
          <p:cNvPr id="24582" name="Content Placeholder 5">
            <a:extLst>
              <a:ext uri="{FF2B5EF4-FFF2-40B4-BE49-F238E27FC236}">
                <a16:creationId xmlns:a16="http://schemas.microsoft.com/office/drawing/2014/main" id="{4C71A8E4-EA5D-7946-BA51-10732AB3E7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4010025"/>
          </a:xfrm>
        </p:spPr>
        <p:txBody>
          <a:bodyPr/>
          <a:lstStyle/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en-US" altLang="en-US" sz="1800" b="1" dirty="0" smtClean="0"/>
              <a:t>DOMESTIC</a:t>
            </a:r>
          </a:p>
          <a:p>
            <a:pPr>
              <a:defRPr/>
            </a:pPr>
            <a:r>
              <a:rPr lang="en-US" altLang="en-US" sz="1800" dirty="0" smtClean="0"/>
              <a:t>KS completes MA, KSL morphology</a:t>
            </a:r>
            <a:endParaRPr lang="en-US" altLang="en-US" sz="1800" dirty="0"/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en-US" sz="1800" dirty="0"/>
              <a:t>KSL Corpus work begins (2015) 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en-US" sz="1800" dirty="0"/>
              <a:t>KNUW faculty Won S-O </a:t>
            </a:r>
            <a:r>
              <a:rPr lang="en-US" altLang="ko-KR" sz="1800" dirty="0"/>
              <a:t>&amp;</a:t>
            </a:r>
            <a:r>
              <a:rPr lang="ko-KR" altLang="en-US" sz="1800" dirty="0"/>
              <a:t> </a:t>
            </a:r>
            <a:r>
              <a:rPr lang="en-US" altLang="en-US" sz="1800" dirty="0" err="1"/>
              <a:t>Heo</a:t>
            </a:r>
            <a:r>
              <a:rPr lang="en-US" altLang="en-US" sz="1800" dirty="0"/>
              <a:t> Il </a:t>
            </a:r>
            <a:r>
              <a:rPr lang="ko-KR" altLang="en-US" sz="1800" dirty="0"/>
              <a:t>   </a:t>
            </a:r>
            <a:r>
              <a:rPr lang="en-US" altLang="en-US" sz="1800" dirty="0"/>
              <a:t>active KSL research &amp; </a:t>
            </a:r>
            <a:r>
              <a:rPr lang="en-US" altLang="en-US" sz="1800" dirty="0" smtClean="0"/>
              <a:t>corpus </a:t>
            </a:r>
            <a:r>
              <a:rPr lang="en-US" altLang="en-US" sz="1800" dirty="0"/>
              <a:t>work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en-US" sz="1800" dirty="0"/>
              <a:t>3-version dictionary project (</a:t>
            </a:r>
            <a:r>
              <a:rPr lang="en-US" altLang="en-US" sz="1800" dirty="0" err="1"/>
              <a:t>Heo</a:t>
            </a:r>
            <a:r>
              <a:rPr lang="en-US" altLang="en-US" sz="1800" dirty="0"/>
              <a:t> Il)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en-US" altLang="en-US" sz="1800" dirty="0"/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en-US" altLang="en-US" sz="1800" b="1" dirty="0" smtClean="0"/>
          </a:p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en-US" altLang="en-US" sz="1800" b="1" dirty="0" smtClean="0"/>
              <a:t>INTERNATIONALLY</a:t>
            </a:r>
            <a:endParaRPr lang="en-US" altLang="en-US" sz="1800" b="1" dirty="0"/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en-US" sz="1800" dirty="0"/>
              <a:t>Hong S-E completes Ph.D. in </a:t>
            </a:r>
            <a:r>
              <a:rPr lang="en-US" altLang="en-US" sz="1800" dirty="0" smtClean="0"/>
              <a:t>          Hamburg</a:t>
            </a:r>
            <a:r>
              <a:rPr lang="en-US" altLang="en-US" sz="1800" dirty="0"/>
              <a:t>, Germany on KSL </a:t>
            </a:r>
            <a:endParaRPr lang="en-US" altLang="en-US" sz="1800" dirty="0" smtClean="0"/>
          </a:p>
          <a:p>
            <a:pPr marL="0" indent="0">
              <a:buNone/>
              <a:defRPr/>
            </a:pPr>
            <a:r>
              <a:rPr lang="en-US" altLang="en-US" sz="1800" dirty="0" smtClean="0"/>
              <a:t>     agreement </a:t>
            </a:r>
            <a:r>
              <a:rPr lang="en-US" altLang="en-US" sz="1800" dirty="0"/>
              <a:t>verbs (2013)</a:t>
            </a:r>
          </a:p>
        </p:txBody>
      </p:sp>
      <p:sp>
        <p:nvSpPr>
          <p:cNvPr id="29703" name="Slide Number Placeholder 6">
            <a:extLst>
              <a:ext uri="{FF2B5EF4-FFF2-40B4-BE49-F238E27FC236}">
                <a16:creationId xmlns:a16="http://schemas.microsoft.com/office/drawing/2014/main" id="{783FF72B-38C7-144C-A434-16DBD6FD3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A0EDDFB5-43B5-8548-B287-DC8C77F2013B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11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58F16C9-0FCA-7443-B1C3-1EEAEB46AF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0125" y="692150"/>
            <a:ext cx="7489825" cy="5048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ko-KR" sz="3200" b="1" dirty="0">
                <a:latin typeface="+mn-lt"/>
                <a:ea typeface="굴림" charset="-127"/>
              </a:rPr>
              <a:t>KOREAN SIGN LANGUAGE ACT, </a:t>
            </a:r>
            <a:r>
              <a:rPr lang="en-US" altLang="ko-KR" sz="4000" b="1" dirty="0">
                <a:latin typeface="+mn-lt"/>
                <a:ea typeface="굴림" charset="-127"/>
              </a:rPr>
              <a:t>2016</a:t>
            </a:r>
            <a:endParaRPr lang="en-US" altLang="ko-KR" sz="4000" b="1" u="sng" dirty="0">
              <a:latin typeface="+mn-lt"/>
              <a:ea typeface="굴림" charset="-127"/>
            </a:endParaRP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5DF0A458-3A42-5446-8479-6E255CAC5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196975"/>
            <a:ext cx="8291512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ea typeface="Batang" panose="02030600000101010101" pitchFamily="18" charset="-127"/>
              </a:rPr>
              <a:t>KSL obtains </a:t>
            </a:r>
            <a:r>
              <a:rPr lang="en-US" altLang="ko-KR" dirty="0">
                <a:ea typeface="Batang" panose="02030600000101010101" pitchFamily="18" charset="-127"/>
              </a:rPr>
              <a:t>co-equal status to Korean language </a:t>
            </a:r>
            <a:r>
              <a:rPr lang="en-US" altLang="ko-KR" sz="2400" dirty="0">
                <a:ea typeface="Batang" panose="02030600000101010101" pitchFamily="18" charset="-127"/>
              </a:rPr>
              <a:t>(Hong et al. 2019)</a:t>
            </a:r>
          </a:p>
          <a:p>
            <a:pPr eaLnBrk="1" hangingPunct="1">
              <a:lnSpc>
                <a:spcPct val="90000"/>
              </a:lnSpc>
              <a:buFont typeface="Wingdings 2" pitchFamily="2" charset="2"/>
              <a:buNone/>
            </a:pPr>
            <a:endParaRPr lang="en-US" altLang="ko-KR" sz="2400" dirty="0">
              <a:ea typeface="Batang" panose="02030600000101010101" pitchFamily="18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400" dirty="0">
                <a:ea typeface="Batang" panose="02030600000101010101" pitchFamily="18" charset="-127"/>
              </a:rPr>
              <a:t>Ministry of Culture, Sports &amp; Tourism responsible for </a:t>
            </a:r>
            <a:r>
              <a:rPr lang="en-US" altLang="ko-KR" sz="2400" dirty="0" smtClean="0">
                <a:ea typeface="Batang" panose="02030600000101010101" pitchFamily="18" charset="-127"/>
              </a:rPr>
              <a:t>implementation</a:t>
            </a:r>
            <a:endParaRPr lang="en-US" altLang="ko-KR" sz="2400" dirty="0">
              <a:ea typeface="Batang" panose="02030600000101010101" pitchFamily="18" charset="-127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ko-KR" sz="2200" dirty="0">
                <a:ea typeface="Batang" panose="02030600000101010101" pitchFamily="18" charset="-127"/>
              </a:rPr>
              <a:t>KSL projects administered &amp; supervised by National Institute of Korean Language </a:t>
            </a:r>
            <a:r>
              <a:rPr lang="en-US" altLang="ko-KR" sz="1800" dirty="0">
                <a:ea typeface="Batang" panose="02030600000101010101" pitchFamily="18" charset="-127"/>
              </a:rPr>
              <a:t>(pre-existing institution)</a:t>
            </a:r>
          </a:p>
          <a:p>
            <a:pPr lvl="1" eaLnBrk="1" hangingPunct="1">
              <a:lnSpc>
                <a:spcPct val="90000"/>
              </a:lnSpc>
              <a:buFont typeface="Wingdings 2" pitchFamily="2" charset="2"/>
              <a:buNone/>
            </a:pPr>
            <a:endParaRPr lang="en-US" altLang="ko-KR" sz="1800" dirty="0">
              <a:ea typeface="Batang" panose="02030600000101010101" pitchFamily="18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400" dirty="0">
                <a:ea typeface="Batang" panose="02030600000101010101" pitchFamily="18" charset="-127"/>
              </a:rPr>
              <a:t>Provides substantial budget increase in support of KSL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sz="2200" dirty="0">
                <a:ea typeface="Batang" panose="02030600000101010101" pitchFamily="18" charset="-127"/>
              </a:rPr>
              <a:t>KSL classes for the general public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sz="2200" dirty="0">
                <a:ea typeface="Batang" panose="02030600000101010101" pitchFamily="18" charset="-127"/>
              </a:rPr>
              <a:t>KSL linguistic research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sz="2200" dirty="0">
                <a:ea typeface="Batang" panose="02030600000101010101" pitchFamily="18" charset="-127"/>
              </a:rPr>
              <a:t>KSL-Korean dictionary </a:t>
            </a:r>
            <a:r>
              <a:rPr lang="en-US" altLang="ko-KR" sz="2200" dirty="0" smtClean="0">
                <a:ea typeface="Batang" panose="02030600000101010101" pitchFamily="18" charset="-127"/>
              </a:rPr>
              <a:t>project </a:t>
            </a:r>
            <a:r>
              <a:rPr lang="en-US" altLang="ko-KR" sz="1800" dirty="0" smtClean="0">
                <a:ea typeface="Batang" panose="02030600000101010101" pitchFamily="18" charset="-127"/>
              </a:rPr>
              <a:t>(pre-existing project)</a:t>
            </a:r>
            <a:endParaRPr lang="en-US" altLang="ko-KR" sz="1800" dirty="0">
              <a:ea typeface="Batang" panose="02030600000101010101" pitchFamily="18" charset="-127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ko-KR" sz="2200" dirty="0">
                <a:ea typeface="Batang" panose="02030600000101010101" pitchFamily="18" charset="-127"/>
              </a:rPr>
              <a:t>KSL corpus project </a:t>
            </a:r>
            <a:r>
              <a:rPr lang="en-US" altLang="ko-KR" sz="1800" dirty="0">
                <a:ea typeface="Batang" panose="02030600000101010101" pitchFamily="18" charset="-127"/>
              </a:rPr>
              <a:t>(expansion of pre-existing project)</a:t>
            </a:r>
            <a:endParaRPr lang="en-US" altLang="ko-KR" sz="2000" dirty="0">
              <a:ea typeface="Batang" panose="02030600000101010101" pitchFamily="18" charset="-127"/>
            </a:endParaRPr>
          </a:p>
          <a:p>
            <a:pPr eaLnBrk="1" hangingPunct="1">
              <a:lnSpc>
                <a:spcPct val="90000"/>
              </a:lnSpc>
            </a:pPr>
            <a:endParaRPr lang="en-US" altLang="ko-KR" sz="2000" dirty="0">
              <a:ea typeface="Batang" panose="02030600000101010101" pitchFamily="18" charset="-127"/>
            </a:endParaRPr>
          </a:p>
          <a:p>
            <a:pPr eaLnBrk="1" hangingPunct="1">
              <a:lnSpc>
                <a:spcPct val="90000"/>
              </a:lnSpc>
            </a:pPr>
            <a:endParaRPr lang="en-US" altLang="ko-KR" dirty="0">
              <a:ea typeface="Batang" panose="02030600000101010101" pitchFamily="18" charset="-127"/>
            </a:endParaRPr>
          </a:p>
          <a:p>
            <a:pPr eaLnBrk="1" hangingPunct="1">
              <a:lnSpc>
                <a:spcPct val="90000"/>
              </a:lnSpc>
            </a:pPr>
            <a:endParaRPr lang="en-US" altLang="ko-KR" dirty="0">
              <a:ea typeface="Batang" panose="02030600000101010101" pitchFamily="18" charset="-127"/>
            </a:endParaRPr>
          </a:p>
          <a:p>
            <a:pPr eaLnBrk="1" hangingPunct="1">
              <a:lnSpc>
                <a:spcPct val="90000"/>
              </a:lnSpc>
            </a:pPr>
            <a:endParaRPr lang="en-US" altLang="ko-KR" dirty="0">
              <a:ea typeface="Batang" panose="02030600000101010101" pitchFamily="18" charset="-127"/>
            </a:endParaRPr>
          </a:p>
          <a:p>
            <a:pPr eaLnBrk="1" hangingPunct="1">
              <a:lnSpc>
                <a:spcPct val="90000"/>
              </a:lnSpc>
              <a:buFont typeface="Wingdings 2" pitchFamily="2" charset="2"/>
              <a:buNone/>
            </a:pPr>
            <a:endParaRPr lang="en-US" altLang="ko-KR" dirty="0">
              <a:ea typeface="Batang" panose="02030600000101010101" pitchFamily="18" charset="-127"/>
            </a:endParaRPr>
          </a:p>
          <a:p>
            <a:pPr eaLnBrk="1" hangingPunct="1">
              <a:lnSpc>
                <a:spcPct val="90000"/>
              </a:lnSpc>
            </a:pPr>
            <a:endParaRPr lang="en-US" altLang="ko-KR" dirty="0">
              <a:ea typeface="Batang" panose="02030600000101010101" pitchFamily="18" charset="-127"/>
            </a:endParaRPr>
          </a:p>
          <a:p>
            <a:pPr eaLnBrk="1" hangingPunct="1">
              <a:lnSpc>
                <a:spcPct val="90000"/>
              </a:lnSpc>
            </a:pPr>
            <a:endParaRPr lang="en-US" altLang="ko-KR" dirty="0">
              <a:ea typeface="굴림" panose="020B0600000101010101" pitchFamily="34" charset="-127"/>
            </a:endParaRPr>
          </a:p>
          <a:p>
            <a:pPr eaLnBrk="1" hangingPunct="1">
              <a:lnSpc>
                <a:spcPct val="90000"/>
              </a:lnSpc>
              <a:buFont typeface="Wingdings 2" pitchFamily="2" charset="2"/>
              <a:buNone/>
            </a:pPr>
            <a:endParaRPr lang="en-US" altLang="ko-KR" dirty="0">
              <a:ea typeface="굴림" panose="020B0600000101010101" pitchFamily="34" charset="-127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ko-KR" dirty="0">
              <a:ea typeface="굴림" panose="020B0600000101010101" pitchFamily="34" charset="-127"/>
            </a:endParaRPr>
          </a:p>
        </p:txBody>
      </p:sp>
      <p:sp>
        <p:nvSpPr>
          <p:cNvPr id="31748" name="Slide Number Placeholder 5">
            <a:extLst>
              <a:ext uri="{FF2B5EF4-FFF2-40B4-BE49-F238E27FC236}">
                <a16:creationId xmlns:a16="http://schemas.microsoft.com/office/drawing/2014/main" id="{773B3384-1246-AE4F-B474-510F1D89E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2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latinLnBrk="1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latinLnBrk="1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latinLnBrk="0">
              <a:buClrTx/>
              <a:buSzTx/>
              <a:buFontTx/>
              <a:buChar char="•"/>
            </a:pPr>
            <a:fld id="{B60692E0-7203-7648-9282-B558F8F97791}" type="slidenum">
              <a:rPr lang="en-US" altLang="ko-KR" sz="1200">
                <a:solidFill>
                  <a:srgbClr val="045C75"/>
                </a:solidFill>
                <a:latin typeface="Times New Roman" panose="02020603050405020304" pitchFamily="18" charset="0"/>
              </a:rPr>
              <a:pPr latinLnBrk="0">
                <a:buClrTx/>
                <a:buSzTx/>
                <a:buFontTx/>
                <a:buChar char="•"/>
              </a:pPr>
              <a:t>12</a:t>
            </a:fld>
            <a:endParaRPr lang="en-US" altLang="ko-KR" sz="1200">
              <a:solidFill>
                <a:srgbClr val="045C75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96624CB2-9D6A-FD48-8E62-7AF3F9E5A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260350"/>
            <a:ext cx="7848600" cy="1265238"/>
          </a:xfrm>
        </p:spPr>
        <p:txBody>
          <a:bodyPr/>
          <a:lstStyle/>
          <a:p>
            <a:pPr algn="ctr"/>
            <a:r>
              <a:rPr lang="en-US" altLang="en-US" sz="2800"/>
              <a:t>After-effects of 2016 KSL ACT</a:t>
            </a:r>
            <a:r>
              <a:rPr lang="en-US" altLang="en-US" sz="2800">
                <a:sym typeface="Wingdings" pitchFamily="2" charset="2"/>
              </a:rPr>
              <a:t/>
            </a:r>
            <a:br>
              <a:rPr lang="en-US" altLang="en-US" sz="2800">
                <a:sym typeface="Wingdings" pitchFamily="2" charset="2"/>
              </a:rPr>
            </a:br>
            <a:endParaRPr lang="en-US" altLang="en-US" sz="2800"/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57616F12-3EDA-3B43-BAB9-08FACFA92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268413"/>
            <a:ext cx="8569325" cy="5400675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 2" pitchFamily="2" charset="2"/>
              <a:buNone/>
            </a:pPr>
            <a:r>
              <a:rPr lang="en-US" altLang="en-US" sz="2000" dirty="0"/>
              <a:t>EMPHASIS on EXPANDED TEACHING of KSL </a:t>
            </a:r>
          </a:p>
          <a:p>
            <a:pPr marL="0" indent="0" algn="ctr" eaLnBrk="1" hangingPunct="1">
              <a:lnSpc>
                <a:spcPct val="90000"/>
              </a:lnSpc>
              <a:buFont typeface="Wingdings 2" pitchFamily="2" charset="2"/>
              <a:buNone/>
            </a:pPr>
            <a:endParaRPr lang="en-US" altLang="ko-KR" sz="2000" dirty="0">
              <a:ea typeface="Batang" panose="02030600000101010101" pitchFamily="18" charset="-127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altLang="ko-KR" sz="2000" dirty="0">
                <a:ea typeface="Batang" panose="02030600000101010101" pitchFamily="18" charset="-127"/>
              </a:rPr>
              <a:t>Target: general public &amp; potential interpreters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ko-KR" sz="2000" dirty="0">
                <a:ea typeface="Batang" panose="02030600000101010101" pitchFamily="18" charset="-127"/>
              </a:rPr>
              <a:t>Regional branches of </a:t>
            </a:r>
            <a:r>
              <a:rPr lang="en-US" altLang="ko-KR" sz="2000" dirty="0" smtClean="0">
                <a:ea typeface="Batang" panose="02030600000101010101" pitchFamily="18" charset="-127"/>
              </a:rPr>
              <a:t>Korean </a:t>
            </a:r>
            <a:r>
              <a:rPr lang="en-US" altLang="ko-KR" sz="2000" dirty="0">
                <a:ea typeface="Batang" panose="02030600000101010101" pitchFamily="18" charset="-127"/>
              </a:rPr>
              <a:t>Assoc</a:t>
            </a:r>
            <a:r>
              <a:rPr lang="en-US" altLang="ko-KR" sz="2000" dirty="0" smtClean="0">
                <a:ea typeface="Batang" panose="02030600000101010101" pitchFamily="18" charset="-127"/>
              </a:rPr>
              <a:t>. of the Deaf </a:t>
            </a:r>
            <a:r>
              <a:rPr lang="en-US" altLang="ko-KR" sz="2000" dirty="0">
                <a:ea typeface="Batang" panose="02030600000101010101" pitchFamily="18" charset="-127"/>
              </a:rPr>
              <a:t>(</a:t>
            </a:r>
            <a:r>
              <a:rPr lang="en-US" altLang="ko-KR" sz="2000" dirty="0" smtClean="0">
                <a:ea typeface="Batang" panose="02030600000101010101" pitchFamily="18" charset="-127"/>
              </a:rPr>
              <a:t>KAD) </a:t>
            </a:r>
            <a:r>
              <a:rPr lang="en-US" altLang="ko-KR" sz="2000" dirty="0">
                <a:ea typeface="Batang" panose="02030600000101010101" pitchFamily="18" charset="-127"/>
              </a:rPr>
              <a:t>teach KSL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 sz="2000" dirty="0"/>
              <a:t>Seoul </a:t>
            </a:r>
            <a:r>
              <a:rPr lang="en-US" altLang="en-US" sz="2000" dirty="0" smtClean="0"/>
              <a:t>KAD </a:t>
            </a:r>
            <a:r>
              <a:rPr lang="en-US" altLang="en-US" sz="2000" dirty="0"/>
              <a:t>branch registered 68,445 enrolled learners from 2009-2019</a:t>
            </a:r>
            <a:endParaRPr lang="en-US" altLang="ko-KR" sz="2000" dirty="0">
              <a:ea typeface="Batang" panose="02030600000101010101" pitchFamily="18" charset="-127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altLang="ko-KR" sz="2000" dirty="0">
                <a:ea typeface="Batang" panose="02030600000101010101" pitchFamily="18" charset="-127"/>
              </a:rPr>
              <a:t>3 regional branches provide 4-month training &amp; certification of KSL teachers (Deaf, CODA &amp; proficient hearing signers</a:t>
            </a:r>
            <a:r>
              <a:rPr lang="en-US" altLang="ko-KR" sz="2000" dirty="0" smtClean="0">
                <a:ea typeface="Batang" panose="02030600000101010101" pitchFamily="18" charset="-127"/>
              </a:rPr>
              <a:t>)</a:t>
            </a:r>
            <a:endParaRPr lang="en-US" altLang="ko-KR" sz="2000" dirty="0">
              <a:ea typeface="Batang" panose="02030600000101010101" pitchFamily="18" charset="-127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ko-KR" sz="2000" dirty="0" err="1">
                <a:ea typeface="Batang" panose="02030600000101010101" pitchFamily="18" charset="-127"/>
              </a:rPr>
              <a:t>Gangwon</a:t>
            </a:r>
            <a:r>
              <a:rPr lang="en-US" altLang="ko-KR" sz="2000" dirty="0">
                <a:ea typeface="Batang" panose="02030600000101010101" pitchFamily="18" charset="-127"/>
              </a:rPr>
              <a:t>-do, </a:t>
            </a:r>
            <a:r>
              <a:rPr lang="en-US" altLang="ko-KR" sz="2000" dirty="0" err="1">
                <a:ea typeface="Batang" panose="02030600000101010101" pitchFamily="18" charset="-127"/>
              </a:rPr>
              <a:t>Chungcheong</a:t>
            </a:r>
            <a:r>
              <a:rPr lang="en-US" altLang="ko-KR" sz="2000" dirty="0">
                <a:ea typeface="Batang" panose="02030600000101010101" pitchFamily="18" charset="-127"/>
              </a:rPr>
              <a:t>-do, </a:t>
            </a:r>
            <a:r>
              <a:rPr lang="en-US" altLang="ko-KR" sz="2000" dirty="0" err="1">
                <a:ea typeface="Batang" panose="02030600000101010101" pitchFamily="18" charset="-127"/>
              </a:rPr>
              <a:t>Gyeongi</a:t>
            </a:r>
            <a:r>
              <a:rPr lang="en-US" altLang="ko-KR" sz="2000" dirty="0">
                <a:ea typeface="Batang" panose="02030600000101010101" pitchFamily="18" charset="-127"/>
              </a:rPr>
              <a:t>-do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sz="2000" dirty="0" smtClean="0">
                <a:ea typeface="Batang" panose="02030600000101010101" pitchFamily="18" charset="-127"/>
              </a:rPr>
              <a:t>Seoul </a:t>
            </a:r>
            <a:r>
              <a:rPr lang="en-US" altLang="ko-KR" sz="2000" dirty="0">
                <a:ea typeface="Batang" panose="02030600000101010101" pitchFamily="18" charset="-127"/>
              </a:rPr>
              <a:t>Metropolitan gov’t supports </a:t>
            </a:r>
            <a:r>
              <a:rPr lang="en-US" altLang="ko-KR" sz="2000" dirty="0" smtClean="0">
                <a:ea typeface="Batang" panose="02030600000101010101" pitchFamily="18" charset="-127"/>
              </a:rPr>
              <a:t>Seoul </a:t>
            </a:r>
            <a:r>
              <a:rPr lang="en-US" altLang="ko-KR" sz="2000" dirty="0">
                <a:ea typeface="Batang" panose="02030600000101010101" pitchFamily="18" charset="-127"/>
              </a:rPr>
              <a:t>Assoc. </a:t>
            </a:r>
            <a:r>
              <a:rPr lang="en-US" altLang="ko-KR" sz="2000" dirty="0" smtClean="0">
                <a:ea typeface="Batang" panose="02030600000101010101" pitchFamily="18" charset="-127"/>
              </a:rPr>
              <a:t>of Deaf to </a:t>
            </a:r>
            <a:r>
              <a:rPr lang="en-US" altLang="ko-KR" sz="2000" dirty="0">
                <a:ea typeface="Batang" panose="02030600000101010101" pitchFamily="18" charset="-127"/>
              </a:rPr>
              <a:t>teach KSL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ko-KR" sz="2000" dirty="0">
                <a:ea typeface="Batang" panose="02030600000101010101" pitchFamily="18" charset="-127"/>
              </a:rPr>
              <a:t>University KSL interpreting programs re-configured to train teachers of </a:t>
            </a:r>
            <a:r>
              <a:rPr lang="en-US" altLang="ko-KR" sz="2000" dirty="0" smtClean="0">
                <a:ea typeface="Batang" panose="02030600000101010101" pitchFamily="18" charset="-127"/>
              </a:rPr>
              <a:t> 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ko-KR" sz="2000" dirty="0">
                <a:ea typeface="Batang" panose="02030600000101010101" pitchFamily="18" charset="-127"/>
              </a:rPr>
              <a:t> </a:t>
            </a:r>
            <a:r>
              <a:rPr lang="en-US" altLang="ko-KR" sz="2000" dirty="0" smtClean="0">
                <a:ea typeface="Batang" panose="02030600000101010101" pitchFamily="18" charset="-127"/>
              </a:rPr>
              <a:t>     KSL:</a:t>
            </a:r>
            <a:endParaRPr lang="en-US" altLang="ko-KR" sz="2000" dirty="0">
              <a:solidFill>
                <a:srgbClr val="00B050"/>
              </a:solidFill>
              <a:ea typeface="Batang" panose="02030600000101010101" pitchFamily="18" charset="-127"/>
            </a:endParaRPr>
          </a:p>
          <a:p>
            <a:pPr marL="0" indent="0">
              <a:lnSpc>
                <a:spcPct val="90000"/>
              </a:lnSpc>
              <a:buFont typeface="Wingdings 2" pitchFamily="2" charset="2"/>
              <a:buNone/>
            </a:pP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Nazareth </a:t>
            </a:r>
            <a:r>
              <a:rPr lang="en-US" altLang="ko-K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	retained SL interpreting BA; </a:t>
            </a:r>
          </a:p>
          <a:p>
            <a:pPr marL="0" indent="0">
              <a:lnSpc>
                <a:spcPct val="90000"/>
              </a:lnSpc>
              <a:buFont typeface="Wingdings 2" pitchFamily="2" charset="2"/>
              <a:buNone/>
            </a:pP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 teacher training MA</a:t>
            </a:r>
          </a:p>
          <a:p>
            <a:pPr marL="0" indent="0">
              <a:lnSpc>
                <a:spcPct val="90000"/>
              </a:lnSpc>
              <a:buFont typeface="Wingdings 2" pitchFamily="2" charset="2"/>
              <a:buNone/>
            </a:pP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KNUW: 		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[interpreting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dropped] </a:t>
            </a:r>
            <a:endParaRPr lang="en-US" altLang="ko-K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Font typeface="Wingdings 2" pitchFamily="2" charset="2"/>
              <a:buNone/>
            </a:pP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converted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SL teacher training BA</a:t>
            </a:r>
          </a:p>
          <a:p>
            <a:pPr marL="0" indent="0">
              <a:lnSpc>
                <a:spcPct val="90000"/>
              </a:lnSpc>
              <a:buFont typeface="Wingdings 2" pitchFamily="2" charset="2"/>
              <a:buNone/>
            </a:pP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ko-K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Kangnam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Univ.: 	SL Interpreting &amp; SL Teaching MA (est. 2017)</a:t>
            </a:r>
            <a:endParaRPr lang="en-US" altLang="ko-K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ko-KR" dirty="0">
              <a:ea typeface="굴림" panose="020B0600000101010101" pitchFamily="34" charset="-127"/>
            </a:endParaRPr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09017F2E-1242-EF49-BAF3-4AC6984F0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594D4CDA-B495-AB4D-8D82-79E80EE9FF3F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13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제목 1">
            <a:extLst>
              <a:ext uri="{FF2B5EF4-FFF2-40B4-BE49-F238E27FC236}">
                <a16:creationId xmlns:a16="http://schemas.microsoft.com/office/drawing/2014/main" id="{B5497094-0C0B-2A47-9F71-730490A85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647700"/>
          </a:xfrm>
        </p:spPr>
        <p:txBody>
          <a:bodyPr/>
          <a:lstStyle/>
          <a:p>
            <a:pPr algn="ctr"/>
            <a:r>
              <a:rPr lang="en-US" altLang="ko-KR" sz="3200" dirty="0" smtClean="0">
                <a:cs typeface="HY중고딕"/>
              </a:rPr>
              <a:t>KSL </a:t>
            </a:r>
            <a:r>
              <a:rPr lang="en-US" altLang="ko-KR" sz="3200" dirty="0">
                <a:cs typeface="HY중고딕"/>
              </a:rPr>
              <a:t>ACT </a:t>
            </a:r>
            <a:r>
              <a:rPr lang="en-US" altLang="ko-KR" sz="3200" dirty="0" smtClean="0">
                <a:cs typeface="HY중고딕"/>
              </a:rPr>
              <a:t>2016 after-effects… </a:t>
            </a:r>
            <a:r>
              <a:rPr lang="en-US" altLang="ko-KR" sz="3200" dirty="0">
                <a:cs typeface="HY중고딕"/>
              </a:rPr>
              <a:t>(2)</a:t>
            </a:r>
            <a:endParaRPr lang="ko-KR" altLang="en-US" sz="3200" dirty="0">
              <a:cs typeface="HY중고딕"/>
            </a:endParaRPr>
          </a:p>
        </p:txBody>
      </p:sp>
      <p:sp>
        <p:nvSpPr>
          <p:cNvPr id="35843" name="내용 개체 틀 2">
            <a:extLst>
              <a:ext uri="{FF2B5EF4-FFF2-40B4-BE49-F238E27FC236}">
                <a16:creationId xmlns:a16="http://schemas.microsoft.com/office/drawing/2014/main" id="{2F3C115B-8FC2-C444-8E15-A752FA33C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9117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ko-KR" dirty="0">
                <a:ea typeface="Batang" panose="02030600000101010101" pitchFamily="18" charset="-127"/>
              </a:rPr>
              <a:t>All KSL projects under authority of pre-existing  National Institute of Korean Language, Special Languages </a:t>
            </a:r>
            <a:r>
              <a:rPr lang="en-US" altLang="ko-KR" dirty="0" smtClean="0">
                <a:ea typeface="Batang" panose="02030600000101010101" pitchFamily="18" charset="-127"/>
              </a:rPr>
              <a:t>Department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ko-KR" dirty="0">
              <a:ea typeface="Batang" panose="02030600000101010101" pitchFamily="18" charset="-127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ko-KR" dirty="0">
                <a:ea typeface="Batang" panose="02030600000101010101" pitchFamily="18" charset="-127"/>
              </a:rPr>
              <a:t>One </a:t>
            </a:r>
            <a:r>
              <a:rPr lang="en-US" altLang="ko-KR" dirty="0" smtClean="0">
                <a:ea typeface="Batang" panose="02030600000101010101" pitchFamily="18" charset="-127"/>
              </a:rPr>
              <a:t>CODA* </a:t>
            </a:r>
            <a:r>
              <a:rPr lang="en-US" altLang="ko-KR" dirty="0">
                <a:ea typeface="Batang" panose="02030600000101010101" pitchFamily="18" charset="-127"/>
              </a:rPr>
              <a:t>as 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dirty="0">
                <a:ea typeface="Batang" panose="02030600000101010101" pitchFamily="18" charset="-127"/>
              </a:rPr>
              <a:t>Deaf members of advisory board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b="1" u="sng" dirty="0" smtClean="0">
                <a:ea typeface="Batang" panose="02030600000101010101" pitchFamily="18" charset="-127"/>
              </a:rPr>
              <a:t>BUT</a:t>
            </a:r>
            <a:r>
              <a:rPr lang="en-US" altLang="ko-KR" b="1" u="sng" dirty="0" smtClean="0">
                <a:ea typeface="Batang" panose="02030600000101010101" pitchFamily="18" charset="-127"/>
                <a:sym typeface="Wingdings" panose="05000000000000000000" pitchFamily="2" charset="2"/>
              </a:rPr>
              <a:t> </a:t>
            </a:r>
            <a:r>
              <a:rPr lang="en-US" altLang="ko-KR" dirty="0" smtClean="0">
                <a:ea typeface="Batang" panose="02030600000101010101" pitchFamily="18" charset="-127"/>
              </a:rPr>
              <a:t>No </a:t>
            </a:r>
            <a:r>
              <a:rPr lang="en-US" altLang="ko-KR" dirty="0">
                <a:ea typeface="Batang" panose="02030600000101010101" pitchFamily="18" charset="-127"/>
              </a:rPr>
              <a:t>Deaf </a:t>
            </a:r>
            <a:r>
              <a:rPr lang="en-US" altLang="ko-KR" dirty="0" smtClean="0">
                <a:ea typeface="Batang" panose="02030600000101010101" pitchFamily="18" charset="-127"/>
              </a:rPr>
              <a:t>people in </a:t>
            </a:r>
            <a:r>
              <a:rPr lang="en-US" altLang="ko-KR" dirty="0">
                <a:ea typeface="Batang" panose="02030600000101010101" pitchFamily="18" charset="-127"/>
              </a:rPr>
              <a:t>positions of authority</a:t>
            </a:r>
            <a:endParaRPr lang="en-US" altLang="ko-KR" dirty="0">
              <a:cs typeface="HY신명조"/>
            </a:endParaRPr>
          </a:p>
          <a:p>
            <a:pPr marL="393700" lvl="1" indent="0" eaLnBrk="1" hangingPunct="1">
              <a:lnSpc>
                <a:spcPct val="90000"/>
              </a:lnSpc>
              <a:buNone/>
            </a:pPr>
            <a:endParaRPr lang="en-US" altLang="ko-KR" dirty="0" smtClean="0">
              <a:ea typeface="Batang" panose="02030600000101010101" pitchFamily="18" charset="-127"/>
            </a:endParaRPr>
          </a:p>
          <a:p>
            <a:pPr marL="393700" lvl="1" indent="0" eaLnBrk="1" hangingPunct="1">
              <a:lnSpc>
                <a:spcPct val="90000"/>
              </a:lnSpc>
              <a:buNone/>
            </a:pPr>
            <a:endParaRPr lang="en-US" altLang="ko-KR" dirty="0">
              <a:ea typeface="Batang" panose="02030600000101010101" pitchFamily="18" charset="-127"/>
            </a:endParaRPr>
          </a:p>
          <a:p>
            <a:pPr marL="393700" lvl="1" indent="0" eaLnBrk="1" hangingPunct="1">
              <a:lnSpc>
                <a:spcPct val="90000"/>
              </a:lnSpc>
              <a:buNone/>
            </a:pPr>
            <a:endParaRPr lang="en-US" altLang="ko-KR" dirty="0" smtClean="0">
              <a:ea typeface="Batang" panose="02030600000101010101" pitchFamily="18" charset="-127"/>
            </a:endParaRPr>
          </a:p>
          <a:p>
            <a:pPr marL="393700" lvl="1" indent="0" eaLnBrk="1" hangingPunct="1">
              <a:lnSpc>
                <a:spcPct val="90000"/>
              </a:lnSpc>
              <a:buNone/>
            </a:pPr>
            <a:r>
              <a:rPr lang="en-US" altLang="ko-KR" sz="2000" dirty="0" smtClean="0">
                <a:ea typeface="Batang" panose="02030600000101010101" pitchFamily="18" charset="-127"/>
              </a:rPr>
              <a:t>*CODA = Child of Deaf Adult (hearing person, native signer from </a:t>
            </a:r>
          </a:p>
          <a:p>
            <a:pPr marL="393700" lvl="1" indent="0" eaLnBrk="1" hangingPunct="1">
              <a:lnSpc>
                <a:spcPct val="90000"/>
              </a:lnSpc>
              <a:buNone/>
            </a:pPr>
            <a:r>
              <a:rPr lang="en-US" altLang="ko-KR" sz="2000" dirty="0">
                <a:ea typeface="Batang" panose="02030600000101010101" pitchFamily="18" charset="-127"/>
              </a:rPr>
              <a:t> </a:t>
            </a:r>
            <a:r>
              <a:rPr lang="en-US" altLang="ko-KR" sz="2000" dirty="0" smtClean="0">
                <a:ea typeface="Batang" panose="02030600000101010101" pitchFamily="18" charset="-127"/>
              </a:rPr>
              <a:t>                                                      childhood)</a:t>
            </a:r>
            <a:endParaRPr lang="en-US" altLang="ko-KR" sz="2000" dirty="0">
              <a:ea typeface="Batang" panose="02030600000101010101" pitchFamily="18" charset="-127"/>
            </a:endParaRPr>
          </a:p>
        </p:txBody>
      </p:sp>
      <p:sp>
        <p:nvSpPr>
          <p:cNvPr id="35844" name="슬라이드 번호 개체 틀 3">
            <a:extLst>
              <a:ext uri="{FF2B5EF4-FFF2-40B4-BE49-F238E27FC236}">
                <a16:creationId xmlns:a16="http://schemas.microsoft.com/office/drawing/2014/main" id="{5550A10F-A28C-A74B-8AD6-4A8EB98C1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2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latinLnBrk="1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latinLnBrk="1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latinLnBrk="0">
              <a:buClrTx/>
              <a:buSzTx/>
              <a:buFontTx/>
              <a:buChar char="•"/>
            </a:pPr>
            <a:fld id="{9990F7C5-C84E-154A-8253-DCE2EA25CE90}" type="slidenum">
              <a:rPr lang="en-US" altLang="ko-KR" sz="1200">
                <a:solidFill>
                  <a:srgbClr val="045C75"/>
                </a:solidFill>
                <a:latin typeface="Times New Roman" panose="02020603050405020304" pitchFamily="18" charset="0"/>
              </a:rPr>
              <a:pPr latinLnBrk="0">
                <a:buClrTx/>
                <a:buSzTx/>
                <a:buFontTx/>
                <a:buChar char="•"/>
              </a:pPr>
              <a:t>14</a:t>
            </a:fld>
            <a:endParaRPr lang="en-US" altLang="ko-KR" sz="1200">
              <a:solidFill>
                <a:srgbClr val="045C75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43CA09EE-09AF-CE4F-A7AF-6E92449FB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673"/>
            <a:ext cx="8229600" cy="667617"/>
          </a:xfrm>
        </p:spPr>
        <p:txBody>
          <a:bodyPr/>
          <a:lstStyle/>
          <a:p>
            <a:pPr algn="ctr"/>
            <a:r>
              <a:rPr lang="en-US" altLang="ko-KR" sz="3200" dirty="0">
                <a:cs typeface="HY중고딕"/>
              </a:rPr>
              <a:t>KSL ACT 2016 </a:t>
            </a:r>
            <a:r>
              <a:rPr lang="en-US" altLang="ko-KR" sz="3200" dirty="0" smtClean="0">
                <a:cs typeface="HY중고딕"/>
              </a:rPr>
              <a:t>after-effects…(3)</a:t>
            </a:r>
            <a:endParaRPr lang="ko-KR" altLang="ko-KR" sz="3200" dirty="0">
              <a:cs typeface="HY중고딕"/>
            </a:endParaRPr>
          </a:p>
        </p:txBody>
      </p:sp>
      <p:sp>
        <p:nvSpPr>
          <p:cNvPr id="37891" name="Text Placeholder 2">
            <a:extLst>
              <a:ext uri="{FF2B5EF4-FFF2-40B4-BE49-F238E27FC236}">
                <a16:creationId xmlns:a16="http://schemas.microsoft.com/office/drawing/2014/main" id="{FD575259-230B-8F42-9A44-5D4A6EE82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4040188" cy="1008459"/>
          </a:xfrm>
        </p:spPr>
        <p:txBody>
          <a:bodyPr/>
          <a:lstStyle/>
          <a:p>
            <a:pPr algn="ctr"/>
            <a:r>
              <a:rPr lang="en-US" altLang="ko-KR" dirty="0">
                <a:cs typeface="HY신명조"/>
              </a:rPr>
              <a:t>Positive views in Deaf community	</a:t>
            </a:r>
            <a:endParaRPr lang="ko-KR" altLang="ko-KR" dirty="0">
              <a:cs typeface="HY신명조"/>
            </a:endParaRPr>
          </a:p>
        </p:txBody>
      </p:sp>
      <p:sp>
        <p:nvSpPr>
          <p:cNvPr id="37892" name="Text Placeholder 3">
            <a:extLst>
              <a:ext uri="{FF2B5EF4-FFF2-40B4-BE49-F238E27FC236}">
                <a16:creationId xmlns:a16="http://schemas.microsoft.com/office/drawing/2014/main" id="{4B5810A9-A5EC-BB4E-9A7D-ABEF32A6C163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645025" y="1268413"/>
            <a:ext cx="4041775" cy="885825"/>
          </a:xfrm>
        </p:spPr>
        <p:txBody>
          <a:bodyPr/>
          <a:lstStyle/>
          <a:p>
            <a:pPr algn="ctr"/>
            <a:r>
              <a:rPr lang="en-US" altLang="ko-KR" dirty="0">
                <a:cs typeface="HY신명조"/>
              </a:rPr>
              <a:t>Negative views in Deaf community</a:t>
            </a:r>
            <a:endParaRPr lang="ko-KR" altLang="ko-KR" dirty="0">
              <a:cs typeface="HY신명조"/>
            </a:endParaRPr>
          </a:p>
        </p:txBody>
      </p:sp>
      <p:sp>
        <p:nvSpPr>
          <p:cNvPr id="33797" name="Content Placeholder 4">
            <a:extLst>
              <a:ext uri="{FF2B5EF4-FFF2-40B4-BE49-F238E27FC236}">
                <a16:creationId xmlns:a16="http://schemas.microsoft.com/office/drawing/2014/main" id="{D42140BC-46D0-E04C-8098-5644E98F4903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57200" y="2154238"/>
            <a:ext cx="4040188" cy="4206875"/>
          </a:xfrm>
        </p:spPr>
        <p:txBody>
          <a:bodyPr/>
          <a:lstStyle/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dirty="0">
                <a:cs typeface="HY신명조"/>
              </a:rPr>
              <a:t>Pride of Deaf community increased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dirty="0">
                <a:cs typeface="HY신명조"/>
              </a:rPr>
              <a:t>KSL research increased (more </a:t>
            </a:r>
            <a:r>
              <a:rPr lang="en-US" altLang="ko-KR" dirty="0" smtClean="0">
                <a:cs typeface="HY신명조"/>
              </a:rPr>
              <a:t>funding)</a:t>
            </a:r>
            <a:endParaRPr lang="en-US" altLang="ko-KR" dirty="0">
              <a:cs typeface="HY신명조"/>
            </a:endParaRP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dirty="0">
                <a:cs typeface="HY신명조"/>
              </a:rPr>
              <a:t>More opportunities to discuss KSL</a:t>
            </a:r>
            <a:endParaRPr lang="en-US" altLang="ko-KR" dirty="0">
              <a:solidFill>
                <a:srgbClr val="00B050"/>
              </a:solidFill>
              <a:cs typeface="HY신명조"/>
            </a:endParaRP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dirty="0">
                <a:cs typeface="HY신명조"/>
              </a:rPr>
              <a:t>2021 Korea declared an annual national </a:t>
            </a:r>
            <a:r>
              <a:rPr lang="en-US" altLang="ko-KR" dirty="0" smtClean="0">
                <a:cs typeface="HY신명조"/>
              </a:rPr>
              <a:t>Sign </a:t>
            </a:r>
            <a:r>
              <a:rPr lang="en-US" altLang="ko-KR" dirty="0">
                <a:cs typeface="HY신명조"/>
              </a:rPr>
              <a:t>L</a:t>
            </a:r>
            <a:r>
              <a:rPr lang="en-US" altLang="ko-KR" dirty="0" smtClean="0">
                <a:cs typeface="HY신명조"/>
              </a:rPr>
              <a:t>anguage Day </a:t>
            </a:r>
            <a:r>
              <a:rPr lang="en-US" altLang="ko-KR" dirty="0">
                <a:cs typeface="HY신명조"/>
              </a:rPr>
              <a:t>(February 3)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en-US" altLang="ko-KR" dirty="0">
                <a:cs typeface="HY신명조"/>
              </a:rPr>
              <a:t>    [Hangeul Day already exists]</a:t>
            </a:r>
            <a:endParaRPr lang="ko-KR" altLang="ko-KR" dirty="0">
              <a:cs typeface="HY신명조"/>
            </a:endParaRPr>
          </a:p>
        </p:txBody>
      </p:sp>
      <p:sp>
        <p:nvSpPr>
          <p:cNvPr id="33798" name="Content Placeholder 5">
            <a:extLst>
              <a:ext uri="{FF2B5EF4-FFF2-40B4-BE49-F238E27FC236}">
                <a16:creationId xmlns:a16="http://schemas.microsoft.com/office/drawing/2014/main" id="{09FF7FC1-A539-A24B-8285-A0BF23EA0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97388" y="2154238"/>
            <a:ext cx="4539107" cy="4443114"/>
          </a:xfrm>
        </p:spPr>
        <p:txBody>
          <a:bodyPr/>
          <a:lstStyle/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en-US" altLang="ko-KR" dirty="0">
                <a:cs typeface="HY신명조"/>
              </a:rPr>
              <a:t>Ministry of Culture, Sports &amp; Tourism wields control </a:t>
            </a:r>
            <a:r>
              <a:rPr lang="en-US" altLang="ko-KR" dirty="0">
                <a:cs typeface="HY신명조"/>
                <a:sym typeface="Wingdings" panose="05000000000000000000" pitchFamily="2" charset="2"/>
              </a:rPr>
              <a:t></a:t>
            </a:r>
            <a:endParaRPr lang="en-US" altLang="ko-KR" dirty="0">
              <a:cs typeface="HY신명조"/>
            </a:endParaRP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>
                <a:cs typeface="HY신명조"/>
              </a:rPr>
              <a:t>Ministry has limited understanding of SL, SL linguistics or Deaf </a:t>
            </a:r>
            <a:r>
              <a:rPr lang="en-US" altLang="ko-KR" sz="2000" dirty="0" smtClean="0">
                <a:cs typeface="HY신명조"/>
              </a:rPr>
              <a:t>culture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 smtClean="0">
                <a:cs typeface="HY신명조"/>
              </a:rPr>
              <a:t>Definition of “KSL”: “Signed Korean” vs. natural sign language</a:t>
            </a:r>
            <a:r>
              <a:rPr lang="en-US" altLang="ko-KR" sz="2000" dirty="0" smtClean="0">
                <a:cs typeface="HY신명조"/>
                <a:sym typeface="Wingdings" panose="05000000000000000000" pitchFamily="2" charset="2"/>
              </a:rPr>
              <a:t> Conflict between “official” signing &amp; community’s natural signing</a:t>
            </a:r>
            <a:endParaRPr lang="en-US" altLang="ko-KR" sz="2000" dirty="0">
              <a:cs typeface="HY신명조"/>
            </a:endParaRP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>
                <a:cs typeface="HY신명조"/>
              </a:rPr>
              <a:t>Limited opportunities for Deaf to contribute to KSL research &amp; initiatives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>
                <a:cs typeface="HY신명조"/>
              </a:rPr>
              <a:t>No substantial change in life of Deaf </a:t>
            </a:r>
            <a:r>
              <a:rPr lang="en-US" altLang="ko-KR" sz="2000" dirty="0" smtClean="0">
                <a:cs typeface="HY신명조"/>
              </a:rPr>
              <a:t>Koreans (</a:t>
            </a:r>
            <a:r>
              <a:rPr lang="en-US" altLang="ko-KR" sz="2000" dirty="0">
                <a:cs typeface="HY신명조"/>
              </a:rPr>
              <a:t>Lee M-H. 2020)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endParaRPr lang="ko-KR" altLang="ko-KR" dirty="0">
              <a:cs typeface="HY신명조"/>
            </a:endParaRPr>
          </a:p>
        </p:txBody>
      </p:sp>
      <p:sp>
        <p:nvSpPr>
          <p:cNvPr id="37895" name="Slide Number Placeholder 6">
            <a:extLst>
              <a:ext uri="{FF2B5EF4-FFF2-40B4-BE49-F238E27FC236}">
                <a16:creationId xmlns:a16="http://schemas.microsoft.com/office/drawing/2014/main" id="{B7847B00-2696-7A41-AFF5-60B787592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D00E8911-3901-3543-ABF7-ACD18E738557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15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제목 1">
            <a:extLst>
              <a:ext uri="{FF2B5EF4-FFF2-40B4-BE49-F238E27FC236}">
                <a16:creationId xmlns:a16="http://schemas.microsoft.com/office/drawing/2014/main" id="{EE08086F-F1ED-1E4F-880A-E14209E97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435975" cy="1015603"/>
          </a:xfrm>
        </p:spPr>
        <p:txBody>
          <a:bodyPr/>
          <a:lstStyle/>
          <a:p>
            <a:pPr algn="ctr"/>
            <a:r>
              <a:rPr lang="en-US" altLang="ko-KR" sz="3200" dirty="0">
                <a:cs typeface="HY중고딕"/>
              </a:rPr>
              <a:t>REFLECTIONS FOR THE FUTURE: </a:t>
            </a:r>
            <a:br>
              <a:rPr lang="en-US" altLang="ko-KR" sz="3200" dirty="0">
                <a:cs typeface="HY중고딕"/>
              </a:rPr>
            </a:br>
            <a:r>
              <a:rPr lang="en-US" altLang="ko-KR" sz="3200" dirty="0" smtClean="0">
                <a:cs typeface="HY중고딕"/>
              </a:rPr>
              <a:t>2021 </a:t>
            </a:r>
            <a:r>
              <a:rPr lang="en-US" altLang="ko-KR" sz="3200" dirty="0">
                <a:cs typeface="HY중고딕"/>
              </a:rPr>
              <a:t>– 2023 Challenges &amp; New Wave</a:t>
            </a:r>
            <a:endParaRPr lang="ko-KR" altLang="en-US" sz="3200" dirty="0">
              <a:cs typeface="HY중고딕"/>
            </a:endParaRPr>
          </a:p>
        </p:txBody>
      </p:sp>
      <p:sp>
        <p:nvSpPr>
          <p:cNvPr id="34819" name="내용 개체 틀 2">
            <a:extLst>
              <a:ext uri="{FF2B5EF4-FFF2-40B4-BE49-F238E27FC236}">
                <a16:creationId xmlns:a16="http://schemas.microsoft.com/office/drawing/2014/main" id="{97BF381C-6099-0849-8865-C0DAE1E22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1276251"/>
            <a:ext cx="8641654" cy="5581749"/>
          </a:xfrm>
        </p:spPr>
        <p:txBody>
          <a:bodyPr/>
          <a:lstStyle/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>
                <a:cs typeface="HY신명조"/>
              </a:rPr>
              <a:t>Deaf linguist with </a:t>
            </a:r>
            <a:r>
              <a:rPr lang="en-US" altLang="ko-KR" sz="2000" dirty="0" err="1" smtClean="0">
                <a:cs typeface="HY신명조"/>
              </a:rPr>
              <a:t>PhD</a:t>
            </a:r>
            <a:r>
              <a:rPr lang="en-US" altLang="ko-KR" sz="2000" dirty="0" err="1" smtClean="0">
                <a:cs typeface="HY신명조"/>
                <a:sym typeface="Wingdings" panose="05000000000000000000" pitchFamily="2" charset="2"/>
              </a:rPr>
              <a:t></a:t>
            </a:r>
            <a:r>
              <a:rPr lang="en-US" altLang="ko-KR" sz="2000" dirty="0" err="1" smtClean="0">
                <a:cs typeface="HY신명조"/>
              </a:rPr>
              <a:t>empowered</a:t>
            </a:r>
            <a:r>
              <a:rPr lang="en-US" altLang="ko-KR" sz="2000" dirty="0" smtClean="0">
                <a:cs typeface="HY신명조"/>
              </a:rPr>
              <a:t> </a:t>
            </a:r>
            <a:r>
              <a:rPr lang="en-US" altLang="ko-KR" sz="2000" dirty="0">
                <a:cs typeface="HY신명조"/>
              </a:rPr>
              <a:t>to have bigger impact on hearing </a:t>
            </a:r>
            <a:r>
              <a:rPr lang="en-US" altLang="ko-KR" sz="2000" dirty="0" smtClean="0">
                <a:cs typeface="HY신명조"/>
              </a:rPr>
              <a:t>interlocutors</a:t>
            </a:r>
          </a:p>
          <a:p>
            <a:pPr marL="0" indent="0">
              <a:buNone/>
              <a:defRPr/>
            </a:pPr>
            <a:endParaRPr lang="en-US" altLang="ko-KR" sz="2000" dirty="0">
              <a:cs typeface="HY신명조"/>
            </a:endParaRP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>
                <a:cs typeface="HY신명조"/>
              </a:rPr>
              <a:t>Interpreter certification test still strongly </a:t>
            </a:r>
            <a:r>
              <a:rPr lang="en-US" altLang="ko-KR" sz="2000" dirty="0" smtClean="0">
                <a:cs typeface="HY신명조"/>
              </a:rPr>
              <a:t>under </a:t>
            </a:r>
            <a:r>
              <a:rPr lang="en-US" altLang="ko-KR" sz="2000" dirty="0">
                <a:cs typeface="HY신명조"/>
              </a:rPr>
              <a:t>influence of “signed Korean</a:t>
            </a:r>
            <a:r>
              <a:rPr lang="en-US" altLang="ko-KR" sz="2000" dirty="0" smtClean="0">
                <a:cs typeface="HY신명조"/>
              </a:rPr>
              <a:t>” due to </a:t>
            </a:r>
            <a:r>
              <a:rPr lang="en-US" altLang="ko-KR" sz="2000" dirty="0">
                <a:cs typeface="HY신명조"/>
              </a:rPr>
              <a:t>non-linguist board </a:t>
            </a:r>
            <a:r>
              <a:rPr lang="en-US" altLang="ko-KR" sz="2000" dirty="0" smtClean="0">
                <a:cs typeface="HY신명조"/>
              </a:rPr>
              <a:t>members (government reps; Deaf people; hearing people with special </a:t>
            </a:r>
            <a:r>
              <a:rPr lang="en-US" altLang="ko-KR" sz="2000" dirty="0" err="1">
                <a:cs typeface="HY신명조"/>
              </a:rPr>
              <a:t>e</a:t>
            </a:r>
            <a:r>
              <a:rPr lang="en-US" altLang="ko-KR" sz="2000" dirty="0" err="1" smtClean="0">
                <a:cs typeface="HY신명조"/>
              </a:rPr>
              <a:t>d</a:t>
            </a:r>
            <a:r>
              <a:rPr lang="en-US" altLang="ko-KR" sz="2000" dirty="0" smtClean="0">
                <a:cs typeface="HY신명조"/>
              </a:rPr>
              <a:t> </a:t>
            </a:r>
            <a:r>
              <a:rPr lang="en-US" altLang="ko-KR" sz="2000" dirty="0">
                <a:cs typeface="HY신명조"/>
              </a:rPr>
              <a:t>&amp; </a:t>
            </a:r>
            <a:r>
              <a:rPr lang="en-US" altLang="ko-KR" sz="2000" dirty="0" smtClean="0">
                <a:cs typeface="HY신명조"/>
              </a:rPr>
              <a:t>social </a:t>
            </a:r>
            <a:r>
              <a:rPr lang="en-US" altLang="ko-KR" sz="2000" dirty="0">
                <a:cs typeface="HY신명조"/>
              </a:rPr>
              <a:t>w</a:t>
            </a:r>
            <a:r>
              <a:rPr lang="en-US" altLang="ko-KR" sz="2000" dirty="0" smtClean="0">
                <a:cs typeface="HY신명조"/>
              </a:rPr>
              <a:t>ork background)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endParaRPr lang="en-US" altLang="ko-KR" sz="2000" dirty="0">
              <a:cs typeface="HY신명조"/>
            </a:endParaRP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>
                <a:cs typeface="HY신명조"/>
              </a:rPr>
              <a:t>WFD Congress in Korea </a:t>
            </a:r>
            <a:r>
              <a:rPr lang="en-US" altLang="ko-KR" sz="2000" dirty="0" smtClean="0">
                <a:cs typeface="HY신명조"/>
              </a:rPr>
              <a:t>anticipated impact:</a:t>
            </a:r>
          </a:p>
          <a:p>
            <a:pPr lvl="1"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>
                <a:cs typeface="HY신명조"/>
              </a:rPr>
              <a:t>r</a:t>
            </a:r>
            <a:r>
              <a:rPr lang="en-US" altLang="ko-KR" sz="2000" dirty="0" smtClean="0">
                <a:cs typeface="HY신명조"/>
              </a:rPr>
              <a:t>aise prestige &amp; awareness of Asian Deaf accomplishments among world Deaf</a:t>
            </a:r>
          </a:p>
          <a:p>
            <a:pPr lvl="1"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 smtClean="0">
                <a:cs typeface="HY신명조"/>
              </a:rPr>
              <a:t>strengthen </a:t>
            </a:r>
            <a:r>
              <a:rPr lang="en-US" altLang="ko-KR" sz="2000" dirty="0">
                <a:cs typeface="HY신명조"/>
              </a:rPr>
              <a:t>working relationship </a:t>
            </a:r>
            <a:r>
              <a:rPr lang="en-US" altLang="ko-KR" sz="2000" dirty="0" smtClean="0">
                <a:cs typeface="HY신명조"/>
              </a:rPr>
              <a:t>between KAD &amp; WFD </a:t>
            </a:r>
            <a:r>
              <a:rPr lang="en-US" altLang="ko-KR" sz="2000" dirty="0">
                <a:cs typeface="HY신명조"/>
              </a:rPr>
              <a:t>&amp; int’l Deaf </a:t>
            </a:r>
            <a:r>
              <a:rPr lang="en-US" altLang="ko-KR" sz="2000" dirty="0" smtClean="0">
                <a:cs typeface="HY신명조"/>
              </a:rPr>
              <a:t>leaders</a:t>
            </a:r>
            <a:endParaRPr lang="en-US" altLang="ko-KR" sz="2000" dirty="0">
              <a:cs typeface="HY신명조"/>
            </a:endParaRPr>
          </a:p>
          <a:p>
            <a:pPr lvl="1"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>
                <a:cs typeface="HY신명조"/>
              </a:rPr>
              <a:t>i</a:t>
            </a:r>
            <a:r>
              <a:rPr lang="en-US" altLang="ko-KR" sz="2000" dirty="0" smtClean="0">
                <a:cs typeface="HY신명조"/>
              </a:rPr>
              <a:t>ncrease Deaf Koreans’ awareness of int’l. discussions on </a:t>
            </a:r>
            <a:r>
              <a:rPr lang="en-US" altLang="ko-KR" sz="2000" dirty="0">
                <a:cs typeface="HY신명조"/>
              </a:rPr>
              <a:t>Deaf </a:t>
            </a:r>
            <a:r>
              <a:rPr lang="en-US" altLang="ko-KR" sz="2000" dirty="0" smtClean="0">
                <a:cs typeface="HY신명조"/>
              </a:rPr>
              <a:t>rights, education, linguistic research, Deaf performing artists, etc. 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en-US" altLang="ko-KR" sz="2800" dirty="0">
              <a:cs typeface="HY신명조"/>
            </a:endParaRPr>
          </a:p>
        </p:txBody>
      </p:sp>
      <p:sp>
        <p:nvSpPr>
          <p:cNvPr id="38916" name="슬라이드 번호 개체 틀 3">
            <a:extLst>
              <a:ext uri="{FF2B5EF4-FFF2-40B4-BE49-F238E27FC236}">
                <a16:creationId xmlns:a16="http://schemas.microsoft.com/office/drawing/2014/main" id="{A9F569EB-866E-3C46-9386-8F5003FE4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2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latinLnBrk="1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latinLnBrk="1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latinLnBrk="0">
              <a:buClrTx/>
              <a:buSzTx/>
              <a:buFontTx/>
              <a:buChar char="•"/>
            </a:pPr>
            <a:fld id="{137F0827-F8F5-4C42-AAB5-652400CE785B}" type="slidenum">
              <a:rPr lang="en-US" altLang="ko-KR" sz="1200">
                <a:solidFill>
                  <a:srgbClr val="045C75"/>
                </a:solidFill>
                <a:latin typeface="Times New Roman" panose="02020603050405020304" pitchFamily="18" charset="0"/>
              </a:rPr>
              <a:pPr latinLnBrk="0">
                <a:buClrTx/>
                <a:buSzTx/>
                <a:buFontTx/>
                <a:buChar char="•"/>
              </a:pPr>
              <a:t>16</a:t>
            </a:fld>
            <a:endParaRPr lang="en-US" altLang="ko-KR" sz="1200">
              <a:solidFill>
                <a:srgbClr val="045C75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8CE4D4B6-C0FA-D047-9CEE-2D38DF169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60648"/>
            <a:ext cx="7992888" cy="1368152"/>
          </a:xfrm>
        </p:spPr>
        <p:txBody>
          <a:bodyPr/>
          <a:lstStyle/>
          <a:p>
            <a:pPr algn="ctr"/>
            <a:r>
              <a:rPr lang="en-US" altLang="ko-KR" dirty="0" smtClean="0">
                <a:ea typeface="굴림" panose="020B0600000101010101" pitchFamily="34" charset="-127"/>
              </a:rPr>
              <a:t>At WFD XVIII in Paris in 2019, </a:t>
            </a:r>
            <a:br>
              <a:rPr lang="en-US" altLang="ko-KR" dirty="0" smtClean="0">
                <a:ea typeface="굴림" panose="020B0600000101010101" pitchFamily="34" charset="-127"/>
              </a:rPr>
            </a:br>
            <a:r>
              <a:rPr lang="en-US" altLang="ko-KR" dirty="0" smtClean="0">
                <a:ea typeface="굴림" panose="020B0600000101010101" pitchFamily="34" charset="-127"/>
              </a:rPr>
              <a:t>KOREA </a:t>
            </a:r>
            <a:r>
              <a:rPr lang="en-US" altLang="ko-KR" dirty="0">
                <a:ea typeface="굴림" panose="020B0600000101010101" pitchFamily="34" charset="-127"/>
              </a:rPr>
              <a:t>selected as host of </a:t>
            </a:r>
            <a:r>
              <a:rPr lang="en-US" altLang="ko-KR" dirty="0" smtClean="0">
                <a:ea typeface="굴림" panose="020B0600000101010101" pitchFamily="34" charset="-127"/>
              </a:rPr>
              <a:t>next </a:t>
            </a:r>
            <a:br>
              <a:rPr lang="en-US" altLang="ko-KR" dirty="0" smtClean="0">
                <a:ea typeface="굴림" panose="020B0600000101010101" pitchFamily="34" charset="-127"/>
              </a:rPr>
            </a:br>
            <a:r>
              <a:rPr lang="en-US" altLang="ko-KR" dirty="0" smtClean="0">
                <a:ea typeface="굴림" panose="020B0600000101010101" pitchFamily="34" charset="-127"/>
              </a:rPr>
              <a:t>WFD World </a:t>
            </a:r>
            <a:r>
              <a:rPr lang="en-US" altLang="ko-KR" dirty="0">
                <a:ea typeface="굴림" panose="020B0600000101010101" pitchFamily="34" charset="-127"/>
              </a:rPr>
              <a:t>Congress XIX in 2023</a:t>
            </a:r>
          </a:p>
        </p:txBody>
      </p:sp>
      <p:sp>
        <p:nvSpPr>
          <p:cNvPr id="40963" name="Slide Number Placeholder 4">
            <a:extLst>
              <a:ext uri="{FF2B5EF4-FFF2-40B4-BE49-F238E27FC236}">
                <a16:creationId xmlns:a16="http://schemas.microsoft.com/office/drawing/2014/main" id="{00606007-E3A1-1E44-BACE-ADC4D520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826B60CC-467E-1E4B-9A8E-F9C519871DB3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17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  <p:pic>
        <p:nvPicPr>
          <p:cNvPr id="4" name="무제.mov" descr="무제.mov">
            <a:hlinkClick r:id="" action="ppaction://media"/>
            <a:extLst>
              <a:ext uri="{FF2B5EF4-FFF2-40B4-BE49-F238E27FC236}">
                <a16:creationId xmlns:a16="http://schemas.microsoft.com/office/drawing/2014/main" id="{F06DCE0F-7734-C742-9D93-7B9497E4D02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5576" y="1700808"/>
            <a:ext cx="7776864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5AD1F85F-2963-E948-8BDA-43079DAF1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548681"/>
            <a:ext cx="8857108" cy="576063"/>
          </a:xfrm>
        </p:spPr>
        <p:txBody>
          <a:bodyPr/>
          <a:lstStyle/>
          <a:p>
            <a:pPr algn="ctr"/>
            <a:r>
              <a:rPr lang="en-US" altLang="en-US" sz="3200" u="sng" dirty="0" smtClean="0"/>
              <a:t>Serendipitous </a:t>
            </a:r>
            <a:r>
              <a:rPr lang="en-US" altLang="en-US" sz="3200" u="sng" dirty="0" err="1" smtClean="0"/>
              <a:t>Encounters</a:t>
            </a:r>
            <a:r>
              <a:rPr lang="en-US" altLang="en-US" sz="3200" u="sng" dirty="0" err="1" smtClean="0">
                <a:sym typeface="Wingdings" panose="05000000000000000000" pitchFamily="2" charset="2"/>
              </a:rPr>
              <a:t>RelationshipsEvolution</a:t>
            </a:r>
            <a:endParaRPr lang="en-US" altLang="en-US" sz="3200" u="sng" dirty="0"/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C3229FD4-26BF-8D4A-9E46-C569AC601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340768"/>
            <a:ext cx="8857108" cy="525688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ko-KR" sz="2400" dirty="0">
                <a:ea typeface="굴림" panose="020B0600000101010101" pitchFamily="34" charset="-127"/>
              </a:rPr>
              <a:t>“</a:t>
            </a:r>
            <a:r>
              <a:rPr lang="en-US" altLang="ko-KR" sz="2400" b="1" dirty="0">
                <a:ea typeface="굴림" panose="020B0600000101010101" pitchFamily="34" charset="-127"/>
              </a:rPr>
              <a:t>HISTORY</a:t>
            </a:r>
            <a:r>
              <a:rPr lang="en-US" altLang="ko-KR" sz="2400" dirty="0">
                <a:ea typeface="굴림" panose="020B0600000101010101" pitchFamily="34" charset="-127"/>
              </a:rPr>
              <a:t>” appears as “</a:t>
            </a:r>
            <a:r>
              <a:rPr lang="en-US" altLang="ko-KR" sz="2400" b="1" dirty="0">
                <a:ea typeface="굴림" panose="020B0600000101010101" pitchFamily="34" charset="-127"/>
              </a:rPr>
              <a:t>destiny</a:t>
            </a:r>
            <a:r>
              <a:rPr lang="en-US" altLang="ko-KR" sz="2400" dirty="0">
                <a:ea typeface="굴림" panose="020B0600000101010101" pitchFamily="34" charset="-127"/>
              </a:rPr>
              <a:t>”, a tale of inevitable              </a:t>
            </a:r>
          </a:p>
          <a:p>
            <a:pPr>
              <a:buFont typeface="Wingdings 2" pitchFamily="2" charset="2"/>
              <a:buNone/>
            </a:pPr>
            <a:r>
              <a:rPr lang="en-US" altLang="ko-KR" sz="2400" dirty="0">
                <a:ea typeface="굴림" panose="020B0600000101010101" pitchFamily="34" charset="-127"/>
              </a:rPr>
              <a:t>     development over time when looking back from the</a:t>
            </a:r>
          </a:p>
          <a:p>
            <a:pPr>
              <a:buFont typeface="Wingdings 2" pitchFamily="2" charset="2"/>
              <a:buNone/>
            </a:pPr>
            <a:r>
              <a:rPr lang="en-US" altLang="ko-KR" sz="2400" dirty="0">
                <a:ea typeface="굴림" panose="020B0600000101010101" pitchFamily="34" charset="-127"/>
              </a:rPr>
              <a:t>     present</a:t>
            </a:r>
            <a:r>
              <a:rPr lang="en-US" altLang="ko-KR" sz="2400" dirty="0" smtClean="0">
                <a:ea typeface="굴림" panose="020B0600000101010101" pitchFamily="34" charset="-127"/>
              </a:rPr>
              <a:t>.</a:t>
            </a:r>
          </a:p>
          <a:p>
            <a:pPr>
              <a:buFont typeface="Wingdings 2" pitchFamily="2" charset="2"/>
              <a:buNone/>
            </a:pPr>
            <a:endParaRPr lang="en-US" altLang="ko-KR" sz="2400" dirty="0">
              <a:ea typeface="굴림" panose="020B0600000101010101" pitchFamily="34" charset="-127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400" dirty="0">
                <a:ea typeface="굴림" panose="020B0600000101010101" pitchFamily="34" charset="-127"/>
              </a:rPr>
              <a:t>But the “</a:t>
            </a:r>
            <a:r>
              <a:rPr lang="en-US" altLang="ko-KR" sz="2400" b="1" dirty="0">
                <a:ea typeface="굴림" panose="020B0600000101010101" pitchFamily="34" charset="-127"/>
              </a:rPr>
              <a:t>KSL</a:t>
            </a:r>
            <a:r>
              <a:rPr lang="en-US" altLang="ko-KR" sz="2400" dirty="0">
                <a:ea typeface="굴림" panose="020B0600000101010101" pitchFamily="34" charset="-127"/>
              </a:rPr>
              <a:t> </a:t>
            </a:r>
            <a:r>
              <a:rPr lang="en-US" altLang="ko-KR" sz="2400" b="1" dirty="0">
                <a:ea typeface="굴림" panose="020B0600000101010101" pitchFamily="34" charset="-127"/>
              </a:rPr>
              <a:t>STORY</a:t>
            </a:r>
            <a:r>
              <a:rPr lang="en-US" altLang="ko-KR" sz="2400" dirty="0">
                <a:ea typeface="굴림" panose="020B0600000101010101" pitchFamily="34" charset="-127"/>
              </a:rPr>
              <a:t>” </a:t>
            </a:r>
            <a:r>
              <a:rPr lang="en-US" altLang="ko-KR" sz="2400" dirty="0" smtClean="0">
                <a:ea typeface="굴림" panose="020B0600000101010101" pitchFamily="34" charset="-127"/>
              </a:rPr>
              <a:t>is the story of many </a:t>
            </a:r>
            <a:r>
              <a:rPr lang="en-US" altLang="ko-KR" sz="2400" dirty="0">
                <a:ea typeface="굴림" panose="020B0600000101010101" pitchFamily="34" charset="-127"/>
              </a:rPr>
              <a:t>chance </a:t>
            </a:r>
            <a:r>
              <a:rPr lang="en-US" altLang="ko-KR" sz="2400" b="1" dirty="0">
                <a:ea typeface="굴림" panose="020B0600000101010101" pitchFamily="34" charset="-127"/>
              </a:rPr>
              <a:t>encounters</a:t>
            </a:r>
            <a:r>
              <a:rPr lang="en-US" altLang="ko-KR" sz="2400" dirty="0">
                <a:ea typeface="굴림" panose="020B0600000101010101" pitchFamily="34" charset="-127"/>
              </a:rPr>
              <a:t> &amp; </a:t>
            </a:r>
            <a:r>
              <a:rPr lang="en-US" altLang="ko-KR" sz="2400" b="1" dirty="0" smtClean="0">
                <a:ea typeface="굴림" panose="020B0600000101010101" pitchFamily="34" charset="-127"/>
              </a:rPr>
              <a:t>synergies</a:t>
            </a:r>
            <a:r>
              <a:rPr lang="en-US" altLang="ko-KR" sz="2400" dirty="0" smtClean="0">
                <a:ea typeface="굴림" panose="020B0600000101010101" pitchFamily="34" charset="-127"/>
              </a:rPr>
              <a:t> </a:t>
            </a:r>
            <a:r>
              <a:rPr lang="en-US" altLang="ko-KR" sz="2400" dirty="0">
                <a:ea typeface="굴림" panose="020B0600000101010101" pitchFamily="34" charset="-127"/>
              </a:rPr>
              <a:t>engendered </a:t>
            </a:r>
            <a:r>
              <a:rPr lang="en-US" altLang="ko-KR" sz="2400" dirty="0" smtClean="0">
                <a:ea typeface="굴림" panose="020B0600000101010101" pitchFamily="34" charset="-127"/>
              </a:rPr>
              <a:t>over the past </a:t>
            </a:r>
            <a:r>
              <a:rPr lang="en-US" altLang="ko-KR" sz="2400" dirty="0">
                <a:ea typeface="굴림" panose="020B0600000101010101" pitchFamily="34" charset="-127"/>
              </a:rPr>
              <a:t>20 </a:t>
            </a:r>
            <a:r>
              <a:rPr lang="en-US" altLang="ko-KR" sz="2400" dirty="0" smtClean="0">
                <a:ea typeface="굴림" panose="020B0600000101010101" pitchFamily="34" charset="-127"/>
              </a:rPr>
              <a:t>years.</a:t>
            </a:r>
          </a:p>
          <a:p>
            <a:pPr marL="0" indent="0">
              <a:buNone/>
            </a:pPr>
            <a:endParaRPr lang="en-US" altLang="ko-KR" sz="2400" dirty="0" smtClean="0">
              <a:ea typeface="굴림" panose="020B0600000101010101" pitchFamily="34" charset="-127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400" dirty="0" smtClean="0">
                <a:ea typeface="굴림" panose="020B0600000101010101" pitchFamily="34" charset="-127"/>
              </a:rPr>
              <a:t>What grew out of these chance encounters reveals </a:t>
            </a:r>
            <a:r>
              <a:rPr lang="en-US" altLang="ko-KR" sz="2400" dirty="0">
                <a:ea typeface="굴림" panose="020B0600000101010101" pitchFamily="34" charset="-127"/>
              </a:rPr>
              <a:t>that </a:t>
            </a:r>
            <a:r>
              <a:rPr lang="en-US" altLang="ko-KR" sz="2400" dirty="0" smtClean="0">
                <a:ea typeface="굴림" panose="020B0600000101010101" pitchFamily="34" charset="-127"/>
              </a:rPr>
              <a:t>history </a:t>
            </a:r>
            <a:r>
              <a:rPr lang="en-US" altLang="ko-KR" sz="2400" dirty="0">
                <a:ea typeface="굴림" panose="020B0600000101010101" pitchFamily="34" charset="-127"/>
              </a:rPr>
              <a:t>is </a:t>
            </a:r>
            <a:r>
              <a:rPr lang="en-US" altLang="ko-KR" sz="2400" dirty="0" smtClean="0">
                <a:ea typeface="굴림" panose="020B0600000101010101" pitchFamily="34" charset="-127"/>
              </a:rPr>
              <a:t>shaped by “</a:t>
            </a:r>
            <a:r>
              <a:rPr lang="en-US" altLang="ko-KR" sz="2400" b="1" dirty="0" smtClean="0">
                <a:ea typeface="굴림" panose="020B0600000101010101" pitchFamily="34" charset="-127"/>
              </a:rPr>
              <a:t>working our relationships</a:t>
            </a:r>
            <a:r>
              <a:rPr lang="en-US" altLang="ko-KR" sz="2400" dirty="0" smtClean="0">
                <a:ea typeface="굴림" panose="020B0600000101010101" pitchFamily="34" charset="-127"/>
              </a:rPr>
              <a:t>” rather </a:t>
            </a:r>
            <a:r>
              <a:rPr lang="en-US" altLang="ko-KR" sz="2400" dirty="0">
                <a:ea typeface="굴림" panose="020B0600000101010101" pitchFamily="34" charset="-127"/>
              </a:rPr>
              <a:t>than “</a:t>
            </a:r>
            <a:r>
              <a:rPr lang="en-US" altLang="ko-KR" sz="2400" b="1" dirty="0">
                <a:ea typeface="굴림" panose="020B0600000101010101" pitchFamily="34" charset="-127"/>
              </a:rPr>
              <a:t>destiny</a:t>
            </a:r>
            <a:r>
              <a:rPr lang="en-US" altLang="ko-KR" sz="2400" dirty="0" smtClean="0">
                <a:ea typeface="굴림" panose="020B0600000101010101" pitchFamily="34" charset="-127"/>
              </a:rPr>
              <a:t>”.</a:t>
            </a:r>
          </a:p>
          <a:p>
            <a:pPr>
              <a:buFont typeface="Wingdings" pitchFamily="2" charset="2"/>
              <a:buChar char="§"/>
            </a:pPr>
            <a:endParaRPr lang="en-US" altLang="ko-KR" sz="2400" dirty="0" smtClean="0">
              <a:ea typeface="굴림" panose="020B0600000101010101" pitchFamily="34" charset="-127"/>
            </a:endParaRPr>
          </a:p>
          <a:p>
            <a:pPr marL="0" indent="0" algn="ctr">
              <a:buNone/>
            </a:pPr>
            <a:r>
              <a:rPr lang="en-US" altLang="ko-KR" sz="3600" dirty="0" smtClean="0">
                <a:solidFill>
                  <a:srgbClr val="FF000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W</a:t>
            </a:r>
            <a:r>
              <a:rPr lang="en-US" altLang="ko-KR" sz="3600" dirty="0" smtClean="0">
                <a:latin typeface="Algerian" panose="04020705040A02060702" pitchFamily="82" charset="0"/>
                <a:ea typeface="굴림" panose="020B0600000101010101" pitchFamily="34" charset="-127"/>
              </a:rPr>
              <a:t>E</a:t>
            </a:r>
            <a:r>
              <a:rPr lang="en-US" altLang="ko-KR" sz="3600" dirty="0" smtClean="0">
                <a:solidFill>
                  <a:srgbClr val="0070C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L</a:t>
            </a:r>
            <a:r>
              <a:rPr lang="en-US" altLang="ko-KR" sz="3600" dirty="0" smtClean="0">
                <a:solidFill>
                  <a:srgbClr val="FF000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C</a:t>
            </a:r>
            <a:r>
              <a:rPr lang="en-US" altLang="ko-KR" sz="3600" dirty="0" smtClean="0">
                <a:latin typeface="Algerian" panose="04020705040A02060702" pitchFamily="82" charset="0"/>
                <a:ea typeface="굴림" panose="020B0600000101010101" pitchFamily="34" charset="-127"/>
              </a:rPr>
              <a:t>O</a:t>
            </a:r>
            <a:r>
              <a:rPr lang="en-US" altLang="ko-KR" sz="3600" dirty="0" smtClean="0">
                <a:solidFill>
                  <a:srgbClr val="0070C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M</a:t>
            </a:r>
            <a:r>
              <a:rPr lang="en-US" altLang="ko-KR" sz="3600" dirty="0" smtClean="0">
                <a:latin typeface="Algerian" panose="04020705040A02060702" pitchFamily="82" charset="0"/>
                <a:ea typeface="굴림" panose="020B0600000101010101" pitchFamily="34" charset="-127"/>
              </a:rPr>
              <a:t>E </a:t>
            </a:r>
            <a:r>
              <a:rPr lang="en-US" altLang="ko-KR" sz="3600" dirty="0" smtClean="0">
                <a:solidFill>
                  <a:srgbClr val="FF000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T</a:t>
            </a:r>
            <a:r>
              <a:rPr lang="en-US" altLang="ko-KR" sz="3600" dirty="0" smtClean="0">
                <a:solidFill>
                  <a:srgbClr val="0070C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O</a:t>
            </a:r>
            <a:r>
              <a:rPr lang="en-US" altLang="ko-KR" sz="3600" dirty="0" smtClean="0">
                <a:latin typeface="Algerian" panose="04020705040A02060702" pitchFamily="82" charset="0"/>
                <a:ea typeface="굴림" panose="020B0600000101010101" pitchFamily="34" charset="-127"/>
              </a:rPr>
              <a:t> </a:t>
            </a:r>
            <a:r>
              <a:rPr lang="en-US" altLang="ko-KR" sz="4000" dirty="0" smtClean="0">
                <a:latin typeface="Algerian" panose="04020705040A02060702" pitchFamily="82" charset="0"/>
                <a:ea typeface="굴림" panose="020B0600000101010101" pitchFamily="34" charset="-127"/>
              </a:rPr>
              <a:t>WFD</a:t>
            </a:r>
            <a:r>
              <a:rPr lang="en-US" altLang="ko-KR" sz="3600" dirty="0" smtClean="0">
                <a:latin typeface="Algerian" panose="04020705040A02060702" pitchFamily="82" charset="0"/>
                <a:ea typeface="굴림" panose="020B0600000101010101" pitchFamily="34" charset="-127"/>
              </a:rPr>
              <a:t> in </a:t>
            </a:r>
            <a:r>
              <a:rPr lang="en-US" altLang="ko-KR" sz="3600" dirty="0" smtClean="0">
                <a:solidFill>
                  <a:srgbClr val="FF000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K</a:t>
            </a:r>
            <a:r>
              <a:rPr lang="en-US" altLang="ko-KR" sz="3600" dirty="0" smtClean="0">
                <a:latin typeface="Algerian" panose="04020705040A02060702" pitchFamily="82" charset="0"/>
                <a:ea typeface="굴림" panose="020B0600000101010101" pitchFamily="34" charset="-127"/>
              </a:rPr>
              <a:t>O</a:t>
            </a:r>
            <a:r>
              <a:rPr lang="en-US" altLang="ko-KR" sz="3600" dirty="0" smtClean="0">
                <a:solidFill>
                  <a:srgbClr val="0070C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R</a:t>
            </a:r>
            <a:r>
              <a:rPr lang="en-US" altLang="ko-KR" sz="3600" dirty="0" smtClean="0">
                <a:latin typeface="Algerian" panose="04020705040A02060702" pitchFamily="82" charset="0"/>
                <a:ea typeface="굴림" panose="020B0600000101010101" pitchFamily="34" charset="-127"/>
              </a:rPr>
              <a:t>E</a:t>
            </a:r>
            <a:r>
              <a:rPr lang="en-US" altLang="ko-KR" sz="3600" dirty="0" smtClean="0">
                <a:solidFill>
                  <a:srgbClr val="FF000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A -</a:t>
            </a:r>
            <a:r>
              <a:rPr lang="en-US" altLang="ko-KR" sz="3600" dirty="0" smtClean="0">
                <a:latin typeface="Algerian" panose="04020705040A02060702" pitchFamily="82" charset="0"/>
                <a:ea typeface="굴림" panose="020B0600000101010101" pitchFamily="34" charset="-127"/>
              </a:rPr>
              <a:t> </a:t>
            </a:r>
            <a:r>
              <a:rPr lang="en-US" altLang="ko-KR" sz="4400" dirty="0" smtClean="0">
                <a:solidFill>
                  <a:srgbClr val="FF000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2</a:t>
            </a:r>
            <a:r>
              <a:rPr lang="en-US" altLang="ko-KR" sz="4400" dirty="0" smtClean="0">
                <a:solidFill>
                  <a:srgbClr val="0070C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0</a:t>
            </a:r>
            <a:r>
              <a:rPr lang="en-US" altLang="ko-KR" sz="4400" dirty="0" smtClean="0">
                <a:solidFill>
                  <a:srgbClr val="FF000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2</a:t>
            </a:r>
            <a:r>
              <a:rPr lang="en-US" altLang="ko-KR" sz="4400" dirty="0" smtClean="0">
                <a:solidFill>
                  <a:srgbClr val="0070C0"/>
                </a:solidFill>
                <a:latin typeface="Algerian" panose="04020705040A02060702" pitchFamily="82" charset="0"/>
                <a:ea typeface="굴림" panose="020B0600000101010101" pitchFamily="34" charset="-127"/>
              </a:rPr>
              <a:t>3</a:t>
            </a:r>
            <a:r>
              <a:rPr lang="en-US" altLang="ko-KR" sz="4400" dirty="0" smtClean="0">
                <a:latin typeface="Algerian" panose="04020705040A02060702" pitchFamily="82" charset="0"/>
                <a:ea typeface="굴림" panose="020B0600000101010101" pitchFamily="34" charset="-127"/>
              </a:rPr>
              <a:t>!</a:t>
            </a:r>
            <a:endParaRPr lang="en-US" altLang="ko-KR" sz="4400" dirty="0">
              <a:latin typeface="Algerian" panose="04020705040A02060702" pitchFamily="82" charset="0"/>
              <a:ea typeface="굴림" panose="020B0600000101010101" pitchFamily="34" charset="-127"/>
            </a:endParaRPr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60FBFD1B-0BD6-2544-AB89-03A6658C8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8F706F27-F9CB-AA4A-B65E-2FBB93D563B8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18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제목 1">
            <a:extLst>
              <a:ext uri="{FF2B5EF4-FFF2-40B4-BE49-F238E27FC236}">
                <a16:creationId xmlns:a16="http://schemas.microsoft.com/office/drawing/2014/main" id="{B57CCE64-138B-7443-984C-D26F16B31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60349"/>
            <a:ext cx="8640762" cy="1303933"/>
          </a:xfrm>
        </p:spPr>
        <p:txBody>
          <a:bodyPr/>
          <a:lstStyle/>
          <a:p>
            <a:pPr algn="ctr"/>
            <a:r>
              <a:rPr lang="en-US" altLang="ko-KR" sz="3600" dirty="0">
                <a:cs typeface="HY중고딕"/>
              </a:rPr>
              <a:t>SELECTED REFERENCES </a:t>
            </a:r>
            <a:br>
              <a:rPr lang="en-US" altLang="ko-KR" sz="3600" dirty="0">
                <a:cs typeface="HY중고딕"/>
              </a:rPr>
            </a:br>
            <a:r>
              <a:rPr lang="en-US" altLang="ko-KR" sz="2400" dirty="0">
                <a:cs typeface="HY중고딕"/>
              </a:rPr>
              <a:t>by Koreans, about KSL/Sign Language Linguistics</a:t>
            </a:r>
            <a:endParaRPr lang="ko-KR" altLang="en-US" sz="2400" dirty="0">
              <a:cs typeface="HY중고딕"/>
            </a:endParaRPr>
          </a:p>
        </p:txBody>
      </p:sp>
      <p:sp>
        <p:nvSpPr>
          <p:cNvPr id="37891" name="내용 개체 틀 2">
            <a:extLst>
              <a:ext uri="{FF2B5EF4-FFF2-40B4-BE49-F238E27FC236}">
                <a16:creationId xmlns:a16="http://schemas.microsoft.com/office/drawing/2014/main" id="{2ED1205B-E915-3F4E-BEFA-B9C677066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0808"/>
            <a:ext cx="8362950" cy="5020667"/>
          </a:xfrm>
        </p:spPr>
        <p:txBody>
          <a:bodyPr/>
          <a:lstStyle/>
          <a:p>
            <a:pPr>
              <a:defRPr/>
            </a:pPr>
            <a:r>
              <a:rPr lang="en-US" altLang="ko-KR" sz="1600" dirty="0"/>
              <a:t>Byun, K-S. [2021, anticipated]. </a:t>
            </a:r>
            <a:r>
              <a:rPr lang="en-US" altLang="ko-KR" sz="1600" i="1" dirty="0"/>
              <a:t>Establishing intersubjectivity in cross-signing</a:t>
            </a:r>
            <a:r>
              <a:rPr lang="en-US" altLang="ko-KR" sz="1600" dirty="0"/>
              <a:t>. [Doctoral thesis]. Radboud University/MPI. Nijmegen, The Netherlands.</a:t>
            </a:r>
          </a:p>
          <a:p>
            <a:pPr>
              <a:defRPr/>
            </a:pPr>
            <a:r>
              <a:rPr lang="en-US" altLang="ko-KR" sz="1600" dirty="0" smtClean="0"/>
              <a:t>Byun</a:t>
            </a:r>
            <a:r>
              <a:rPr lang="en-US" altLang="ko-KR" sz="1600" dirty="0"/>
              <a:t>, K-S. 2012. </a:t>
            </a:r>
            <a:r>
              <a:rPr lang="en-US" altLang="ko-KR" sz="1600" i="1" dirty="0"/>
              <a:t>The grammaticality of the A-handshape &amp; the I-handshape in KSL: Regarding gender realization &amp; verb classification</a:t>
            </a:r>
            <a:r>
              <a:rPr lang="en-US" altLang="ko-KR" sz="1600" dirty="0"/>
              <a:t>. [MA thesis]. </a:t>
            </a:r>
            <a:r>
              <a:rPr lang="en-US" altLang="ko-KR" sz="1600" dirty="0" err="1"/>
              <a:t>Chungnam</a:t>
            </a:r>
            <a:r>
              <a:rPr lang="en-US" altLang="ko-KR" sz="1600" dirty="0"/>
              <a:t> University, Daejeon, South Korea.</a:t>
            </a:r>
          </a:p>
          <a:p>
            <a:pPr>
              <a:defRPr/>
            </a:pPr>
            <a:r>
              <a:rPr lang="en-US" altLang="ko-KR" sz="1600" dirty="0"/>
              <a:t>Byun, K-S. 2007. </a:t>
            </a:r>
            <a:r>
              <a:rPr lang="en-US" altLang="ko-KR" sz="1600" i="1" dirty="0"/>
              <a:t>Becoming friends with Korean Sign Language. </a:t>
            </a:r>
            <a:r>
              <a:rPr lang="en-US" altLang="ko-KR" sz="1600" dirty="0" err="1"/>
              <a:t>Cheonan</a:t>
            </a:r>
            <a:r>
              <a:rPr lang="en-US" altLang="ko-KR" sz="1600" dirty="0"/>
              <a:t>: </a:t>
            </a:r>
            <a:r>
              <a:rPr lang="en-US" altLang="ko-KR" sz="1600" dirty="0" err="1"/>
              <a:t>Chungnam</a:t>
            </a:r>
            <a:r>
              <a:rPr lang="en-US" altLang="ko-KR" sz="1600" dirty="0"/>
              <a:t> Assoc. of the Deaf.</a:t>
            </a:r>
            <a:r>
              <a:rPr lang="en-US" altLang="ko-KR" sz="1600" dirty="0">
                <a:ea typeface="굴림" panose="020B0600000101010101" pitchFamily="34" charset="-127"/>
              </a:rPr>
              <a:t> </a:t>
            </a:r>
            <a:r>
              <a:rPr lang="en-US" altLang="ko-KR" sz="1600" b="1" dirty="0">
                <a:ea typeface="굴림" panose="020B0600000101010101" pitchFamily="34" charset="-127"/>
                <a:hlinkClick r:id="rId2"/>
              </a:rPr>
              <a:t>http://</a:t>
            </a:r>
            <a:r>
              <a:rPr lang="en-US" altLang="ko-KR" sz="1600" b="1" dirty="0" smtClean="0">
                <a:ea typeface="굴림" panose="020B0600000101010101" pitchFamily="34" charset="-127"/>
                <a:hlinkClick r:id="rId2"/>
              </a:rPr>
              <a:t>hdl.handle.net/11858/00-001M-0000-0029-3308.5</a:t>
            </a:r>
            <a:endParaRPr lang="en-US" altLang="ko-KR" sz="1600" b="1" dirty="0" smtClean="0">
              <a:ea typeface="굴림" panose="020B0600000101010101" pitchFamily="34" charset="-127"/>
            </a:endParaRPr>
          </a:p>
          <a:p>
            <a:pPr>
              <a:defRPr/>
            </a:pPr>
            <a:r>
              <a:rPr lang="en-US" altLang="ko-KR" sz="1600" dirty="0" smtClean="0"/>
              <a:t>Byun</a:t>
            </a:r>
            <a:r>
              <a:rPr lang="en-US" altLang="ko-KR" sz="1600" dirty="0"/>
              <a:t>, K-S., </a:t>
            </a:r>
            <a:r>
              <a:rPr lang="en-US" altLang="ko-KR" sz="1600" dirty="0" smtClean="0"/>
              <a:t>C. de </a:t>
            </a:r>
            <a:r>
              <a:rPr lang="en-US" altLang="ko-KR" sz="1600" dirty="0" err="1" smtClean="0"/>
              <a:t>Vos</a:t>
            </a:r>
            <a:r>
              <a:rPr lang="en-US" altLang="ko-KR" sz="1600" dirty="0"/>
              <a:t>, A. Bradford, U. </a:t>
            </a:r>
            <a:r>
              <a:rPr lang="en-US" altLang="ko-KR" sz="1600" dirty="0" err="1"/>
              <a:t>Zeshen</a:t>
            </a:r>
            <a:r>
              <a:rPr lang="en-US" altLang="ko-KR" sz="1600" dirty="0"/>
              <a:t>, S.C. Levinson. 2018. First encounters: Repair sequences in cross-signing. </a:t>
            </a:r>
            <a:r>
              <a:rPr lang="en-US" altLang="ko-KR" sz="1600" i="1" dirty="0"/>
              <a:t>TopiCS:10</a:t>
            </a:r>
            <a:r>
              <a:rPr lang="en-US" altLang="ko-KR" sz="1600" dirty="0"/>
              <a:t>,2. 314-334. doi.org/10.1111/tops12303</a:t>
            </a:r>
            <a:r>
              <a:rPr lang="en-US" altLang="ko-KR" sz="1600" dirty="0" smtClean="0"/>
              <a:t>.</a:t>
            </a:r>
            <a:endParaRPr lang="en-US" altLang="ko-KR" sz="1600" i="1" dirty="0"/>
          </a:p>
          <a:p>
            <a:pPr>
              <a:defRPr/>
            </a:pPr>
            <a:r>
              <a:rPr lang="en-US" altLang="ko-KR" sz="1600" dirty="0"/>
              <a:t>Choi, SB &amp; SW </a:t>
            </a:r>
            <a:r>
              <a:rPr lang="en-US" altLang="ko-KR" sz="1600" dirty="0" err="1"/>
              <a:t>Ahn</a:t>
            </a:r>
            <a:r>
              <a:rPr lang="en-US" altLang="ko-KR" sz="1600" dirty="0"/>
              <a:t>. 2003. </a:t>
            </a:r>
            <a:r>
              <a:rPr lang="en-US" altLang="ko-KR" sz="1600" i="1" dirty="0"/>
              <a:t>Theory of Korean Sign Language</a:t>
            </a:r>
            <a:r>
              <a:rPr lang="en-US" altLang="ko-KR" sz="1600" i="1" dirty="0" smtClean="0"/>
              <a:t>. </a:t>
            </a:r>
            <a:r>
              <a:rPr lang="en-US" altLang="ko-KR" sz="1600" dirty="0" err="1" smtClean="0"/>
              <a:t>Goyang</a:t>
            </a:r>
            <a:r>
              <a:rPr lang="en-US" altLang="ko-KR" sz="1600" dirty="0" smtClean="0"/>
              <a:t>: </a:t>
            </a:r>
            <a:r>
              <a:rPr lang="en-US" altLang="ko-KR" sz="1600" dirty="0" err="1" smtClean="0"/>
              <a:t>Seohyunsa</a:t>
            </a:r>
            <a:r>
              <a:rPr lang="en-US" altLang="ko-KR" sz="1600" dirty="0" smtClean="0"/>
              <a:t>.</a:t>
            </a:r>
            <a:endParaRPr lang="en-US" altLang="ko-KR" sz="1600" i="1" dirty="0"/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1600" dirty="0" smtClean="0"/>
              <a:t>Hong</a:t>
            </a:r>
            <a:r>
              <a:rPr lang="en-US" altLang="ko-KR" sz="1600" dirty="0"/>
              <a:t>, S-E. 2008. </a:t>
            </a:r>
            <a:r>
              <a:rPr lang="en-US" altLang="ko-KR" sz="1600" i="1" dirty="0"/>
              <a:t>Eine </a:t>
            </a:r>
            <a:r>
              <a:rPr lang="en-US" altLang="ko-KR" sz="1600" i="1" dirty="0" err="1"/>
              <a:t>empirische</a:t>
            </a:r>
            <a:r>
              <a:rPr lang="en-US" altLang="ko-KR" sz="1600" i="1" dirty="0"/>
              <a:t> </a:t>
            </a:r>
            <a:r>
              <a:rPr lang="en-US" altLang="ko-KR" sz="1600" i="1" dirty="0" err="1"/>
              <a:t>Untersuchung</a:t>
            </a:r>
            <a:r>
              <a:rPr lang="en-US" altLang="ko-KR" sz="1600" i="1" dirty="0"/>
              <a:t> </a:t>
            </a:r>
            <a:r>
              <a:rPr lang="en-US" altLang="ko-KR" sz="1600" i="1" dirty="0" err="1"/>
              <a:t>zu</a:t>
            </a:r>
            <a:r>
              <a:rPr lang="en-US" altLang="ko-KR" sz="1600" i="1" dirty="0"/>
              <a:t> </a:t>
            </a:r>
            <a:r>
              <a:rPr lang="en-US" altLang="ko-KR" sz="1600" i="1" dirty="0" err="1"/>
              <a:t>Kongruenzverben</a:t>
            </a:r>
            <a:r>
              <a:rPr lang="en-US" altLang="ko-KR" sz="1600" i="1" dirty="0"/>
              <a:t> in der </a:t>
            </a:r>
            <a:r>
              <a:rPr lang="en-US" altLang="ko-KR" sz="1600" i="1" dirty="0" err="1"/>
              <a:t>Koreanischen</a:t>
            </a:r>
            <a:r>
              <a:rPr lang="en-US" altLang="ko-KR" sz="1600" i="1" dirty="0"/>
              <a:t> </a:t>
            </a:r>
            <a:r>
              <a:rPr lang="en-US" altLang="ko-KR" sz="1600" i="1" dirty="0" err="1"/>
              <a:t>Gebaerdensprache</a:t>
            </a:r>
            <a:r>
              <a:rPr lang="en-US" altLang="ko-KR" sz="1600" i="1" dirty="0"/>
              <a:t> </a:t>
            </a:r>
            <a:r>
              <a:rPr lang="en-US" altLang="ko-KR" sz="1600" dirty="0"/>
              <a:t>[An empirical investigation of agreement verbs in Korean Sign Language] [Doctoral thesis.] Univ. of Hamburg</a:t>
            </a:r>
            <a:r>
              <a:rPr lang="en-US" altLang="ko-KR" sz="1600" dirty="0" smtClean="0"/>
              <a:t>.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1600" dirty="0"/>
              <a:t>Hong, S-E. 2003. Empirical survey of animal classifiers in Korean Sign Language (KSL) [based on MA thesis]. </a:t>
            </a:r>
            <a:r>
              <a:rPr lang="en-US" altLang="ko-KR" sz="1600" i="1" dirty="0"/>
              <a:t>Sign Language &amp; Linguistics 6:</a:t>
            </a:r>
            <a:r>
              <a:rPr lang="en-US" altLang="ko-KR" sz="1800" i="1" dirty="0"/>
              <a:t>1</a:t>
            </a:r>
            <a:r>
              <a:rPr lang="en-US" altLang="ko-KR" sz="1600" i="1" dirty="0"/>
              <a:t>, 77-99</a:t>
            </a:r>
            <a:r>
              <a:rPr lang="en-US" altLang="ko-KR" sz="1600" i="1" dirty="0" smtClean="0"/>
              <a:t>.</a:t>
            </a:r>
            <a:endParaRPr lang="en-US" altLang="ko-KR" sz="1600" dirty="0"/>
          </a:p>
          <a:p>
            <a:pPr marL="0" indent="0">
              <a:buFont typeface="Wingdings 2" pitchFamily="2" charset="2"/>
              <a:buNone/>
              <a:defRPr/>
            </a:pPr>
            <a:endParaRPr lang="en-US" altLang="ko-KR" sz="1400" dirty="0"/>
          </a:p>
          <a:p>
            <a:pPr marL="0" indent="0">
              <a:buNone/>
              <a:defRPr/>
            </a:pPr>
            <a:endParaRPr lang="en-US" altLang="ko-KR" sz="1400" i="1" dirty="0"/>
          </a:p>
        </p:txBody>
      </p:sp>
      <p:sp>
        <p:nvSpPr>
          <p:cNvPr id="43012" name="슬라이드 번호 개체 틀 3">
            <a:extLst>
              <a:ext uri="{FF2B5EF4-FFF2-40B4-BE49-F238E27FC236}">
                <a16:creationId xmlns:a16="http://schemas.microsoft.com/office/drawing/2014/main" id="{8CFA5366-1EFC-054F-9834-2D424822D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2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latinLnBrk="1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latinLnBrk="1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latinLnBrk="0">
              <a:buClrTx/>
              <a:buSzTx/>
              <a:buFontTx/>
              <a:buChar char="•"/>
            </a:pPr>
            <a:fld id="{6F6E6655-8E41-9745-ACF0-94D86E9ADAD2}" type="slidenum">
              <a:rPr lang="en-US" altLang="ko-KR" sz="1200">
                <a:solidFill>
                  <a:srgbClr val="045C75"/>
                </a:solidFill>
                <a:latin typeface="Times New Roman" panose="02020603050405020304" pitchFamily="18" charset="0"/>
              </a:rPr>
              <a:pPr latinLnBrk="0">
                <a:buClrTx/>
                <a:buSzTx/>
                <a:buFontTx/>
                <a:buChar char="•"/>
              </a:pPr>
              <a:t>19</a:t>
            </a:fld>
            <a:endParaRPr lang="en-US" altLang="ko-KR" sz="1200">
              <a:solidFill>
                <a:srgbClr val="045C75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69669AD5-BB5D-EC46-AED2-87824B0A6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152525"/>
          </a:xfrm>
        </p:spPr>
        <p:txBody>
          <a:bodyPr/>
          <a:lstStyle/>
          <a:p>
            <a:pPr algn="ctr"/>
            <a:r>
              <a:rPr lang="en-US" altLang="ko-KR" dirty="0">
                <a:ea typeface="굴림" panose="020B0600000101010101" pitchFamily="34" charset="-127"/>
              </a:rPr>
              <a:t>Overview of Presentation</a:t>
            </a: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id="{FE564637-E1A7-A240-A738-A81647F45332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323850" y="1773238"/>
            <a:ext cx="4171950" cy="4751387"/>
          </a:xfrm>
        </p:spPr>
        <p:txBody>
          <a:bodyPr/>
          <a:lstStyle/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en-US" altLang="ko-KR" sz="2000" dirty="0">
                <a:ea typeface="굴림" charset="-127"/>
              </a:rPr>
              <a:t>1. Introduction: Role of serendipitous encounters</a:t>
            </a:r>
            <a:endParaRPr lang="en-US" altLang="ko-KR" sz="2000" u="sng" dirty="0">
              <a:ea typeface="굴림" charset="-127"/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altLang="ko-KR" sz="2000" dirty="0">
                <a:ea typeface="굴림" charset="-127"/>
              </a:rPr>
              <a:t>      </a:t>
            </a:r>
            <a:endParaRPr lang="en-US" altLang="ko-KR" sz="2000" u="sng" dirty="0">
              <a:ea typeface="굴림" charset="-127"/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altLang="ko-KR" sz="2000" dirty="0">
                <a:ea typeface="굴림" charset="-127"/>
              </a:rPr>
              <a:t> 2. Chronological stages in the KSL story 2000-2019 [see handout for more detailed account]</a:t>
            </a:r>
          </a:p>
          <a:p>
            <a:pPr>
              <a:buFont typeface="Wingdings 2" panose="05020102010507070707" pitchFamily="18" charset="2"/>
              <a:buNone/>
              <a:defRPr/>
            </a:pPr>
            <a:endParaRPr lang="en-US" altLang="ko-KR" sz="2000" dirty="0">
              <a:ea typeface="굴림" charset="-127"/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altLang="ko-KR" sz="2000" dirty="0">
                <a:ea typeface="굴림" charset="-127"/>
              </a:rPr>
              <a:t>3. Factors driving evolution 2000-2019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>
                <a:ea typeface="굴림" charset="-127"/>
              </a:rPr>
              <a:t>Linguistic research &amp; insights nurtured community activism 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2000" dirty="0">
                <a:ea typeface="굴림" charset="-127"/>
              </a:rPr>
              <a:t>Community supported &amp; embraced linguistic activities that fostered pride and Deaf identity</a:t>
            </a:r>
          </a:p>
          <a:p>
            <a:pPr>
              <a:buFont typeface="Wingdings 2" panose="05020102010507070707" pitchFamily="18" charset="2"/>
              <a:buNone/>
              <a:defRPr/>
            </a:pPr>
            <a:endParaRPr lang="en-US" altLang="ko-KR" sz="2000" dirty="0">
              <a:ea typeface="굴림" charset="-127"/>
            </a:endParaRPr>
          </a:p>
          <a:p>
            <a:pPr>
              <a:buFont typeface="Wingdings 2" panose="05020102010507070707" pitchFamily="18" charset="2"/>
              <a:buNone/>
              <a:defRPr/>
            </a:pPr>
            <a:endParaRPr lang="en-US" altLang="ko-KR" sz="2000" dirty="0">
              <a:ea typeface="굴림" charset="-127"/>
            </a:endParaRPr>
          </a:p>
        </p:txBody>
      </p:sp>
      <p:sp>
        <p:nvSpPr>
          <p:cNvPr id="9220" name="Rectangle 6">
            <a:extLst>
              <a:ext uri="{FF2B5EF4-FFF2-40B4-BE49-F238E27FC236}">
                <a16:creationId xmlns:a16="http://schemas.microsoft.com/office/drawing/2014/main" id="{DCAE5196-45E0-4448-8E7F-7BEDE74C4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48200" y="1844675"/>
            <a:ext cx="4171950" cy="4752975"/>
          </a:xfrm>
        </p:spPr>
        <p:txBody>
          <a:bodyPr/>
          <a:lstStyle/>
          <a:p>
            <a:pPr>
              <a:buFont typeface="Wingdings 2" pitchFamily="2" charset="2"/>
              <a:buNone/>
            </a:pPr>
            <a:r>
              <a:rPr lang="en-US" altLang="ko-KR" sz="2200" dirty="0">
                <a:ea typeface="굴림" panose="020B0600000101010101" pitchFamily="34" charset="-127"/>
              </a:rPr>
              <a:t> </a:t>
            </a:r>
            <a:r>
              <a:rPr lang="en-US" altLang="ko-KR" sz="2000" dirty="0">
                <a:ea typeface="굴림" panose="020B0600000101010101" pitchFamily="34" charset="-127"/>
              </a:rPr>
              <a:t>4. Current status/current issues</a:t>
            </a:r>
          </a:p>
          <a:p>
            <a:pPr>
              <a:buFont typeface="Wingdings 2" pitchFamily="2" charset="2"/>
              <a:buNone/>
            </a:pPr>
            <a:endParaRPr lang="en-US" altLang="ko-KR" sz="2000" dirty="0">
              <a:ea typeface="굴림" panose="020B0600000101010101" pitchFamily="34" charset="-127"/>
            </a:endParaRPr>
          </a:p>
          <a:p>
            <a:pPr>
              <a:buFont typeface="Wingdings 2" pitchFamily="2" charset="2"/>
              <a:buNone/>
            </a:pPr>
            <a:r>
              <a:rPr lang="en-US" altLang="ko-KR" sz="2000" dirty="0">
                <a:ea typeface="굴림" panose="020B0600000101010101" pitchFamily="34" charset="-127"/>
              </a:rPr>
              <a:t>5. 2020-2023 New Wave in lead-up to WFD 2023 in Korea</a:t>
            </a:r>
          </a:p>
          <a:p>
            <a:pPr>
              <a:buFont typeface="Wingdings 2" pitchFamily="2" charset="2"/>
              <a:buNone/>
            </a:pPr>
            <a:r>
              <a:rPr lang="en-US" altLang="ko-KR" sz="2000" dirty="0">
                <a:ea typeface="굴림" panose="020B0600000101010101" pitchFamily="34" charset="-127"/>
              </a:rPr>
              <a:t>    Reflections </a:t>
            </a:r>
            <a:r>
              <a:rPr lang="en-US" altLang="ko-KR" sz="2000" dirty="0" smtClean="0">
                <a:ea typeface="굴림" panose="020B0600000101010101" pitchFamily="34" charset="-127"/>
              </a:rPr>
              <a:t>&amp; </a:t>
            </a:r>
            <a:r>
              <a:rPr lang="en-US" altLang="ko-KR" sz="2000" dirty="0">
                <a:ea typeface="굴림" panose="020B0600000101010101" pitchFamily="34" charset="-127"/>
              </a:rPr>
              <a:t>future </a:t>
            </a:r>
            <a:r>
              <a:rPr lang="en-US" altLang="ko-KR" sz="2000" dirty="0" smtClean="0">
                <a:ea typeface="굴림" panose="020B0600000101010101" pitchFamily="34" charset="-127"/>
              </a:rPr>
              <a:t>perspectives </a:t>
            </a:r>
            <a:r>
              <a:rPr lang="en-US" altLang="ko-KR" sz="2000" dirty="0">
                <a:ea typeface="굴림" panose="020B0600000101010101" pitchFamily="34" charset="-127"/>
              </a:rPr>
              <a:t>for KSL and the Korean Deaf community: hopes &amp; challenges</a:t>
            </a:r>
          </a:p>
          <a:p>
            <a:pPr>
              <a:buFont typeface="Wingdings 2" pitchFamily="2" charset="2"/>
              <a:buNone/>
            </a:pPr>
            <a:r>
              <a:rPr lang="en-US" altLang="ko-KR" sz="2000" dirty="0">
                <a:ea typeface="굴림" panose="020B0600000101010101" pitchFamily="34" charset="-127"/>
              </a:rPr>
              <a:t>6.</a:t>
            </a:r>
            <a:r>
              <a:rPr lang="en-US" altLang="ko-KR" sz="2400" dirty="0">
                <a:ea typeface="굴림" panose="020B0600000101010101" pitchFamily="34" charset="-127"/>
              </a:rPr>
              <a:t> </a:t>
            </a:r>
            <a:r>
              <a:rPr lang="en-US" altLang="ko-KR" sz="2000" dirty="0">
                <a:ea typeface="굴림" panose="020B0600000101010101" pitchFamily="34" charset="-127"/>
              </a:rPr>
              <a:t>Selected references by Koreans on KSL/Sign language linguistics</a:t>
            </a:r>
          </a:p>
          <a:p>
            <a:pPr>
              <a:buFont typeface="Wingdings 2" pitchFamily="2" charset="2"/>
              <a:buNone/>
            </a:pPr>
            <a:endParaRPr lang="en-US" altLang="ko-KR" sz="2200" dirty="0">
              <a:ea typeface="굴림" panose="020B0600000101010101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7E9863D2-E68D-0F49-BF64-E8229F00B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36588"/>
          </a:xfrm>
        </p:spPr>
        <p:txBody>
          <a:bodyPr/>
          <a:lstStyle/>
          <a:p>
            <a:pPr algn="ctr"/>
            <a:r>
              <a:rPr lang="en-US" altLang="ko-KR" sz="3600">
                <a:ea typeface="굴림" panose="020B0600000101010101" pitchFamily="34" charset="-127"/>
              </a:rPr>
              <a:t>REFERENCES</a:t>
            </a:r>
            <a:r>
              <a:rPr lang="en-US" altLang="ko-KR">
                <a:ea typeface="굴림" panose="020B0600000101010101" pitchFamily="34" charset="-127"/>
              </a:rPr>
              <a:t> </a:t>
            </a:r>
            <a:r>
              <a:rPr lang="en-US" altLang="ko-KR" sz="2400">
                <a:ea typeface="굴림" panose="020B0600000101010101" pitchFamily="34" charset="-127"/>
              </a:rPr>
              <a:t>cont’d.-2</a:t>
            </a:r>
          </a:p>
        </p:txBody>
      </p:sp>
      <p:sp>
        <p:nvSpPr>
          <p:cNvPr id="44035" name="Content Placeholder 2">
            <a:extLst>
              <a:ext uri="{FF2B5EF4-FFF2-40B4-BE49-F238E27FC236}">
                <a16:creationId xmlns:a16="http://schemas.microsoft.com/office/drawing/2014/main" id="{13FB9639-1F55-A94B-A054-6B6AD39FE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932"/>
            <a:ext cx="8435280" cy="5040412"/>
          </a:xfrm>
        </p:spPr>
        <p:txBody>
          <a:bodyPr/>
          <a:lstStyle/>
          <a:p>
            <a:pPr>
              <a:buFont typeface="Wingdings 2" panose="05020102010507070707" pitchFamily="18" charset="2"/>
              <a:buChar char=""/>
              <a:defRPr/>
            </a:pPr>
            <a:r>
              <a:rPr lang="en-US" altLang="ko-KR" sz="1600" dirty="0"/>
              <a:t>Hong, S-E, H. Lee, M-H. Lee, </a:t>
            </a:r>
            <a:r>
              <a:rPr lang="en-US" altLang="ko-KR" sz="1600" dirty="0" smtClean="0"/>
              <a:t>&amp; </a:t>
            </a:r>
            <a:r>
              <a:rPr lang="en-US" altLang="ko-KR" sz="1600" dirty="0" smtClean="0"/>
              <a:t>S-I </a:t>
            </a:r>
            <a:r>
              <a:rPr lang="en-US" altLang="ko-KR" sz="1600" dirty="0"/>
              <a:t>Byun. 2019. The Korean Sign Language Act. In M. </a:t>
            </a:r>
            <a:r>
              <a:rPr lang="en-US" altLang="ko-KR" sz="1600" dirty="0" err="1"/>
              <a:t>DeMeulder</a:t>
            </a:r>
            <a:r>
              <a:rPr lang="en-US" altLang="ko-KR" sz="1600" dirty="0"/>
              <a:t>, J.J. Murray, </a:t>
            </a:r>
            <a:r>
              <a:rPr lang="en-US" altLang="ko-KR" sz="1600" dirty="0" smtClean="0"/>
              <a:t>&amp; R.L</a:t>
            </a:r>
            <a:r>
              <a:rPr lang="en-US" altLang="ko-KR" sz="1600" dirty="0"/>
              <a:t>. McKee, eds. </a:t>
            </a:r>
            <a:r>
              <a:rPr lang="en-US" altLang="ko-KR" sz="1600" i="1" dirty="0"/>
              <a:t>The legal recognition of sign languages. </a:t>
            </a:r>
            <a:r>
              <a:rPr lang="en-US" altLang="ko-KR" sz="1600" dirty="0"/>
              <a:t>Multilingual Matters, </a:t>
            </a:r>
            <a:r>
              <a:rPr lang="en-US" altLang="ko-KR" sz="1600" dirty="0" err="1"/>
              <a:t>ch.</a:t>
            </a:r>
            <a:r>
              <a:rPr lang="en-US" altLang="ko-KR" sz="1600" dirty="0"/>
              <a:t> 2</a:t>
            </a:r>
            <a:r>
              <a:rPr lang="en-US" altLang="ko-KR" sz="1600" dirty="0" smtClean="0"/>
              <a:t>.</a:t>
            </a:r>
            <a:endParaRPr lang="en-US" altLang="ko-KR" sz="1600" dirty="0" smtClean="0">
              <a:cs typeface="HY신명조"/>
            </a:endParaRPr>
          </a:p>
          <a:p>
            <a:r>
              <a:rPr lang="en-US" altLang="ko-KR" sz="1600" dirty="0" smtClean="0">
                <a:cs typeface="HY신명조"/>
              </a:rPr>
              <a:t>Hong</a:t>
            </a:r>
            <a:r>
              <a:rPr lang="en-US" altLang="ko-KR" sz="1600" dirty="0">
                <a:cs typeface="HY신명조"/>
              </a:rPr>
              <a:t>, S-E. S. Won, I. </a:t>
            </a:r>
            <a:r>
              <a:rPr lang="en-US" altLang="ko-KR" sz="1600" dirty="0" err="1">
                <a:cs typeface="HY신명조"/>
              </a:rPr>
              <a:t>Heo</a:t>
            </a:r>
            <a:r>
              <a:rPr lang="en-US" altLang="ko-KR" sz="1600" dirty="0">
                <a:cs typeface="HY신명조"/>
              </a:rPr>
              <a:t>, &amp; H. Lee.  2018. Development of an integrative system for Korean Sign Language resources (ISKSLR). IREC 2018. www.sign-lang.uni-hamburg.de/lrec2018</a:t>
            </a:r>
          </a:p>
          <a:p>
            <a:r>
              <a:rPr lang="en-US" altLang="ko-KR" sz="1600" dirty="0">
                <a:cs typeface="HY신명조"/>
              </a:rPr>
              <a:t>Hong, S-E., S. Won, I. </a:t>
            </a:r>
            <a:r>
              <a:rPr lang="en-US" altLang="ko-KR" sz="1600" dirty="0" err="1">
                <a:cs typeface="HY신명조"/>
              </a:rPr>
              <a:t>Heo</a:t>
            </a:r>
            <a:r>
              <a:rPr lang="en-US" altLang="ko-KR" sz="1600" dirty="0">
                <a:cs typeface="HY신명조"/>
              </a:rPr>
              <a:t>, H. Lee. 2015. Raising awareness for a KSL corpus among the Deaf </a:t>
            </a:r>
            <a:r>
              <a:rPr lang="en-US" altLang="ko-KR" sz="1600" dirty="0" smtClean="0">
                <a:cs typeface="HY신명조"/>
              </a:rPr>
              <a:t>community</a:t>
            </a:r>
            <a:r>
              <a:rPr lang="en-US" altLang="ko-KR" sz="1600" dirty="0" smtClean="0">
                <a:cs typeface="HY신명조"/>
              </a:rPr>
              <a:t>. lrec-conf.org/workshops/lrec2018/W1/pdf/18008_W1.pdf</a:t>
            </a:r>
            <a:endParaRPr lang="en-US" altLang="ko-KR" sz="1600" dirty="0">
              <a:cs typeface="HY신명조"/>
            </a:endParaRPr>
          </a:p>
          <a:p>
            <a:r>
              <a:rPr lang="en-US" altLang="ko-KR" sz="1600" dirty="0">
                <a:cs typeface="HY신명조"/>
              </a:rPr>
              <a:t>Lee, </a:t>
            </a:r>
            <a:r>
              <a:rPr lang="en-US" altLang="ko-KR" sz="1600" dirty="0" smtClean="0">
                <a:cs typeface="HY신명조"/>
              </a:rPr>
              <a:t>S.W. </a:t>
            </a:r>
            <a:r>
              <a:rPr lang="en-US" altLang="ko-KR" sz="1600" dirty="0">
                <a:cs typeface="HY신명조"/>
              </a:rPr>
              <a:t>&amp; </a:t>
            </a:r>
            <a:r>
              <a:rPr lang="en-US" altLang="ko-KR" sz="1600" dirty="0" smtClean="0">
                <a:cs typeface="HY신명조"/>
              </a:rPr>
              <a:t>K.H. </a:t>
            </a:r>
            <a:r>
              <a:rPr lang="en-US" altLang="ko-KR" sz="1600" dirty="0">
                <a:cs typeface="HY신명조"/>
              </a:rPr>
              <a:t>Nam. 2014. </a:t>
            </a:r>
            <a:r>
              <a:rPr lang="en-US" altLang="ko-KR" sz="1600" i="1" dirty="0">
                <a:cs typeface="HY신명조"/>
              </a:rPr>
              <a:t>Introduction to KSL Linguistics</a:t>
            </a:r>
            <a:r>
              <a:rPr lang="en-US" altLang="ko-KR" sz="1600" i="1" dirty="0" smtClean="0">
                <a:cs typeface="HY신명조"/>
              </a:rPr>
              <a:t>. </a:t>
            </a:r>
            <a:r>
              <a:rPr lang="en-US" altLang="ko-KR" sz="1600" dirty="0" err="1" smtClean="0">
                <a:cs typeface="HY신명조"/>
              </a:rPr>
              <a:t>Paju</a:t>
            </a:r>
            <a:r>
              <a:rPr lang="en-US" altLang="ko-KR" sz="1600" dirty="0" smtClean="0">
                <a:cs typeface="HY신명조"/>
              </a:rPr>
              <a:t>: </a:t>
            </a:r>
            <a:r>
              <a:rPr lang="en-US" altLang="ko-KR" sz="1600" dirty="0" err="1" smtClean="0">
                <a:cs typeface="HY신명조"/>
              </a:rPr>
              <a:t>Nanam</a:t>
            </a:r>
            <a:r>
              <a:rPr lang="en-US" altLang="ko-KR" sz="1600" dirty="0" smtClean="0">
                <a:cs typeface="HY신명조"/>
              </a:rPr>
              <a:t>.</a:t>
            </a:r>
            <a:endParaRPr lang="en-US" altLang="ko-KR" sz="1600" i="1" dirty="0">
              <a:cs typeface="HY신명조"/>
            </a:endParaRPr>
          </a:p>
          <a:p>
            <a:r>
              <a:rPr lang="en-US" altLang="ko-KR" sz="1600" dirty="0">
                <a:cs typeface="HY신명조"/>
              </a:rPr>
              <a:t>Lee, </a:t>
            </a:r>
            <a:r>
              <a:rPr lang="en-US" altLang="ko-KR" sz="1600" dirty="0" smtClean="0">
                <a:cs typeface="HY신명조"/>
              </a:rPr>
              <a:t>M-H</a:t>
            </a:r>
            <a:r>
              <a:rPr lang="en-US" altLang="ko-KR" sz="1600" dirty="0">
                <a:cs typeface="HY신명조"/>
              </a:rPr>
              <a:t>. 2020. </a:t>
            </a:r>
            <a:r>
              <a:rPr lang="en-US" altLang="ko-KR" sz="1600" i="1" dirty="0">
                <a:cs typeface="HY신명조"/>
              </a:rPr>
              <a:t>A research on the enactment of the Korean Sign Language Act &amp; the guarantee of language rights of the Deaf: Focusing on the perception of the affected Deaf people and the remaining tasks of the law. </a:t>
            </a:r>
            <a:r>
              <a:rPr lang="en-US" altLang="ko-KR" sz="1600" dirty="0">
                <a:cs typeface="HY신명조"/>
              </a:rPr>
              <a:t>[PhD thesis]. Seoul: </a:t>
            </a:r>
            <a:r>
              <a:rPr lang="en-US" altLang="ko-KR" sz="1600" dirty="0" err="1">
                <a:cs typeface="HY신명조"/>
              </a:rPr>
              <a:t>Kangnam</a:t>
            </a:r>
            <a:r>
              <a:rPr lang="en-US" altLang="ko-KR" sz="1600" dirty="0">
                <a:cs typeface="HY신명조"/>
              </a:rPr>
              <a:t> University.</a:t>
            </a:r>
          </a:p>
          <a:p>
            <a:r>
              <a:rPr lang="en-US" altLang="ko-KR" sz="1600" dirty="0">
                <a:ea typeface="굴림" panose="020B0600000101010101" pitchFamily="34" charset="-127"/>
              </a:rPr>
              <a:t>Republic of Korea[ROK]. Ministry of Culture, Sports &amp; Tourism. Korean Sign Language Act. 2016. https://www.law.go.kr</a:t>
            </a:r>
          </a:p>
          <a:p>
            <a:r>
              <a:rPr lang="en-US" altLang="ko-KR" sz="1600" dirty="0">
                <a:cs typeface="HY신명조"/>
              </a:rPr>
              <a:t>Won, S-O. &amp; </a:t>
            </a:r>
            <a:r>
              <a:rPr lang="en-US" altLang="ko-KR" sz="1600" dirty="0" smtClean="0">
                <a:cs typeface="HY신명조"/>
              </a:rPr>
              <a:t>Y-J. Kang. </a:t>
            </a:r>
            <a:r>
              <a:rPr lang="en-US" altLang="ko-KR" sz="1600" dirty="0">
                <a:cs typeface="HY신명조"/>
              </a:rPr>
              <a:t>2002. </a:t>
            </a:r>
            <a:r>
              <a:rPr lang="en-US" altLang="ko-KR" sz="1600" i="1" dirty="0">
                <a:cs typeface="HY신명조"/>
              </a:rPr>
              <a:t> Introduction to Sign Language Education</a:t>
            </a:r>
            <a:r>
              <a:rPr lang="en-US" altLang="ko-KR" sz="1600" dirty="0" smtClean="0">
                <a:cs typeface="HY신명조"/>
              </a:rPr>
              <a:t>. Seoul: Deaf Info. Service</a:t>
            </a:r>
            <a:endParaRPr lang="en-US" altLang="ko-KR" sz="1600" dirty="0">
              <a:ea typeface="굴림" panose="020B0600000101010101" pitchFamily="34" charset="-127"/>
            </a:endParaRPr>
          </a:p>
          <a:p>
            <a:r>
              <a:rPr lang="en-US" altLang="ko-KR" sz="1600" dirty="0">
                <a:ea typeface="굴림" panose="020B0600000101010101" pitchFamily="34" charset="-127"/>
              </a:rPr>
              <a:t>World Federation of the Deaf. 2019. Announcement:  Countries which will be considered to host the XIX World Congress of the World Federation of the Deaf (2023). www.wfd.org</a:t>
            </a:r>
          </a:p>
          <a:p>
            <a:endParaRPr lang="en-US" altLang="ko-KR" dirty="0">
              <a:cs typeface="HY신명조"/>
            </a:endParaRPr>
          </a:p>
        </p:txBody>
      </p:sp>
      <p:sp>
        <p:nvSpPr>
          <p:cNvPr id="44036" name="Slide Number Placeholder 3">
            <a:extLst>
              <a:ext uri="{FF2B5EF4-FFF2-40B4-BE49-F238E27FC236}">
                <a16:creationId xmlns:a16="http://schemas.microsoft.com/office/drawing/2014/main" id="{FD4B142D-1482-AF47-A076-4D8FC0DC6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E7D43F70-9E32-1047-940C-0D585C1B4ADD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20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>
            <a:extLst>
              <a:ext uri="{FF2B5EF4-FFF2-40B4-BE49-F238E27FC236}">
                <a16:creationId xmlns:a16="http://schemas.microsoft.com/office/drawing/2014/main" id="{1173F63C-6BA1-C741-9347-9993D6257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2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latinLnBrk="1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latinLnBrk="1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latinLnBrk="0">
              <a:buClrTx/>
              <a:buSzTx/>
              <a:buFontTx/>
              <a:buChar char="•"/>
            </a:pPr>
            <a:fld id="{BC7DEDEA-AF88-BD41-8839-3F1D015B93C0}" type="slidenum">
              <a:rPr lang="en-US" altLang="ko-KR" sz="1200">
                <a:solidFill>
                  <a:srgbClr val="045C75"/>
                </a:solidFill>
                <a:latin typeface="Times New Roman" panose="02020603050405020304" pitchFamily="18" charset="0"/>
              </a:rPr>
              <a:pPr latinLnBrk="0">
                <a:buClrTx/>
                <a:buSzTx/>
                <a:buFontTx/>
                <a:buChar char="•"/>
              </a:pPr>
              <a:t>21</a:t>
            </a:fld>
            <a:endParaRPr lang="en-US" altLang="ko-KR" sz="1200">
              <a:solidFill>
                <a:srgbClr val="045C75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3474AF8E-D093-264C-B3FC-8683E9DDD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857250"/>
            <a:ext cx="7550224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2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latinLnBrk="1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latinLnBrk="1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latinLnBrk="0" hangingPunct="1"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n-US" altLang="ko-KR" sz="3200" i="1" dirty="0">
                <a:latin typeface="Times New Roman" panose="02020603050405020304" pitchFamily="18" charset="0"/>
              </a:rPr>
              <a:t>THANK YOU!!</a:t>
            </a:r>
            <a:r>
              <a:rPr kumimoji="0" lang="en-US" altLang="ko-KR" sz="3200" dirty="0">
                <a:latin typeface="Times New Roman" panose="02020603050405020304" pitchFamily="18" charset="0"/>
              </a:rPr>
              <a:t> </a:t>
            </a:r>
            <a:r>
              <a:rPr kumimoji="0" lang="en-US" altLang="ko-KR" sz="3200" i="1" dirty="0">
                <a:latin typeface="Times New Roman" panose="02020603050405020304" pitchFamily="18" charset="0"/>
              </a:rPr>
              <a:t>MAHALO!</a:t>
            </a:r>
          </a:p>
          <a:p>
            <a:pPr algn="ctr" eaLnBrk="1" latinLnBrk="0" hangingPunct="1"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ko-KR" altLang="en-US" sz="3200" dirty="0" smtClean="0"/>
              <a:t>감사합니다</a:t>
            </a:r>
            <a:endParaRPr kumimoji="0" lang="en-US" altLang="ko-KR" sz="3200" i="1" dirty="0" smtClean="0">
              <a:latin typeface="Times New Roman" panose="02020603050405020304" pitchFamily="18" charset="0"/>
            </a:endParaRPr>
          </a:p>
          <a:p>
            <a:pPr algn="ctr" eaLnBrk="1" latinLnBrk="0" hangingPunct="1"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n-US" altLang="ko-KR" sz="3200" dirty="0" smtClean="0">
                <a:latin typeface="Times New Roman" panose="02020603050405020304" pitchFamily="18" charset="0"/>
              </a:rPr>
              <a:t>~ </a:t>
            </a:r>
            <a:r>
              <a:rPr kumimoji="0" lang="en-US" altLang="ko-KR" sz="3200" dirty="0">
                <a:latin typeface="Times New Roman" panose="02020603050405020304" pitchFamily="18" charset="0"/>
              </a:rPr>
              <a:t>~ ~</a:t>
            </a:r>
          </a:p>
          <a:p>
            <a:pPr algn="ctr" eaLnBrk="1" latinLnBrk="0" hangingPunct="1"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n-US" altLang="ko-KR" sz="2800" dirty="0">
                <a:latin typeface="Times New Roman" panose="02020603050405020304" pitchFamily="18" charset="0"/>
              </a:rPr>
              <a:t>Kang-Suk Byun</a:t>
            </a:r>
          </a:p>
          <a:p>
            <a:pPr algn="ctr" eaLnBrk="1" latinLnBrk="0" hangingPunct="1"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n-US" altLang="ko-KR" sz="2800" dirty="0">
                <a:latin typeface="Times New Roman" panose="02020603050405020304" pitchFamily="18" charset="0"/>
              </a:rPr>
              <a:t>ithinkksl@gmail.com</a:t>
            </a:r>
          </a:p>
          <a:p>
            <a:pPr algn="ctr" eaLnBrk="1" latinLnBrk="0" hangingPunct="1"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n-US" altLang="ko-KR" sz="2800" dirty="0">
                <a:latin typeface="Times New Roman" panose="02020603050405020304" pitchFamily="18" charset="0"/>
              </a:rPr>
              <a:t>Marilyn </a:t>
            </a:r>
            <a:r>
              <a:rPr kumimoji="0" lang="en-US" altLang="ko-KR" sz="2800" dirty="0" err="1">
                <a:latin typeface="Times New Roman" panose="02020603050405020304" pitchFamily="18" charset="0"/>
              </a:rPr>
              <a:t>Plumlee</a:t>
            </a:r>
            <a:r>
              <a:rPr kumimoji="0" lang="en-US" altLang="ko-KR" sz="2800" dirty="0">
                <a:latin typeface="Times New Roman" panose="02020603050405020304" pitchFamily="18" charset="0"/>
              </a:rPr>
              <a:t/>
            </a:r>
            <a:br>
              <a:rPr kumimoji="0" lang="en-US" altLang="ko-KR" sz="2800" dirty="0">
                <a:latin typeface="Times New Roman" panose="02020603050405020304" pitchFamily="18" charset="0"/>
              </a:rPr>
            </a:br>
            <a:r>
              <a:rPr kumimoji="0" lang="en-US" altLang="ko-KR" sz="2800" dirty="0">
                <a:latin typeface="Times New Roman" panose="02020603050405020304" pitchFamily="18" charset="0"/>
              </a:rPr>
              <a:t>marilyn.plumlee@nu.edu.kz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8861FBBC-3FA3-3D4C-A0F7-BB966449B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76288"/>
            <a:ext cx="8229600" cy="708025"/>
          </a:xfrm>
        </p:spPr>
        <p:txBody>
          <a:bodyPr/>
          <a:lstStyle/>
          <a:p>
            <a:pPr algn="ctr"/>
            <a:r>
              <a:rPr lang="en-US" altLang="en-US" sz="3200" dirty="0"/>
              <a:t>Serendipitous </a:t>
            </a:r>
            <a:r>
              <a:rPr lang="en-US" altLang="en-US" sz="3200" dirty="0" smtClean="0"/>
              <a:t>Encounters</a:t>
            </a:r>
            <a:r>
              <a:rPr lang="en-US" altLang="en-US" sz="3200" dirty="0"/>
              <a:t> </a:t>
            </a:r>
            <a:r>
              <a:rPr lang="en-US" altLang="en-US" sz="3200" dirty="0" smtClean="0">
                <a:sym typeface="Wingdings" panose="05000000000000000000" pitchFamily="2" charset="2"/>
              </a:rPr>
              <a:t> Relationships</a:t>
            </a:r>
            <a:endParaRPr lang="en-US" altLang="en-US" sz="3200" dirty="0"/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B91C990B-1500-0F47-AFFA-6B95A3DA2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542157"/>
            <a:ext cx="8229600" cy="4624387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ko-KR" sz="2000" dirty="0">
                <a:ea typeface="굴림" panose="020B0600000101010101" pitchFamily="34" charset="-127"/>
              </a:rPr>
              <a:t>The KSL story and the story of the Korean Deaf community 2000-2019 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ko-KR" sz="2000" dirty="0">
                <a:ea typeface="굴림" panose="020B0600000101010101" pitchFamily="34" charset="-127"/>
              </a:rPr>
              <a:t>illustrates:</a:t>
            </a:r>
            <a:endParaRPr lang="en-US" altLang="ko-KR" sz="2400" dirty="0">
              <a:ea typeface="굴림" panose="020B0600000101010101" pitchFamily="34" charset="-127"/>
            </a:endParaRPr>
          </a:p>
          <a:p>
            <a:pPr lvl="1"/>
            <a:r>
              <a:rPr lang="en-US" altLang="ko-KR" sz="2200" dirty="0">
                <a:ea typeface="굴림" panose="020B0600000101010101" pitchFamily="34" charset="-127"/>
              </a:rPr>
              <a:t>the </a:t>
            </a:r>
            <a:r>
              <a:rPr lang="en-US" altLang="ko-KR" sz="2200" b="1" dirty="0">
                <a:ea typeface="굴림" panose="020B0600000101010101" pitchFamily="34" charset="-127"/>
              </a:rPr>
              <a:t>RANDOMNESS</a:t>
            </a:r>
            <a:r>
              <a:rPr lang="en-US" altLang="ko-KR" sz="2200" dirty="0">
                <a:ea typeface="굴림" panose="020B0600000101010101" pitchFamily="34" charset="-127"/>
              </a:rPr>
              <a:t> of historical development</a:t>
            </a:r>
          </a:p>
          <a:p>
            <a:pPr lvl="1"/>
            <a:r>
              <a:rPr lang="en-US" altLang="ko-KR" sz="2200" dirty="0">
                <a:ea typeface="굴림" panose="020B0600000101010101" pitchFamily="34" charset="-127"/>
              </a:rPr>
              <a:t>the </a:t>
            </a:r>
            <a:r>
              <a:rPr lang="en-US" altLang="ko-KR" sz="2200" b="1" dirty="0">
                <a:ea typeface="굴림" panose="020B0600000101010101" pitchFamily="34" charset="-127"/>
              </a:rPr>
              <a:t>IMPORTANCE</a:t>
            </a:r>
            <a:r>
              <a:rPr lang="en-US" altLang="ko-KR" sz="2200" dirty="0">
                <a:ea typeface="굴림" panose="020B0600000101010101" pitchFamily="34" charset="-127"/>
              </a:rPr>
              <a:t> of “seeding” &amp; incremental change</a:t>
            </a:r>
            <a:endParaRPr lang="en-US" altLang="ko-KR" sz="2200" b="1" dirty="0">
              <a:ea typeface="굴림" panose="020B0600000101010101" pitchFamily="34" charset="-127"/>
            </a:endParaRPr>
          </a:p>
          <a:p>
            <a:pPr lvl="1"/>
            <a:r>
              <a:rPr lang="en-US" altLang="ko-KR" dirty="0">
                <a:ea typeface="굴림" panose="020B0600000101010101" pitchFamily="34" charset="-127"/>
              </a:rPr>
              <a:t>Each </a:t>
            </a:r>
            <a:r>
              <a:rPr lang="en-US" altLang="ko-KR" b="1" dirty="0">
                <a:ea typeface="굴림" panose="020B0600000101010101" pitchFamily="34" charset="-127"/>
              </a:rPr>
              <a:t>RELATIONSHIP </a:t>
            </a:r>
            <a:r>
              <a:rPr lang="en-US" altLang="ko-KR" dirty="0">
                <a:ea typeface="굴림" panose="020B0600000101010101" pitchFamily="34" charset="-127"/>
              </a:rPr>
              <a:t>adds a </a:t>
            </a:r>
            <a:r>
              <a:rPr lang="en-US" altLang="ko-KR" b="1" dirty="0">
                <a:ea typeface="굴림" panose="020B0600000101010101" pitchFamily="34" charset="-127"/>
              </a:rPr>
              <a:t>DIFFERENT ELEMENT </a:t>
            </a:r>
          </a:p>
          <a:p>
            <a:pPr lvl="1">
              <a:buFont typeface="Wingdings 2" pitchFamily="2" charset="2"/>
              <a:buNone/>
            </a:pPr>
            <a:r>
              <a:rPr lang="en-US" altLang="ko-KR" b="1" dirty="0">
                <a:ea typeface="굴림" panose="020B0600000101010101" pitchFamily="34" charset="-127"/>
              </a:rPr>
              <a:t>     </a:t>
            </a:r>
            <a:r>
              <a:rPr lang="en-US" altLang="ko-KR" dirty="0">
                <a:ea typeface="굴림" panose="020B0600000101010101" pitchFamily="34" charset="-127"/>
              </a:rPr>
              <a:t>to the direction of </a:t>
            </a:r>
            <a:r>
              <a:rPr lang="en-US" altLang="ko-KR" dirty="0" smtClean="0">
                <a:ea typeface="굴림" panose="020B0600000101010101" pitchFamily="34" charset="-127"/>
              </a:rPr>
              <a:t>change</a:t>
            </a:r>
          </a:p>
          <a:p>
            <a:pPr lvl="1">
              <a:buFont typeface="Wingdings 2" pitchFamily="2" charset="2"/>
              <a:buNone/>
            </a:pPr>
            <a:endParaRPr lang="en-US" altLang="ko-KR" b="1" dirty="0" smtClean="0">
              <a:ea typeface="굴림" panose="020B0600000101010101" pitchFamily="34" charset="-127"/>
              <a:sym typeface="Wingdings" pitchFamily="2" charset="2"/>
            </a:endParaRPr>
          </a:p>
          <a:p>
            <a:pPr lvl="1">
              <a:buFont typeface="Wingdings 2" pitchFamily="2" charset="2"/>
              <a:buNone/>
            </a:pPr>
            <a:r>
              <a:rPr lang="en-US" altLang="ko-KR" b="1" dirty="0" smtClean="0">
                <a:ea typeface="굴림" panose="020B0600000101010101" pitchFamily="34" charset="-127"/>
                <a:sym typeface="Wingdings" pitchFamily="2" charset="2"/>
              </a:rPr>
              <a:t> </a:t>
            </a:r>
            <a:r>
              <a:rPr lang="en-US" altLang="ko-KR" b="1" dirty="0">
                <a:ea typeface="굴림" panose="020B0600000101010101" pitchFamily="34" charset="-127"/>
              </a:rPr>
              <a:t>RELATIONSHIPS </a:t>
            </a:r>
            <a:r>
              <a:rPr lang="en-US" altLang="ko-KR" dirty="0">
                <a:ea typeface="굴림" panose="020B0600000101010101" pitchFamily="34" charset="-127"/>
              </a:rPr>
              <a:t>as the </a:t>
            </a:r>
            <a:r>
              <a:rPr lang="en-US" altLang="ko-KR" b="1" dirty="0" smtClean="0">
                <a:ea typeface="굴림" panose="020B0600000101010101" pitchFamily="34" charset="-127"/>
              </a:rPr>
              <a:t>DRIVERS </a:t>
            </a:r>
            <a:r>
              <a:rPr lang="en-US" altLang="ko-KR" b="1" dirty="0">
                <a:ea typeface="굴림" panose="020B0600000101010101" pitchFamily="34" charset="-127"/>
              </a:rPr>
              <a:t>of EVOLUTION </a:t>
            </a:r>
          </a:p>
          <a:p>
            <a:pPr marL="0" indent="0">
              <a:buNone/>
            </a:pPr>
            <a:endParaRPr lang="en-US" altLang="ko-KR" dirty="0">
              <a:ea typeface="굴림" panose="020B0600000101010101" pitchFamily="34" charset="-127"/>
            </a:endParaRPr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811B14C7-8FBF-4A4A-999A-87C76F267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A9573FE7-96B5-9E4F-93C4-EC28416885E2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3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B2F9D969-2CAC-C240-A6E4-022C195AC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/>
            <a:r>
              <a:rPr lang="en-US" altLang="en-US" sz="3600" dirty="0"/>
              <a:t/>
            </a:r>
            <a:br>
              <a:rPr lang="en-US" altLang="en-US" sz="3600" dirty="0"/>
            </a:br>
            <a:r>
              <a:rPr lang="en-US" altLang="en-US" sz="3600" dirty="0"/>
              <a:t>Milestones in KSL </a:t>
            </a:r>
            <a:r>
              <a:rPr lang="en-US" altLang="en-US" sz="3600" dirty="0" smtClean="0"/>
              <a:t>Research </a:t>
            </a:r>
            <a:r>
              <a:rPr lang="en-US" altLang="en-US" sz="3200" dirty="0"/>
              <a:t>&amp;</a:t>
            </a:r>
            <a:r>
              <a:rPr lang="en-US" altLang="en-US" sz="3600" dirty="0"/>
              <a:t> </a:t>
            </a:r>
            <a:r>
              <a:rPr lang="en-US" altLang="en-US" sz="3600" dirty="0" smtClean="0"/>
              <a:t>Status</a:t>
            </a:r>
            <a:endParaRPr lang="en-US" altLang="en-US" sz="2800" dirty="0"/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F0295F4D-09AA-6244-81DD-DB54C8D04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787B4CAD-4A7D-3B44-9528-A608D7B31AB5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4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  <p:sp>
        <p:nvSpPr>
          <p:cNvPr id="23555" name="내용 개체 틀 2">
            <a:extLst>
              <a:ext uri="{FF2B5EF4-FFF2-40B4-BE49-F238E27FC236}">
                <a16:creationId xmlns:a16="http://schemas.microsoft.com/office/drawing/2014/main" id="{EC5C6B26-4843-0048-86E8-43EDB5DF6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1484313"/>
            <a:ext cx="8928100" cy="5237162"/>
          </a:xfrm>
        </p:spPr>
        <p:txBody>
          <a:bodyPr/>
          <a:lstStyle/>
          <a:p>
            <a:pPr marL="0" indent="0">
              <a:buFont typeface="Wingdings 2" panose="05020102010507070707" pitchFamily="18" charset="2"/>
              <a:buNone/>
              <a:defRPr/>
            </a:pPr>
            <a:r>
              <a:rPr kumimoji="1" lang="en-US" altLang="ko-KR" sz="1800" dirty="0">
                <a:cs typeface="HY신명조"/>
              </a:rPr>
              <a:t>1983   </a:t>
            </a:r>
            <a:r>
              <a:rPr kumimoji="1" lang="ko-KR" altLang="en-US" sz="1800" dirty="0">
                <a:cs typeface="HY신명조"/>
              </a:rPr>
              <a:t>   </a:t>
            </a:r>
            <a:r>
              <a:rPr kumimoji="1" lang="en-US" altLang="ko-KR" sz="1800" dirty="0" smtClean="0">
                <a:cs typeface="HY신명조"/>
              </a:rPr>
              <a:t>1990s</a:t>
            </a:r>
            <a:r>
              <a:rPr kumimoji="1" lang="ko-KR" altLang="en-US" sz="1800" dirty="0" smtClean="0">
                <a:cs typeface="HY신명조"/>
              </a:rPr>
              <a:t>   </a:t>
            </a:r>
            <a:r>
              <a:rPr kumimoji="1" lang="en-US" altLang="ko-KR" sz="1800" dirty="0" smtClean="0">
                <a:cs typeface="HY신명조"/>
              </a:rPr>
              <a:t>//</a:t>
            </a:r>
            <a:r>
              <a:rPr kumimoji="1" lang="ko-KR" altLang="en-US" sz="1800" dirty="0" smtClean="0">
                <a:cs typeface="HY신명조"/>
              </a:rPr>
              <a:t>   </a:t>
            </a:r>
            <a:r>
              <a:rPr kumimoji="1" lang="en-US" altLang="ko-KR" sz="1800" dirty="0" smtClean="0">
                <a:cs typeface="HY신명조"/>
              </a:rPr>
              <a:t>1999     </a:t>
            </a:r>
            <a:r>
              <a:rPr kumimoji="1" lang="ko-KR" altLang="en-US" sz="1800" dirty="0" smtClean="0">
                <a:cs typeface="HY신명조"/>
              </a:rPr>
              <a:t>     </a:t>
            </a:r>
            <a:r>
              <a:rPr kumimoji="1" lang="en-US" altLang="ko-KR" sz="1800" dirty="0" smtClean="0">
                <a:cs typeface="HY신명조"/>
              </a:rPr>
              <a:t>    2002 </a:t>
            </a:r>
            <a:r>
              <a:rPr kumimoji="1" lang="ko-KR" altLang="en-US" sz="1800" dirty="0" smtClean="0">
                <a:cs typeface="HY신명조"/>
              </a:rPr>
              <a:t>              </a:t>
            </a:r>
            <a:r>
              <a:rPr kumimoji="1" lang="en-US" altLang="ko-KR" sz="1800" dirty="0" smtClean="0">
                <a:cs typeface="HY신명조"/>
              </a:rPr>
              <a:t>   2004   </a:t>
            </a:r>
            <a:r>
              <a:rPr kumimoji="1" lang="ko-KR" altLang="en-US" sz="1800" dirty="0" smtClean="0">
                <a:cs typeface="HY신명조"/>
              </a:rPr>
              <a:t>         </a:t>
            </a:r>
            <a:r>
              <a:rPr kumimoji="1" lang="en-US" altLang="ko-KR" sz="1800" dirty="0" smtClean="0">
                <a:cs typeface="HY신명조"/>
              </a:rPr>
              <a:t>2006     </a:t>
            </a:r>
            <a:r>
              <a:rPr kumimoji="1" lang="en-US" altLang="ko-KR" sz="1800" dirty="0">
                <a:cs typeface="HY신명조"/>
              </a:rPr>
              <a:t>	</a:t>
            </a:r>
            <a:r>
              <a:rPr kumimoji="1" lang="en-US" altLang="ko-KR" sz="1800" dirty="0" smtClean="0">
                <a:cs typeface="HY신명조"/>
              </a:rPr>
              <a:t>2007    </a:t>
            </a:r>
            <a:endParaRPr kumimoji="1" lang="en-US" altLang="ko-KR" sz="1800" dirty="0">
              <a:cs typeface="HY신명조"/>
            </a:endParaRPr>
          </a:p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en-US" altLang="ko-KR" sz="1100" dirty="0">
                <a:cs typeface="HY신명조"/>
              </a:rPr>
              <a:t>Kim </a:t>
            </a:r>
            <a:r>
              <a:rPr lang="en-US" altLang="ko-KR" sz="1100" dirty="0" smtClean="0">
                <a:cs typeface="HY신명조"/>
              </a:rPr>
              <a:t>              </a:t>
            </a:r>
            <a:r>
              <a:rPr lang="en-US" altLang="ko-KR" sz="1100" dirty="0" err="1" smtClean="0">
                <a:cs typeface="HY신명조"/>
              </a:rPr>
              <a:t>Kim</a:t>
            </a:r>
            <a:r>
              <a:rPr lang="en-US" altLang="ko-KR" sz="1100" dirty="0" smtClean="0">
                <a:cs typeface="HY신명조"/>
              </a:rPr>
              <a:t>                   </a:t>
            </a:r>
            <a:r>
              <a:rPr lang="en-US" altLang="ko-KR" sz="1200" dirty="0" smtClean="0">
                <a:cs typeface="HY신명조"/>
              </a:rPr>
              <a:t>SL </a:t>
            </a:r>
            <a:r>
              <a:rPr lang="en-US" altLang="ko-KR" sz="1200" dirty="0">
                <a:cs typeface="HY신명조"/>
              </a:rPr>
              <a:t>Interpretation    </a:t>
            </a:r>
            <a:r>
              <a:rPr kumimoji="1" lang="en-US" altLang="ko-KR" sz="1200" dirty="0" err="1" smtClean="0">
                <a:cs typeface="HY신명조"/>
              </a:rPr>
              <a:t>Naz.U</a:t>
            </a:r>
            <a:r>
              <a:rPr kumimoji="1" lang="en-US" altLang="ko-KR" sz="1200" dirty="0" smtClean="0">
                <a:cs typeface="HY신명조"/>
              </a:rPr>
              <a:t> </a:t>
            </a:r>
            <a:r>
              <a:rPr kumimoji="1" lang="en-US" altLang="ko-KR" sz="1200" dirty="0">
                <a:cs typeface="HY신명조"/>
              </a:rPr>
              <a:t>– SL ITP dept.   </a:t>
            </a:r>
            <a:r>
              <a:rPr lang="en-US" altLang="ko-KR" sz="1200" dirty="0" err="1" smtClean="0">
                <a:cs typeface="HY신명조"/>
              </a:rPr>
              <a:t>Daum</a:t>
            </a:r>
            <a:r>
              <a:rPr lang="en-US" altLang="ko-KR" sz="1200" dirty="0" smtClean="0">
                <a:cs typeface="HY신명조"/>
              </a:rPr>
              <a:t> Deaf TV</a:t>
            </a:r>
            <a:r>
              <a:rPr lang="en-US" altLang="ko-KR" sz="1200" dirty="0" smtClean="0">
                <a:solidFill>
                  <a:srgbClr val="0070C0"/>
                </a:solidFill>
                <a:cs typeface="HY신명조"/>
              </a:rPr>
              <a:t>   </a:t>
            </a:r>
            <a:r>
              <a:rPr lang="en-US" altLang="ko-KR" sz="1200" dirty="0" smtClean="0">
                <a:cs typeface="HY신명조"/>
              </a:rPr>
              <a:t>Natl </a:t>
            </a:r>
            <a:r>
              <a:rPr lang="en-US" altLang="ko-KR" sz="1200" dirty="0">
                <a:cs typeface="HY신명조"/>
              </a:rPr>
              <a:t>certification     </a:t>
            </a:r>
            <a:r>
              <a:rPr lang="en-US" altLang="ko-KR" sz="1200" dirty="0" smtClean="0">
                <a:cs typeface="HY신명조"/>
              </a:rPr>
              <a:t>       KAD protests</a:t>
            </a:r>
            <a:r>
              <a:rPr lang="en-US" altLang="ko-KR" sz="1200" dirty="0">
                <a:cs typeface="HY신명조"/>
              </a:rPr>
              <a:t> </a:t>
            </a:r>
            <a:r>
              <a:rPr lang="en-US" altLang="ko-KR" sz="1200" dirty="0" smtClean="0">
                <a:cs typeface="HY신명조"/>
              </a:rPr>
              <a:t>for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en-US" altLang="ko-KR" sz="1050" dirty="0" err="1" smtClean="0">
                <a:cs typeface="HY신명조"/>
              </a:rPr>
              <a:t>Seung-suk</a:t>
            </a:r>
            <a:r>
              <a:rPr lang="en-US" altLang="ko-KR" sz="1050" dirty="0" smtClean="0">
                <a:cs typeface="HY신명조"/>
              </a:rPr>
              <a:t>  </a:t>
            </a:r>
            <a:r>
              <a:rPr lang="en-US" altLang="ko-KR" sz="1050" dirty="0" err="1" smtClean="0">
                <a:cs typeface="HY신명조"/>
              </a:rPr>
              <a:t>Chil-Gwan</a:t>
            </a:r>
            <a:r>
              <a:rPr lang="en-US" altLang="ko-KR" sz="1200" dirty="0" smtClean="0">
                <a:cs typeface="HY신명조"/>
              </a:rPr>
              <a:t>            </a:t>
            </a:r>
            <a:r>
              <a:rPr kumimoji="1" lang="en-US" altLang="ko-KR" sz="1200" dirty="0" smtClean="0">
                <a:cs typeface="HY신명조"/>
              </a:rPr>
              <a:t>Center </a:t>
            </a:r>
            <a:r>
              <a:rPr kumimoji="1" lang="en-US" altLang="ko-KR" sz="1200" dirty="0" err="1">
                <a:cs typeface="HY신명조"/>
              </a:rPr>
              <a:t>estb</a:t>
            </a:r>
            <a:r>
              <a:rPr kumimoji="1" lang="en-US" altLang="ko-KR" sz="1200" dirty="0">
                <a:cs typeface="HY신명조"/>
              </a:rPr>
              <a:t>             </a:t>
            </a:r>
            <a:r>
              <a:rPr kumimoji="1" lang="en-US" altLang="ko-KR" sz="1200" dirty="0" smtClean="0">
                <a:cs typeface="HY신명조"/>
              </a:rPr>
              <a:t>KNUW </a:t>
            </a:r>
            <a:r>
              <a:rPr kumimoji="1" lang="en-US" altLang="ko-KR" sz="1200" dirty="0">
                <a:cs typeface="HY신명조"/>
              </a:rPr>
              <a:t>– SL ITP </a:t>
            </a:r>
            <a:r>
              <a:rPr kumimoji="1" lang="en-US" altLang="ko-KR" sz="1200" dirty="0" err="1">
                <a:cs typeface="HY신명조"/>
              </a:rPr>
              <a:t>dept</a:t>
            </a:r>
            <a:r>
              <a:rPr kumimoji="1" lang="en-US" altLang="ko-KR" sz="1200" dirty="0">
                <a:cs typeface="HY신명조"/>
              </a:rPr>
              <a:t>   </a:t>
            </a:r>
            <a:r>
              <a:rPr kumimoji="1" lang="en-US" altLang="ko-KR" sz="1200" dirty="0" smtClean="0">
                <a:cs typeface="HY신명조"/>
              </a:rPr>
              <a:t>  </a:t>
            </a:r>
            <a:r>
              <a:rPr kumimoji="1" lang="en-US" altLang="ko-KR" sz="1200" dirty="0" smtClean="0">
                <a:solidFill>
                  <a:schemeClr val="accent1"/>
                </a:solidFill>
                <a:cs typeface="HY신명조"/>
              </a:rPr>
              <a:t>KS to MPI</a:t>
            </a:r>
            <a:r>
              <a:rPr kumimoji="1" lang="en-US" altLang="ko-KR" sz="1200" dirty="0" smtClean="0">
                <a:solidFill>
                  <a:srgbClr val="0070C0"/>
                </a:solidFill>
                <a:cs typeface="HY신명조"/>
              </a:rPr>
              <a:t>            </a:t>
            </a:r>
            <a:r>
              <a:rPr kumimoji="1" lang="en-US" altLang="ko-KR" sz="1200" dirty="0" smtClean="0">
                <a:cs typeface="HY신명조"/>
              </a:rPr>
              <a:t>KSL </a:t>
            </a:r>
            <a:r>
              <a:rPr kumimoji="1" lang="en-US" altLang="ko-KR" sz="1200" dirty="0">
                <a:cs typeface="HY신명조"/>
              </a:rPr>
              <a:t>interpreters      </a:t>
            </a:r>
            <a:r>
              <a:rPr kumimoji="1" lang="en-US" altLang="ko-KR" sz="1200" dirty="0" smtClean="0">
                <a:cs typeface="HY신명조"/>
              </a:rPr>
              <a:t>      full </a:t>
            </a:r>
            <a:r>
              <a:rPr kumimoji="1" lang="en-US" altLang="ko-KR" sz="1200" dirty="0">
                <a:cs typeface="HY신명조"/>
              </a:rPr>
              <a:t>TV captions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en-US" altLang="ko-KR" sz="1200" dirty="0">
                <a:solidFill>
                  <a:srgbClr val="0070C0"/>
                </a:solidFill>
                <a:cs typeface="HY신명조"/>
              </a:rPr>
              <a:t>		                    	</a:t>
            </a:r>
            <a:r>
              <a:rPr lang="en-US" altLang="ko-KR" sz="1200">
                <a:solidFill>
                  <a:srgbClr val="0070C0"/>
                </a:solidFill>
                <a:cs typeface="HY신명조"/>
              </a:rPr>
              <a:t>      </a:t>
            </a:r>
            <a:r>
              <a:rPr lang="en-US" altLang="ko-KR" sz="1200" smtClean="0">
                <a:solidFill>
                  <a:srgbClr val="0070C0"/>
                </a:solidFill>
                <a:cs typeface="HY신명조"/>
              </a:rPr>
              <a:t> </a:t>
            </a:r>
            <a:r>
              <a:rPr lang="en-US" altLang="ko-KR" sz="1200" dirty="0" smtClean="0">
                <a:solidFill>
                  <a:srgbClr val="0070C0"/>
                </a:solidFill>
                <a:cs typeface="HY신명조"/>
              </a:rPr>
              <a:t>KS </a:t>
            </a:r>
            <a:r>
              <a:rPr lang="en-US" altLang="ko-KR" sz="1200" dirty="0">
                <a:solidFill>
                  <a:srgbClr val="0070C0"/>
                </a:solidFill>
                <a:cs typeface="HY신명조"/>
              </a:rPr>
              <a:t>meets </a:t>
            </a:r>
            <a:r>
              <a:rPr lang="en-US" altLang="ko-KR" sz="1200" dirty="0" smtClean="0">
                <a:solidFill>
                  <a:srgbClr val="0070C0"/>
                </a:solidFill>
                <a:cs typeface="HY신명조"/>
              </a:rPr>
              <a:t>M </a:t>
            </a:r>
            <a:r>
              <a:rPr lang="en-US" altLang="ko-KR" sz="1200" dirty="0">
                <a:solidFill>
                  <a:srgbClr val="0070C0"/>
                </a:solidFill>
                <a:cs typeface="HY신명조"/>
              </a:rPr>
              <a:t>	</a:t>
            </a:r>
            <a:r>
              <a:rPr lang="en-US" altLang="ko-KR" sz="1200" dirty="0" smtClean="0">
                <a:solidFill>
                  <a:srgbClr val="0070C0"/>
                </a:solidFill>
                <a:cs typeface="HY신명조"/>
              </a:rPr>
              <a:t>	</a:t>
            </a:r>
            <a:r>
              <a:rPr lang="en-US" altLang="ko-KR" sz="1200" dirty="0" smtClean="0">
                <a:solidFill>
                  <a:schemeClr val="accent1"/>
                </a:solidFill>
              </a:rPr>
              <a:t>            </a:t>
            </a:r>
            <a:r>
              <a:rPr kumimoji="1" lang="en-US" altLang="ko-KR" sz="1200" b="1" dirty="0" smtClean="0">
                <a:solidFill>
                  <a:schemeClr val="accent1"/>
                </a:solidFill>
                <a:cs typeface="HY신명조"/>
              </a:rPr>
              <a:t> </a:t>
            </a:r>
            <a:r>
              <a:rPr lang="en-US" altLang="ko-KR" sz="1200" dirty="0">
                <a:solidFill>
                  <a:srgbClr val="0070C0"/>
                </a:solidFill>
                <a:cs typeface="HY신명조"/>
              </a:rPr>
              <a:t>	</a:t>
            </a:r>
            <a:r>
              <a:rPr lang="en-US" altLang="ko-KR" sz="1200" dirty="0">
                <a:cs typeface="HY신명조"/>
              </a:rPr>
              <a:t>     </a:t>
            </a:r>
            <a:r>
              <a:rPr lang="en-US" altLang="ko-KR" sz="1200" dirty="0" smtClean="0">
                <a:cs typeface="HY신명조"/>
              </a:rPr>
              <a:t>               &amp; </a:t>
            </a:r>
            <a:r>
              <a:rPr lang="en-US" altLang="ko-KR" sz="1200" dirty="0">
                <a:cs typeface="HY신명조"/>
              </a:rPr>
              <a:t>news </a:t>
            </a:r>
            <a:r>
              <a:rPr lang="en-US" altLang="ko-KR" sz="1200" dirty="0" smtClean="0">
                <a:cs typeface="HY신명조"/>
              </a:rPr>
              <a:t>interpreters</a:t>
            </a:r>
            <a:endParaRPr lang="en-US" altLang="ko-KR" sz="1200" dirty="0">
              <a:cs typeface="HY신명조"/>
            </a:endParaRPr>
          </a:p>
          <a:p>
            <a:pPr marL="0" indent="0">
              <a:buFont typeface="Wingdings 2" panose="05020102010507070707" pitchFamily="18" charset="2"/>
              <a:buNone/>
              <a:defRPr/>
            </a:pPr>
            <a:r>
              <a:rPr kumimoji="1" lang="en-US" altLang="ko-KR" sz="1200" dirty="0">
                <a:solidFill>
                  <a:srgbClr val="0070C0"/>
                </a:solidFill>
                <a:cs typeface="HY신명조"/>
              </a:rPr>
              <a:t>		                                               </a:t>
            </a:r>
            <a:r>
              <a:rPr kumimoji="1" lang="en-US" altLang="ko-KR" sz="1200" b="1" dirty="0">
                <a:solidFill>
                  <a:srgbClr val="0070C0"/>
                </a:solidFill>
                <a:cs typeface="HY신명조"/>
              </a:rPr>
              <a:t>					</a:t>
            </a:r>
            <a:r>
              <a:rPr lang="en-US" altLang="ko-KR" sz="1200" dirty="0"/>
              <a:t> </a:t>
            </a:r>
            <a:r>
              <a:rPr kumimoji="1" lang="en-US" altLang="ko-KR" sz="1200" b="1" dirty="0">
                <a:solidFill>
                  <a:srgbClr val="0070C0"/>
                </a:solidFill>
                <a:cs typeface="HY신명조"/>
              </a:rPr>
              <a:t>				</a:t>
            </a:r>
            <a:endParaRPr kumimoji="1" lang="en-US" altLang="ko-KR" sz="1200" dirty="0">
              <a:solidFill>
                <a:srgbClr val="0070C0"/>
              </a:solidFill>
              <a:cs typeface="HY신명조"/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kumimoji="1" lang="en-US" altLang="ko-KR" sz="1200" dirty="0">
                <a:solidFill>
                  <a:srgbClr val="0070C0"/>
                </a:solidFill>
                <a:cs typeface="HY신명조"/>
              </a:rPr>
              <a:t> </a:t>
            </a:r>
            <a:r>
              <a:rPr lang="en-US" altLang="ko-KR" sz="1200" b="1" u="sng" dirty="0">
                <a:cs typeface="HY신명조"/>
              </a:rPr>
              <a:t>KEY</a:t>
            </a:r>
            <a:r>
              <a:rPr lang="en-US" altLang="ko-KR" sz="1200" u="sng" dirty="0">
                <a:cs typeface="HY신명조"/>
              </a:rPr>
              <a:t>:  </a:t>
            </a:r>
            <a:r>
              <a:rPr lang="en-US" altLang="ko-KR" sz="1200" u="sng" dirty="0">
                <a:solidFill>
                  <a:srgbClr val="0070C0"/>
                </a:solidFill>
                <a:cs typeface="HY신명조"/>
              </a:rPr>
              <a:t>BLUE = personal network of </a:t>
            </a:r>
            <a:r>
              <a:rPr lang="en-US" altLang="ko-KR" sz="1200" u="sng" dirty="0" smtClean="0">
                <a:solidFill>
                  <a:srgbClr val="0070C0"/>
                </a:solidFill>
                <a:cs typeface="HY신명조"/>
              </a:rPr>
              <a:t>relations   </a:t>
            </a:r>
            <a:r>
              <a:rPr lang="en-US" altLang="ko-KR" sz="1200" u="sng" dirty="0" smtClean="0">
                <a:cs typeface="HY신명조"/>
              </a:rPr>
              <a:t>BLACK </a:t>
            </a:r>
            <a:r>
              <a:rPr lang="en-US" altLang="ko-KR" sz="1200" b="1" u="sng" dirty="0">
                <a:cs typeface="HY신명조"/>
              </a:rPr>
              <a:t>= </a:t>
            </a:r>
            <a:r>
              <a:rPr lang="en-US" altLang="ko-KR" sz="1200" u="sng" dirty="0">
                <a:cs typeface="HY신명조"/>
              </a:rPr>
              <a:t>institutional developments</a:t>
            </a:r>
            <a:endParaRPr lang="en-US" altLang="ko-KR" sz="1200" u="sng" dirty="0">
              <a:solidFill>
                <a:srgbClr val="0070C0"/>
              </a:solidFill>
              <a:cs typeface="HY신명조"/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altLang="ko-KR" sz="1200" dirty="0" smtClean="0">
                <a:cs typeface="HY신명조"/>
              </a:rPr>
              <a:t>KAD = Korean Assoc. of the Deaf;  KSL=Korean </a:t>
            </a:r>
            <a:r>
              <a:rPr lang="en-US" altLang="ko-KR" sz="1200" dirty="0">
                <a:cs typeface="HY신명조"/>
              </a:rPr>
              <a:t>Sign Language; </a:t>
            </a:r>
            <a:r>
              <a:rPr lang="en-US" altLang="ko-KR" sz="1200" dirty="0" smtClean="0">
                <a:cs typeface="HY신명조"/>
              </a:rPr>
              <a:t>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altLang="ko-KR" sz="1200" dirty="0" smtClean="0">
                <a:cs typeface="HY신명조"/>
              </a:rPr>
              <a:t>KNUW=Korean </a:t>
            </a:r>
            <a:r>
              <a:rPr lang="en-US" altLang="ko-KR" sz="1200" dirty="0">
                <a:cs typeface="HY신명조"/>
              </a:rPr>
              <a:t>National University of Welfare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altLang="ko-KR" sz="1200" dirty="0" smtClean="0">
                <a:cs typeface="HY신명조"/>
              </a:rPr>
              <a:t>ITP </a:t>
            </a:r>
            <a:r>
              <a:rPr lang="en-US" altLang="ko-KR" sz="1200" dirty="0">
                <a:cs typeface="HY신명조"/>
              </a:rPr>
              <a:t>= Interpreter, </a:t>
            </a:r>
            <a:endParaRPr lang="en-US" altLang="ko-KR" sz="1200" dirty="0" smtClean="0">
              <a:cs typeface="HY신명조"/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altLang="ko-KR" sz="1200" dirty="0" smtClean="0">
                <a:cs typeface="HY신명조"/>
              </a:rPr>
              <a:t>MPI</a:t>
            </a:r>
            <a:r>
              <a:rPr lang="en-US" altLang="ko-KR" sz="1200" dirty="0">
                <a:cs typeface="HY신명조"/>
              </a:rPr>
              <a:t>= Max Planck </a:t>
            </a:r>
            <a:r>
              <a:rPr lang="en-US" altLang="ko-KR" sz="1200" dirty="0" err="1">
                <a:cs typeface="HY신명조"/>
              </a:rPr>
              <a:t>Insitute</a:t>
            </a:r>
            <a:r>
              <a:rPr lang="en-US" altLang="ko-KR" sz="1200" dirty="0">
                <a:cs typeface="HY신명조"/>
              </a:rPr>
              <a:t> for Psycholinguistics (Nijmegen, NL)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altLang="ko-KR" sz="1200" dirty="0">
                <a:cs typeface="HY신명조"/>
              </a:rPr>
              <a:t>UZ = Ulrike </a:t>
            </a:r>
            <a:r>
              <a:rPr lang="en-US" altLang="ko-KR" sz="1200" dirty="0" err="1" smtClean="0">
                <a:cs typeface="HY신명조"/>
              </a:rPr>
              <a:t>Zeshan</a:t>
            </a:r>
            <a:r>
              <a:rPr lang="en-US" altLang="ko-KR" sz="1200" dirty="0" smtClean="0">
                <a:cs typeface="HY신명조"/>
              </a:rPr>
              <a:t> (SL linguist/researcher)</a:t>
            </a:r>
            <a:endParaRPr lang="en-US" altLang="ko-KR" sz="1200" dirty="0">
              <a:cs typeface="HY신명조"/>
            </a:endParaRPr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kumimoji="1" lang="en-US" altLang="ko-KR" sz="1200" dirty="0">
              <a:cs typeface="HY신명조"/>
            </a:endParaRPr>
          </a:p>
          <a:p>
            <a:pPr marL="0" indent="0">
              <a:buFont typeface="Wingdings 2" panose="05020102010507070707" pitchFamily="18" charset="2"/>
              <a:buNone/>
              <a:defRPr/>
            </a:pPr>
            <a:r>
              <a:rPr kumimoji="1" lang="en-US" altLang="ko-KR" sz="1200" dirty="0">
                <a:cs typeface="HY신명조"/>
              </a:rPr>
              <a:t> </a:t>
            </a:r>
          </a:p>
        </p:txBody>
      </p:sp>
      <p:pic>
        <p:nvPicPr>
          <p:cNvPr id="13317" name="그림 4">
            <a:extLst>
              <a:ext uri="{FF2B5EF4-FFF2-40B4-BE49-F238E27FC236}">
                <a16:creationId xmlns:a16="http://schemas.microsoft.com/office/drawing/2014/main" id="{C9DF459F-0903-C345-98CD-3B5271E57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43" y="4320773"/>
            <a:ext cx="3960440" cy="2400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그림 6">
            <a:extLst>
              <a:ext uri="{FF2B5EF4-FFF2-40B4-BE49-F238E27FC236}">
                <a16:creationId xmlns:a16="http://schemas.microsoft.com/office/drawing/2014/main" id="{BD79956D-C3AD-C448-B19E-C7713F80B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21964"/>
            <a:ext cx="3672408" cy="281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제목 1">
            <a:extLst>
              <a:ext uri="{FF2B5EF4-FFF2-40B4-BE49-F238E27FC236}">
                <a16:creationId xmlns:a16="http://schemas.microsoft.com/office/drawing/2014/main" id="{54E3B48D-1AED-1548-A15D-AEBB44FD4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/>
          <a:lstStyle/>
          <a:p>
            <a:pPr algn="ctr"/>
            <a:r>
              <a:rPr lang="en-US" altLang="ko-KR" dirty="0" smtClean="0">
                <a:cs typeface="HY중고딕"/>
              </a:rPr>
              <a:t>Initial Serendipitous </a:t>
            </a:r>
            <a:r>
              <a:rPr lang="en-US" altLang="ko-KR" dirty="0">
                <a:cs typeface="HY중고딕"/>
              </a:rPr>
              <a:t>E</a:t>
            </a:r>
            <a:r>
              <a:rPr lang="en-US" altLang="ko-KR" dirty="0" smtClean="0">
                <a:cs typeface="HY중고딕"/>
              </a:rPr>
              <a:t>ncounters</a:t>
            </a:r>
            <a:endParaRPr lang="ko-KR" altLang="en-US" dirty="0">
              <a:cs typeface="HY중고딕"/>
            </a:endParaRPr>
          </a:p>
        </p:txBody>
      </p:sp>
      <p:sp>
        <p:nvSpPr>
          <p:cNvPr id="16387" name="내용 개체 틀 2">
            <a:extLst>
              <a:ext uri="{FF2B5EF4-FFF2-40B4-BE49-F238E27FC236}">
                <a16:creationId xmlns:a16="http://schemas.microsoft.com/office/drawing/2014/main" id="{44ED9DA6-9FD1-1640-842B-8A84C7237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507413" cy="4871566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1998</a:t>
            </a: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Germany/Korea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Sung-</a:t>
            </a:r>
            <a:r>
              <a:rPr lang="en-US" altLang="ko-K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Eun</a:t>
            </a: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Hong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(Hamburg) </a:t>
            </a:r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Kang-Suk Byun data</a:t>
            </a:r>
          </a:p>
          <a:p>
            <a:pPr marL="0" indent="0">
              <a:buFont typeface="Wingdings 2" pitchFamily="2" charset="2"/>
              <a:buNone/>
            </a:pPr>
            <a:endParaRPr lang="en-US" altLang="ko-K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itchFamily="2" charset="2"/>
              <a:buNone/>
            </a:pPr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2002</a:t>
            </a: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Korea/USA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Kang-Suk – Marilyn </a:t>
            </a:r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(Deaf student </a:t>
            </a: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retreat)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Koreans to Deaf Way II in D.C.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Se-Kyung </a:t>
            </a:r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Kim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(ABD-Rutgers U.) </a:t>
            </a:r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Kang </a:t>
            </a: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Suk &amp; Marilyn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SK/KS/M: KSL Linguistics group (weekly)</a:t>
            </a:r>
          </a:p>
        </p:txBody>
      </p:sp>
      <p:sp>
        <p:nvSpPr>
          <p:cNvPr id="16388" name="슬라이드 번호 개체 틀 3">
            <a:extLst>
              <a:ext uri="{FF2B5EF4-FFF2-40B4-BE49-F238E27FC236}">
                <a16:creationId xmlns:a16="http://schemas.microsoft.com/office/drawing/2014/main" id="{36D17552-2030-4D4A-84D7-A390C9AF9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2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latinLnBrk="1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latinLnBrk="1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latinLnBrk="0">
              <a:buClrTx/>
              <a:buSzTx/>
              <a:buFontTx/>
              <a:buChar char="•"/>
            </a:pPr>
            <a:fld id="{30744E16-30E9-9141-875E-6C37BF06AB3D}" type="slidenum">
              <a:rPr lang="en-US" altLang="ko-KR" sz="1200">
                <a:solidFill>
                  <a:srgbClr val="045C75"/>
                </a:solidFill>
                <a:latin typeface="Times New Roman" panose="02020603050405020304" pitchFamily="18" charset="0"/>
              </a:rPr>
              <a:pPr latinLnBrk="0">
                <a:buClrTx/>
                <a:buSzTx/>
                <a:buFontTx/>
                <a:buChar char="•"/>
              </a:pPr>
              <a:t>5</a:t>
            </a:fld>
            <a:endParaRPr lang="en-US" altLang="ko-KR" sz="1200">
              <a:solidFill>
                <a:srgbClr val="045C75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57369688-BCAB-C64C-B88C-A71553035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81"/>
            <a:ext cx="8229600" cy="576064"/>
          </a:xfrm>
        </p:spPr>
        <p:txBody>
          <a:bodyPr/>
          <a:lstStyle/>
          <a:p>
            <a:pPr algn="ctr"/>
            <a:r>
              <a:rPr lang="en-US" altLang="ko-KR" sz="3600" dirty="0">
                <a:ea typeface="굴림" panose="020B0600000101010101" pitchFamily="34" charset="-127"/>
              </a:rPr>
              <a:t>THE CIRCLE EXPANDS</a:t>
            </a:r>
            <a:r>
              <a:rPr lang="en-US" altLang="ko-KR" sz="3600" dirty="0">
                <a:ea typeface="굴림" panose="020B0600000101010101" pitchFamily="34" charset="-127"/>
                <a:sym typeface="Wingdings" pitchFamily="2" charset="2"/>
              </a:rPr>
              <a:t> Europe (NL)</a:t>
            </a:r>
            <a:endParaRPr lang="en-US" altLang="ko-KR" sz="3600" dirty="0">
              <a:ea typeface="굴림" panose="020B0600000101010101" pitchFamily="34" charset="-127"/>
            </a:endParaRP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A2D67574-38B7-8649-8448-E88799FAB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52715"/>
          </a:xfrm>
        </p:spPr>
        <p:txBody>
          <a:bodyPr/>
          <a:lstStyle/>
          <a:p>
            <a:r>
              <a:rPr lang="en-US" altLang="ko-KR" sz="2400" dirty="0">
                <a:cs typeface="Times New Roman" panose="02020603050405020304" pitchFamily="18" charset="0"/>
              </a:rPr>
              <a:t>Spring 2003. </a:t>
            </a:r>
            <a:r>
              <a:rPr lang="en-US" altLang="ko-KR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Ulrike </a:t>
            </a:r>
            <a:r>
              <a:rPr lang="en-US" altLang="ko-KR" sz="2400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Zeshan</a:t>
            </a:r>
            <a:r>
              <a:rPr lang="en-US" altLang="ko-KR" sz="24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posts on </a:t>
            </a:r>
            <a:r>
              <a:rPr lang="en-US" altLang="ko-KR" sz="24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LinguistList</a:t>
            </a:r>
            <a:r>
              <a:rPr lang="en-US" altLang="ko-KR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:</a:t>
            </a:r>
            <a:r>
              <a:rPr lang="en-US" altLang="ko-KR" sz="2400" dirty="0">
                <a:cs typeface="Times New Roman" panose="02020603050405020304" pitchFamily="18" charset="0"/>
              </a:rPr>
              <a:t> searching for native signers of under-researched SLs to join in a research project at the Max-Planck-Institute for Psycholinguistics in Nijmegen, NL. </a:t>
            </a:r>
          </a:p>
          <a:p>
            <a:r>
              <a:rPr lang="en-US" altLang="ko-KR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M sees the post &amp; nominates KS</a:t>
            </a:r>
            <a:r>
              <a:rPr lang="en-US" altLang="ko-KR" sz="2400" dirty="0">
                <a:cs typeface="Times New Roman" panose="02020603050405020304" pitchFamily="18" charset="0"/>
              </a:rPr>
              <a:t>; </a:t>
            </a:r>
            <a:endParaRPr lang="en-US" altLang="ko-KR" sz="2400" dirty="0" smtClean="0">
              <a:cs typeface="Times New Roman" panose="02020603050405020304" pitchFamily="18" charset="0"/>
            </a:endParaRPr>
          </a:p>
          <a:p>
            <a:r>
              <a:rPr lang="en-US" altLang="ko-KR" sz="24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Ulrike </a:t>
            </a:r>
            <a:r>
              <a:rPr lang="en-US" altLang="ko-KR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contracts KS </a:t>
            </a:r>
            <a:r>
              <a:rPr lang="en-US" altLang="ko-KR" sz="2400" dirty="0">
                <a:cs typeface="Times New Roman" panose="02020603050405020304" pitchFamily="18" charset="0"/>
              </a:rPr>
              <a:t>for 1 year as a collaborator on her project at MPI</a:t>
            </a:r>
          </a:p>
          <a:p>
            <a:r>
              <a:rPr lang="en-US" altLang="ko-KR" sz="2400" dirty="0" smtClean="0">
                <a:cs typeface="Times New Roman" panose="02020603050405020304" pitchFamily="18" charset="0"/>
              </a:rPr>
              <a:t>Jan. </a:t>
            </a:r>
            <a:r>
              <a:rPr lang="en-US" altLang="ko-KR" sz="2400" dirty="0">
                <a:cs typeface="Times New Roman" panose="02020603050405020304" pitchFamily="18" charset="0"/>
              </a:rPr>
              <a:t>2004. </a:t>
            </a:r>
            <a:r>
              <a:rPr lang="en-US" altLang="ko-KR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KS moves to Nijmegen to join MPI &amp; the int’l SL research team </a:t>
            </a:r>
            <a:r>
              <a:rPr lang="en-US" altLang="ko-KR" sz="2400" dirty="0">
                <a:cs typeface="Times New Roman" panose="02020603050405020304" pitchFamily="18" charset="0"/>
              </a:rPr>
              <a:t>on typology under the direction of Ulrike (team consists of native signers of German, Russian, Turkish, Ind0-Pakistani SLs)</a:t>
            </a:r>
          </a:p>
          <a:p>
            <a:pPr marL="0" indent="0">
              <a:buNone/>
            </a:pPr>
            <a:endParaRPr lang="en-US" altLang="ko-KR" dirty="0">
              <a:ea typeface="굴림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4C33D063-C484-A14C-80D9-0C9160C4B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6F87851C-CF0A-BA4D-A88E-440818A78640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6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  <p:pic>
        <p:nvPicPr>
          <p:cNvPr id="18437" name="그림 1">
            <a:extLst>
              <a:ext uri="{FF2B5EF4-FFF2-40B4-BE49-F238E27FC236}">
                <a16:creationId xmlns:a16="http://schemas.microsoft.com/office/drawing/2014/main" id="{CDA021A7-FF03-7F48-B3D6-D2D165CCE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256212"/>
            <a:ext cx="1656184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0ABCE248-63CB-1940-9E7D-A9D33631F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476250"/>
            <a:ext cx="8569325" cy="865188"/>
          </a:xfrm>
        </p:spPr>
        <p:txBody>
          <a:bodyPr/>
          <a:lstStyle/>
          <a:p>
            <a:pPr algn="ctr"/>
            <a:r>
              <a:rPr lang="en-US" altLang="en-US" sz="2800" dirty="0"/>
              <a:t>Korean Deaf linguist (KS)</a:t>
            </a:r>
            <a:br>
              <a:rPr lang="en-US" altLang="en-US" sz="2800" dirty="0"/>
            </a:br>
            <a:r>
              <a:rPr lang="en-US" altLang="en-US" sz="2800" dirty="0"/>
              <a:t>linguistic training &amp; int’l contacts expand</a:t>
            </a: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A77AA932-9172-8C49-9A66-0E0A06EAF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80975" y="1503363"/>
            <a:ext cx="8748713" cy="5308600"/>
          </a:xfrm>
        </p:spPr>
        <p:txBody>
          <a:bodyPr/>
          <a:lstStyle/>
          <a:p>
            <a:pPr lvl="1"/>
            <a:r>
              <a:rPr lang="en-US" altLang="en-US" dirty="0"/>
              <a:t>2008 SIL-Univ. North Dakota </a:t>
            </a:r>
            <a:r>
              <a:rPr lang="en-US" altLang="en-US" sz="2000" dirty="0"/>
              <a:t>(Albert Bickford)</a:t>
            </a:r>
          </a:p>
          <a:p>
            <a:pPr lvl="1"/>
            <a:r>
              <a:rPr lang="en-US" altLang="en-US" dirty="0"/>
              <a:t>2012 MA Linguistics (Korea)</a:t>
            </a:r>
          </a:p>
          <a:p>
            <a:pPr lvl="1"/>
            <a:r>
              <a:rPr lang="en-US" altLang="en-US" dirty="0"/>
              <a:t>201</a:t>
            </a:r>
            <a:r>
              <a:rPr lang="en-US" altLang="ko-KR" dirty="0">
                <a:cs typeface="HY신명조"/>
              </a:rPr>
              <a:t>4</a:t>
            </a:r>
            <a:r>
              <a:rPr lang="en-US" altLang="en-US" dirty="0"/>
              <a:t> MPI PhD Research student </a:t>
            </a:r>
            <a:r>
              <a:rPr lang="en-US" altLang="en-US" sz="2000" dirty="0"/>
              <a:t>(cross-signing fieldwork)</a:t>
            </a:r>
          </a:p>
          <a:p>
            <a:pPr lvl="1"/>
            <a:r>
              <a:rPr lang="en-US" altLang="en-US" dirty="0"/>
              <a:t>Publications </a:t>
            </a:r>
            <a:r>
              <a:rPr lang="en-US" altLang="en-US" sz="2000" dirty="0"/>
              <a:t>(cross signing, </a:t>
            </a:r>
            <a:r>
              <a:rPr lang="en-US" altLang="en-US" sz="1800" dirty="0"/>
              <a:t>w/de </a:t>
            </a:r>
            <a:r>
              <a:rPr lang="en-US" altLang="en-US" sz="1800" dirty="0" err="1"/>
              <a:t>Vos</a:t>
            </a:r>
            <a:r>
              <a:rPr lang="en-US" altLang="en-US" sz="1800" dirty="0"/>
              <a:t>, Bradford, </a:t>
            </a:r>
            <a:r>
              <a:rPr lang="en-US" altLang="en-US" sz="1800" dirty="0" err="1"/>
              <a:t>Zeshan</a:t>
            </a:r>
            <a:r>
              <a:rPr lang="en-US" altLang="en-US" sz="1800" dirty="0" smtClean="0"/>
              <a:t>, Levinson</a:t>
            </a:r>
            <a:r>
              <a:rPr lang="en-US" altLang="en-US" sz="1800" dirty="0"/>
              <a:t>)</a:t>
            </a:r>
          </a:p>
          <a:p>
            <a:pPr lvl="1"/>
            <a:r>
              <a:rPr lang="en-US" altLang="en-US" dirty="0"/>
              <a:t>Speaker at international conferences</a:t>
            </a:r>
          </a:p>
          <a:p>
            <a:pPr lvl="2"/>
            <a:r>
              <a:rPr lang="en-US" altLang="en-US" dirty="0" smtClean="0"/>
              <a:t>2013-17 SIGN </a:t>
            </a:r>
            <a:r>
              <a:rPr lang="en-US" altLang="en-US" dirty="0"/>
              <a:t>6, 7, 8 in India, China &amp; Brazil</a:t>
            </a:r>
          </a:p>
          <a:p>
            <a:pPr lvl="2"/>
            <a:r>
              <a:rPr lang="en-US" altLang="en-US" dirty="0"/>
              <a:t>2015 Deaf Academics Symposium</a:t>
            </a:r>
            <a:r>
              <a:rPr lang="ko-KR" altLang="en-US" dirty="0">
                <a:cs typeface="HY신명조"/>
              </a:rPr>
              <a:t> </a:t>
            </a:r>
            <a:r>
              <a:rPr lang="en-US" altLang="ko-KR" dirty="0">
                <a:cs typeface="HY신명조"/>
              </a:rPr>
              <a:t>in Belgium</a:t>
            </a:r>
            <a:endParaRPr lang="en-US" altLang="en-US" dirty="0"/>
          </a:p>
          <a:p>
            <a:pPr lvl="2"/>
            <a:r>
              <a:rPr lang="en-US" altLang="en-US" dirty="0"/>
              <a:t>2016 TISLR-12, Australia (poster presentation)</a:t>
            </a:r>
          </a:p>
          <a:p>
            <a:pPr lvl="2"/>
            <a:r>
              <a:rPr lang="en-US" altLang="en-US" dirty="0"/>
              <a:t>2019 Paris WFD (2 poster presentations)</a:t>
            </a:r>
          </a:p>
          <a:p>
            <a:pPr lvl="1"/>
            <a:r>
              <a:rPr lang="en-US" altLang="ko-KR" dirty="0">
                <a:cs typeface="HY신명조"/>
              </a:rPr>
              <a:t>2008</a:t>
            </a:r>
            <a:r>
              <a:rPr lang="en-US" altLang="en-US" dirty="0"/>
              <a:t> Teaching at </a:t>
            </a:r>
            <a:r>
              <a:rPr lang="en-US" altLang="en-US" sz="2000" dirty="0" smtClean="0"/>
              <a:t>KNUW</a:t>
            </a:r>
            <a:r>
              <a:rPr lang="en-US" altLang="en-US" dirty="0"/>
              <a:t> </a:t>
            </a:r>
            <a:r>
              <a:rPr lang="en-US" altLang="en-US" dirty="0" smtClean="0"/>
              <a:t>&amp; since 2018 </a:t>
            </a:r>
            <a:r>
              <a:rPr lang="en-US" altLang="en-US" dirty="0"/>
              <a:t>at </a:t>
            </a:r>
            <a:r>
              <a:rPr lang="en-US" altLang="en-US" dirty="0" err="1"/>
              <a:t>Kangnam</a:t>
            </a:r>
            <a:r>
              <a:rPr lang="en-US" altLang="en-US" dirty="0"/>
              <a:t> University</a:t>
            </a:r>
          </a:p>
          <a:p>
            <a:pPr lvl="1"/>
            <a:r>
              <a:rPr lang="en-US" altLang="en-US" dirty="0"/>
              <a:t>2019 </a:t>
            </a:r>
            <a:r>
              <a:rPr lang="en-US" altLang="en-US" dirty="0" smtClean="0"/>
              <a:t>Dandelion </a:t>
            </a:r>
            <a:r>
              <a:rPr lang="en-US" altLang="en-US" dirty="0"/>
              <a:t>Co</a:t>
            </a:r>
            <a:r>
              <a:rPr lang="en-US" altLang="en-US" sz="1800" dirty="0"/>
              <a:t>. </a:t>
            </a:r>
            <a:r>
              <a:rPr lang="en-US" altLang="en-US" sz="1800" dirty="0" err="1" smtClean="0"/>
              <a:t>estb</a:t>
            </a:r>
            <a:r>
              <a:rPr lang="en-US" altLang="en-US" sz="1800" dirty="0" smtClean="0"/>
              <a:t>. (Deaf </a:t>
            </a:r>
            <a:r>
              <a:rPr lang="en-US" altLang="en-US" sz="1800" dirty="0"/>
              <a:t>culture &amp; KSL </a:t>
            </a:r>
            <a:r>
              <a:rPr lang="en-US" altLang="en-US" sz="1800" dirty="0" smtClean="0"/>
              <a:t>digital events, blogs </a:t>
            </a:r>
            <a:r>
              <a:rPr lang="en-US" altLang="en-US" sz="1800" dirty="0"/>
              <a:t>&amp; </a:t>
            </a:r>
            <a:endParaRPr lang="en-US" altLang="en-US" sz="1800" dirty="0" smtClean="0"/>
          </a:p>
          <a:p>
            <a:pPr marL="393700" lvl="1" indent="0">
              <a:buNone/>
            </a:pPr>
            <a:r>
              <a:rPr lang="en-US" altLang="en-US" sz="1800" dirty="0"/>
              <a:t> </a:t>
            </a:r>
            <a:r>
              <a:rPr lang="en-US" altLang="en-US" sz="1800" dirty="0" smtClean="0"/>
              <a:t>                           offline publishing)</a:t>
            </a:r>
            <a:endParaRPr lang="en-US" altLang="en-US" sz="1800" dirty="0"/>
          </a:p>
          <a:p>
            <a:pPr lvl="1"/>
            <a:endParaRPr lang="en-US" altLang="en-US" dirty="0">
              <a:solidFill>
                <a:srgbClr val="00B050"/>
              </a:solidFill>
            </a:endParaRPr>
          </a:p>
          <a:p>
            <a:pPr lvl="1"/>
            <a:endParaRPr lang="en-US" altLang="en-US" dirty="0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A409FB78-6196-6A4D-B54E-42EE0B220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253DB34A-29D3-064E-B6C5-AC9CAD705DFB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7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  <p:pic>
        <p:nvPicPr>
          <p:cNvPr id="20485" name="그림 4">
            <a:extLst>
              <a:ext uri="{FF2B5EF4-FFF2-40B4-BE49-F238E27FC236}">
                <a16:creationId xmlns:a16="http://schemas.microsoft.com/office/drawing/2014/main" id="{1216986F-7778-AB42-B1BE-C934125BB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341688"/>
            <a:ext cx="2843213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B29CB4CF-D049-CC47-9660-7844DCAC0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673"/>
            <a:ext cx="8686800" cy="651494"/>
          </a:xfrm>
        </p:spPr>
        <p:txBody>
          <a:bodyPr/>
          <a:lstStyle/>
          <a:p>
            <a:pPr algn="ctr"/>
            <a:r>
              <a:rPr lang="en-US" altLang="en-US" dirty="0" smtClean="0"/>
              <a:t>Meanwhile, back in Korea…</a:t>
            </a:r>
            <a:endParaRPr lang="en-US" altLang="en-US" dirty="0"/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E52622A3-4E1B-464A-99E0-EADFF3C78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3512380E-05A3-F845-8A3C-7F73345D9C61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8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  <p:pic>
        <p:nvPicPr>
          <p:cNvPr id="22532" name="그림 2">
            <a:extLst>
              <a:ext uri="{FF2B5EF4-FFF2-40B4-BE49-F238E27FC236}">
                <a16:creationId xmlns:a16="http://schemas.microsoft.com/office/drawing/2014/main" id="{E2F2D386-227E-134C-81FF-F6D9B2BF9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9000"/>
            <a:ext cx="295232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화면 기록 2021-02-11 오후 10.33.39.mov">
            <a:hlinkClick r:id="" action="ppaction://media"/>
            <a:extLst>
              <a:ext uri="{FF2B5EF4-FFF2-40B4-BE49-F238E27FC236}">
                <a16:creationId xmlns:a16="http://schemas.microsoft.com/office/drawing/2014/main" id="{AE85E41D-AB82-7A40-8761-9AAB276B02B2}"/>
              </a:ext>
            </a:extLst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81363"/>
            <a:ext cx="2581000" cy="27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그림 7">
            <a:extLst>
              <a:ext uri="{FF2B5EF4-FFF2-40B4-BE49-F238E27FC236}">
                <a16:creationId xmlns:a16="http://schemas.microsoft.com/office/drawing/2014/main" id="{B09DE465-A685-574B-85B0-861500D6F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29000"/>
            <a:ext cx="324036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내용 개체 틀 2">
            <a:extLst>
              <a:ext uri="{FF2B5EF4-FFF2-40B4-BE49-F238E27FC236}">
                <a16:creationId xmlns:a16="http://schemas.microsoft.com/office/drawing/2014/main" id="{74C47317-E5AC-CF46-B1CD-F7E00222BD25}"/>
              </a:ext>
            </a:extLst>
          </p:cNvPr>
          <p:cNvSpPr txBox="1">
            <a:spLocks/>
          </p:cNvSpPr>
          <p:nvPr/>
        </p:nvSpPr>
        <p:spPr bwMode="auto">
          <a:xfrm>
            <a:off x="96215" y="1128167"/>
            <a:ext cx="8928992" cy="215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2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639763" indent="-246063" latinLnBrk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063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187450" indent="-209550" latinLnBrk="1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1462088" indent="-209550" latinLnBrk="1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1919288" indent="-20955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376488" indent="-20955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2833688" indent="-20955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290888" indent="-20955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>
              <a:buFont typeface="Wingdings 2" pitchFamily="2" charset="2"/>
              <a:buNone/>
            </a:pPr>
            <a:r>
              <a:rPr lang="en-US" altLang="ko-KR" sz="2800" dirty="0" smtClean="0">
                <a:solidFill>
                  <a:schemeClr val="accent1">
                    <a:lumMod val="50000"/>
                  </a:schemeClr>
                </a:solidFill>
                <a:ea typeface="HY신명조"/>
                <a:cs typeface="HY신명조"/>
              </a:rPr>
              <a:t>RELATIONSHIP MILESTONES 2008-2023</a:t>
            </a:r>
            <a:endParaRPr lang="en-US" altLang="ko-KR" sz="2800" dirty="0">
              <a:solidFill>
                <a:schemeClr val="accent1">
                  <a:lumMod val="50000"/>
                </a:schemeClr>
              </a:solidFill>
              <a:ea typeface="HY신명조"/>
              <a:cs typeface="HY신명조"/>
            </a:endParaRPr>
          </a:p>
          <a:p>
            <a:pPr>
              <a:buFont typeface="Wingdings 2" pitchFamily="2" charset="2"/>
              <a:buNone/>
            </a:pPr>
            <a:r>
              <a:rPr lang="en-US" altLang="ko-KR" sz="1800" dirty="0">
                <a:ea typeface="HY신명조"/>
                <a:cs typeface="HY신명조"/>
              </a:rPr>
              <a:t>2008      </a:t>
            </a:r>
            <a:r>
              <a:rPr lang="ko-KR" altLang="en-US" sz="1800" dirty="0">
                <a:ea typeface="HY신명조"/>
                <a:cs typeface="HY신명조"/>
              </a:rPr>
              <a:t>         </a:t>
            </a:r>
            <a:r>
              <a:rPr lang="en-US" altLang="ko-KR" sz="1800" dirty="0">
                <a:ea typeface="HY신명조"/>
                <a:cs typeface="HY신명조"/>
              </a:rPr>
              <a:t>2012    	</a:t>
            </a:r>
            <a:r>
              <a:rPr lang="ko-KR" altLang="en-US" sz="1800" dirty="0">
                <a:ea typeface="HY신명조"/>
                <a:cs typeface="HY신명조"/>
              </a:rPr>
              <a:t>      </a:t>
            </a:r>
            <a:r>
              <a:rPr lang="en-US" altLang="ko-KR" sz="1800" dirty="0">
                <a:ea typeface="HY신명조"/>
                <a:cs typeface="HY신명조"/>
              </a:rPr>
              <a:t>2013    </a:t>
            </a:r>
            <a:r>
              <a:rPr lang="ko-KR" altLang="en-US" sz="1800" dirty="0">
                <a:ea typeface="HY신명조"/>
                <a:cs typeface="HY신명조"/>
              </a:rPr>
              <a:t>  </a:t>
            </a:r>
            <a:r>
              <a:rPr lang="en-US" altLang="ko-KR" sz="1800" dirty="0">
                <a:ea typeface="HY신명조"/>
                <a:cs typeface="HY신명조"/>
              </a:rPr>
              <a:t>       </a:t>
            </a:r>
            <a:r>
              <a:rPr lang="ko-KR" altLang="en-US" sz="1800" dirty="0">
                <a:ea typeface="HY신명조"/>
                <a:cs typeface="HY신명조"/>
              </a:rPr>
              <a:t> </a:t>
            </a:r>
            <a:r>
              <a:rPr lang="en-US" altLang="ko-KR" sz="1800" dirty="0">
                <a:ea typeface="HY신명조"/>
                <a:cs typeface="HY신명조"/>
              </a:rPr>
              <a:t>2015</a:t>
            </a:r>
            <a:r>
              <a:rPr lang="ko-KR" altLang="en-US" sz="1800" dirty="0">
                <a:ea typeface="HY신명조"/>
                <a:cs typeface="HY신명조"/>
              </a:rPr>
              <a:t> </a:t>
            </a:r>
            <a:r>
              <a:rPr lang="en-US" altLang="ko-KR" sz="1800" dirty="0">
                <a:ea typeface="HY신명조"/>
                <a:cs typeface="HY신명조"/>
              </a:rPr>
              <a:t> </a:t>
            </a:r>
            <a:r>
              <a:rPr lang="ko-KR" altLang="en-US" sz="1800" dirty="0">
                <a:ea typeface="HY신명조"/>
                <a:cs typeface="HY신명조"/>
              </a:rPr>
              <a:t>     </a:t>
            </a:r>
            <a:r>
              <a:rPr lang="en-US" altLang="ko-KR" sz="1800" dirty="0" smtClean="0">
                <a:ea typeface="HY신명조"/>
                <a:cs typeface="HY신명조"/>
              </a:rPr>
              <a:t>2016  </a:t>
            </a:r>
            <a:r>
              <a:rPr lang="ko-KR" altLang="en-US" sz="1800" dirty="0" smtClean="0">
                <a:ea typeface="HY신명조"/>
                <a:cs typeface="HY신명조"/>
              </a:rPr>
              <a:t>      </a:t>
            </a:r>
            <a:r>
              <a:rPr lang="en-US" altLang="ko-KR" sz="1800" dirty="0">
                <a:ea typeface="HY신명조"/>
                <a:cs typeface="HY신명조"/>
              </a:rPr>
              <a:t>2019     </a:t>
            </a:r>
            <a:r>
              <a:rPr lang="ko-KR" altLang="en-US" sz="1800" dirty="0">
                <a:ea typeface="HY신명조"/>
                <a:cs typeface="HY신명조"/>
              </a:rPr>
              <a:t>    </a:t>
            </a:r>
            <a:r>
              <a:rPr lang="en-US" altLang="ko-KR" sz="1800" dirty="0" smtClean="0">
                <a:ea typeface="HY신명조"/>
                <a:cs typeface="HY신명조"/>
              </a:rPr>
              <a:t>2021   </a:t>
            </a:r>
            <a:r>
              <a:rPr lang="ko-KR" altLang="en-US" sz="1800" dirty="0" smtClean="0">
                <a:ea typeface="HY신명조"/>
                <a:cs typeface="HY신명조"/>
              </a:rPr>
              <a:t>        </a:t>
            </a:r>
            <a:r>
              <a:rPr lang="en-US" altLang="ko-KR" sz="2000" dirty="0" smtClean="0">
                <a:solidFill>
                  <a:srgbClr val="00B050"/>
                </a:solidFill>
                <a:ea typeface="HY신명조"/>
                <a:cs typeface="HY신명조"/>
              </a:rPr>
              <a:t>2023</a:t>
            </a:r>
            <a:endParaRPr lang="en-US" altLang="ko-KR" sz="2000" dirty="0">
              <a:solidFill>
                <a:srgbClr val="00B050"/>
              </a:solidFill>
              <a:ea typeface="HY신명조"/>
              <a:cs typeface="HY신명조"/>
            </a:endParaRPr>
          </a:p>
          <a:p>
            <a:pPr>
              <a:buFont typeface="Wingdings 2" pitchFamily="2" charset="2"/>
              <a:buNone/>
            </a:pPr>
            <a:r>
              <a:rPr kumimoji="0" lang="en-US" altLang="ko-KR" sz="1200" dirty="0" smtClean="0">
                <a:ea typeface="HY신명조"/>
                <a:cs typeface="HY신명조"/>
              </a:rPr>
              <a:t>KAD </a:t>
            </a:r>
            <a:r>
              <a:rPr kumimoji="0" lang="en-US" altLang="ko-KR" sz="1800" dirty="0" smtClean="0">
                <a:ea typeface="HY신명조"/>
                <a:cs typeface="HY신명조"/>
              </a:rPr>
              <a:t>1</a:t>
            </a:r>
            <a:r>
              <a:rPr kumimoji="0" lang="en-US" altLang="ko-KR" sz="1600" dirty="0" smtClean="0">
                <a:ea typeface="HY신명조"/>
                <a:cs typeface="HY신명조"/>
              </a:rPr>
              <a:t>st</a:t>
            </a:r>
            <a:r>
              <a:rPr kumimoji="0" lang="en-US" altLang="ko-KR" sz="1200" dirty="0" smtClean="0">
                <a:ea typeface="HY신명조"/>
                <a:cs typeface="HY신명조"/>
              </a:rPr>
              <a:t> </a:t>
            </a:r>
            <a:r>
              <a:rPr kumimoji="0" lang="en-US" altLang="ko-KR" sz="1200" dirty="0">
                <a:ea typeface="HY신명조"/>
                <a:cs typeface="HY신명조"/>
              </a:rPr>
              <a:t>initiative   </a:t>
            </a:r>
            <a:r>
              <a:rPr kumimoji="0" lang="en-US" altLang="ko-KR" sz="1200" dirty="0" smtClean="0">
                <a:ea typeface="HY신명조"/>
                <a:cs typeface="HY신명조"/>
              </a:rPr>
              <a:t>KAD pres. meets Park         </a:t>
            </a:r>
            <a:r>
              <a:rPr kumimoji="0" lang="en-US" altLang="ko-KR" sz="1200" dirty="0" err="1" smtClean="0">
                <a:ea typeface="HY신명조"/>
                <a:cs typeface="HY신명조"/>
              </a:rPr>
              <a:t>Park</a:t>
            </a:r>
            <a:r>
              <a:rPr kumimoji="0" lang="en-US" altLang="ko-KR" sz="1200" dirty="0" smtClean="0">
                <a:ea typeface="HY신명조"/>
                <a:cs typeface="HY신명조"/>
              </a:rPr>
              <a:t> </a:t>
            </a:r>
            <a:r>
              <a:rPr kumimoji="0" lang="en-US" altLang="ko-KR" sz="1200" dirty="0">
                <a:ea typeface="HY신명조"/>
                <a:cs typeface="HY신명조"/>
              </a:rPr>
              <a:t>becomes</a:t>
            </a:r>
            <a:r>
              <a:rPr kumimoji="0" lang="ko-KR" altLang="en-US" sz="1200" dirty="0">
                <a:ea typeface="HY신명조"/>
                <a:cs typeface="HY신명조"/>
              </a:rPr>
              <a:t>     </a:t>
            </a:r>
            <a:r>
              <a:rPr kumimoji="0" lang="en-US" altLang="ko-KR" sz="1200" dirty="0">
                <a:ea typeface="HY신명조"/>
                <a:cs typeface="HY신명조"/>
              </a:rPr>
              <a:t>Start Corpus</a:t>
            </a:r>
            <a:r>
              <a:rPr kumimoji="0" lang="ko-KR" altLang="en-US" sz="1200" dirty="0">
                <a:ea typeface="HY신명조"/>
                <a:cs typeface="HY신명조"/>
              </a:rPr>
              <a:t>   </a:t>
            </a:r>
            <a:r>
              <a:rPr kumimoji="0" lang="en-US" altLang="ko-KR" sz="1200" dirty="0">
                <a:ea typeface="HY신명조"/>
                <a:cs typeface="HY신명조"/>
              </a:rPr>
              <a:t>KSL Law      </a:t>
            </a:r>
            <a:r>
              <a:rPr kumimoji="0" lang="en-US" altLang="ko-KR" sz="1200" dirty="0" smtClean="0">
                <a:ea typeface="HY신명조"/>
                <a:cs typeface="HY신명조"/>
              </a:rPr>
              <a:t>WFD </a:t>
            </a:r>
            <a:r>
              <a:rPr kumimoji="0" lang="en-US" altLang="ko-KR" sz="1200" dirty="0">
                <a:ea typeface="HY신명조"/>
                <a:cs typeface="HY신명조"/>
              </a:rPr>
              <a:t>votes         KSL Day   </a:t>
            </a:r>
            <a:r>
              <a:rPr kumimoji="0" lang="en-US" altLang="ko-KR" sz="1200" dirty="0" smtClean="0">
                <a:ea typeface="HY신명조"/>
                <a:cs typeface="HY신명조"/>
              </a:rPr>
              <a:t>          </a:t>
            </a:r>
            <a:r>
              <a:rPr kumimoji="0" lang="en-US" altLang="ko-KR" sz="1200" b="1" dirty="0" smtClean="0">
                <a:solidFill>
                  <a:srgbClr val="00B050"/>
                </a:solidFill>
                <a:ea typeface="HY신명조"/>
                <a:cs typeface="HY신명조"/>
              </a:rPr>
              <a:t>WFD </a:t>
            </a:r>
            <a:endParaRPr kumimoji="0" lang="en-US" altLang="ko-KR" sz="1200" b="1" dirty="0">
              <a:solidFill>
                <a:srgbClr val="00B050"/>
              </a:solidFill>
              <a:ea typeface="HY신명조"/>
              <a:cs typeface="HY신명조"/>
            </a:endParaRPr>
          </a:p>
          <a:p>
            <a:pPr>
              <a:buFont typeface="Wingdings 2" pitchFamily="2" charset="2"/>
              <a:buNone/>
            </a:pPr>
            <a:r>
              <a:rPr kumimoji="0" lang="en-US" altLang="ko-KR" sz="1200" dirty="0">
                <a:ea typeface="HY신명조"/>
                <a:cs typeface="HY신명조"/>
              </a:rPr>
              <a:t>to draft KSL Law    </a:t>
            </a:r>
            <a:r>
              <a:rPr kumimoji="0" lang="en-US" altLang="ko-KR" sz="1200" dirty="0" smtClean="0">
                <a:ea typeface="HY신명조"/>
                <a:cs typeface="HY신명조"/>
              </a:rPr>
              <a:t>  presidential</a:t>
            </a:r>
            <a:r>
              <a:rPr kumimoji="0" lang="ko-KR" altLang="en-US" sz="1200" dirty="0" smtClean="0">
                <a:ea typeface="HY신명조"/>
                <a:cs typeface="HY신명조"/>
              </a:rPr>
              <a:t> </a:t>
            </a:r>
            <a:r>
              <a:rPr kumimoji="0" lang="en-US" altLang="ko-KR" sz="1200" dirty="0">
                <a:ea typeface="HY신명조"/>
                <a:cs typeface="HY신명조"/>
              </a:rPr>
              <a:t>candidate         </a:t>
            </a:r>
            <a:r>
              <a:rPr kumimoji="0" lang="en-US" altLang="ko-KR" sz="1200" dirty="0" smtClean="0">
                <a:ea typeface="HY신명조"/>
                <a:cs typeface="HY신명조"/>
              </a:rPr>
              <a:t>Korea president   at </a:t>
            </a:r>
            <a:r>
              <a:rPr kumimoji="0" lang="en-US" altLang="ko-KR" sz="1200" dirty="0">
                <a:ea typeface="HY신명조"/>
                <a:cs typeface="HY신명조"/>
              </a:rPr>
              <a:t>NIKL         </a:t>
            </a:r>
            <a:r>
              <a:rPr kumimoji="0" lang="en-US" altLang="ko-KR" sz="1200" dirty="0" smtClean="0">
                <a:ea typeface="HY신명조"/>
                <a:cs typeface="HY신명조"/>
              </a:rPr>
              <a:t>Feb.. 3          Korea </a:t>
            </a:r>
            <a:r>
              <a:rPr kumimoji="0" lang="en-US" altLang="ko-KR" sz="1200" dirty="0">
                <a:ea typeface="HY신명조"/>
                <a:cs typeface="HY신명조"/>
              </a:rPr>
              <a:t>to host      </a:t>
            </a:r>
            <a:r>
              <a:rPr kumimoji="0" lang="en-US" altLang="ko-KR" sz="1200" dirty="0" smtClean="0">
                <a:ea typeface="HY신명조"/>
                <a:cs typeface="HY신명조"/>
              </a:rPr>
              <a:t>Feb. 3 </a:t>
            </a:r>
            <a:r>
              <a:rPr kumimoji="0" lang="en-US" altLang="ko-KR" sz="1200" dirty="0" err="1" smtClean="0">
                <a:ea typeface="HY신명조"/>
                <a:cs typeface="HY신명조"/>
              </a:rPr>
              <a:t>estb</a:t>
            </a:r>
            <a:r>
              <a:rPr kumimoji="0" lang="en-US" altLang="ko-KR" sz="1200" dirty="0" smtClean="0">
                <a:solidFill>
                  <a:srgbClr val="00B050"/>
                </a:solidFill>
                <a:ea typeface="HY신명조"/>
                <a:cs typeface="HY신명조"/>
              </a:rPr>
              <a:t>.        Congress</a:t>
            </a:r>
            <a:endParaRPr kumimoji="0" lang="en-US" altLang="ko-KR" sz="1200" dirty="0">
              <a:solidFill>
                <a:srgbClr val="00B050"/>
              </a:solidFill>
              <a:ea typeface="HY신명조"/>
              <a:cs typeface="HY신명조"/>
            </a:endParaRPr>
          </a:p>
          <a:p>
            <a:pPr>
              <a:buFont typeface="Wingdings 2" pitchFamily="2" charset="2"/>
              <a:buNone/>
            </a:pPr>
            <a:r>
              <a:rPr lang="en-US" altLang="ko-KR" sz="1200" dirty="0" smtClean="0">
                <a:solidFill>
                  <a:srgbClr val="0070C0"/>
                </a:solidFill>
                <a:ea typeface="HY신명조"/>
                <a:cs typeface="HY신명조"/>
              </a:rPr>
              <a:t>						</a:t>
            </a:r>
            <a:r>
              <a:rPr lang="en-US" altLang="ko-KR" sz="1200" dirty="0" smtClean="0">
                <a:ea typeface="HY신명조"/>
                <a:cs typeface="HY신명조"/>
              </a:rPr>
              <a:t>           2023 Congress    [</a:t>
            </a:r>
            <a:r>
              <a:rPr lang="en-US" altLang="ko-KR" sz="1200" dirty="0" err="1" smtClean="0">
                <a:ea typeface="HY신명조"/>
                <a:cs typeface="HY신명조"/>
              </a:rPr>
              <a:t>Naver</a:t>
            </a:r>
            <a:r>
              <a:rPr lang="en-US" altLang="ko-KR" sz="1200" dirty="0" smtClean="0">
                <a:ea typeface="HY신명조"/>
                <a:cs typeface="HY신명조"/>
              </a:rPr>
              <a:t> meme]</a:t>
            </a:r>
            <a:r>
              <a:rPr lang="en-US" altLang="ko-KR" sz="1200" dirty="0" smtClean="0">
                <a:solidFill>
                  <a:srgbClr val="0070C0"/>
                </a:solidFill>
                <a:ea typeface="HY신명조"/>
                <a:cs typeface="HY신명조"/>
              </a:rPr>
              <a:t>	</a:t>
            </a:r>
          </a:p>
          <a:p>
            <a:pPr>
              <a:buFont typeface="Wingdings 2" pitchFamily="2" charset="2"/>
              <a:buNone/>
            </a:pPr>
            <a:r>
              <a:rPr lang="en-US" altLang="ko-KR" sz="1200" dirty="0" smtClean="0">
                <a:solidFill>
                  <a:srgbClr val="0070C0"/>
                </a:solidFill>
                <a:ea typeface="HY신명조"/>
                <a:cs typeface="HY신명조"/>
              </a:rPr>
              <a:t>  	     </a:t>
            </a:r>
            <a:r>
              <a:rPr lang="en-US" altLang="ko-KR" sz="1200" dirty="0">
                <a:solidFill>
                  <a:srgbClr val="0070C0"/>
                </a:solidFill>
                <a:ea typeface="HY신명조"/>
                <a:cs typeface="HY신명조"/>
              </a:rPr>
              <a:t>			</a:t>
            </a:r>
            <a:r>
              <a:rPr lang="en-US" altLang="ko-KR" sz="1200" dirty="0" smtClean="0">
                <a:solidFill>
                  <a:srgbClr val="0070C0"/>
                </a:solidFill>
                <a:ea typeface="HY신명조"/>
                <a:cs typeface="HY신명조"/>
              </a:rPr>
              <a:t>		          </a:t>
            </a:r>
            <a:r>
              <a:rPr lang="en-US" altLang="ko-KR" sz="1200" dirty="0" smtClean="0">
                <a:ea typeface="HY신명조"/>
                <a:cs typeface="HY신명조"/>
              </a:rPr>
              <a:t>-KSLIA </a:t>
            </a:r>
            <a:r>
              <a:rPr lang="en-US" altLang="ko-KR" sz="1200" dirty="0">
                <a:ea typeface="HY신명조"/>
                <a:cs typeface="HY신명조"/>
              </a:rPr>
              <a:t>Assoc.</a:t>
            </a:r>
          </a:p>
          <a:p>
            <a:pPr>
              <a:buNone/>
            </a:pPr>
            <a:r>
              <a:rPr lang="en-US" altLang="ko-KR" sz="1200" dirty="0">
                <a:solidFill>
                  <a:srgbClr val="0070C0"/>
                </a:solidFill>
                <a:ea typeface="HY신명조"/>
                <a:cs typeface="HY신명조"/>
              </a:rPr>
              <a:t>		</a:t>
            </a:r>
            <a:r>
              <a:rPr lang="en-US" altLang="ko-KR" sz="1200" dirty="0" smtClean="0">
                <a:solidFill>
                  <a:srgbClr val="0070C0"/>
                </a:solidFill>
                <a:ea typeface="HY신명조"/>
                <a:cs typeface="HY신명조"/>
              </a:rPr>
              <a:t>				        </a:t>
            </a:r>
            <a:r>
              <a:rPr lang="en-US" altLang="ko-KR" sz="1200" dirty="0">
                <a:ea typeface="HY신명조"/>
                <a:cs typeface="HY신명조"/>
              </a:rPr>
              <a:t> </a:t>
            </a:r>
            <a:r>
              <a:rPr lang="en-US" altLang="ko-KR" sz="1200" dirty="0" smtClean="0">
                <a:ea typeface="HY신명조"/>
                <a:cs typeface="HY신명조"/>
              </a:rPr>
              <a:t> </a:t>
            </a:r>
            <a:r>
              <a:rPr lang="en-US" altLang="ko-KR" sz="1200" dirty="0" smtClean="0">
                <a:solidFill>
                  <a:srgbClr val="0070C0"/>
                </a:solidFill>
                <a:ea typeface="HY신명조"/>
                <a:cs typeface="HY신명조"/>
              </a:rPr>
              <a:t>-Dandelion </a:t>
            </a:r>
            <a:r>
              <a:rPr lang="en-US" altLang="ko-KR" sz="1200" dirty="0" err="1">
                <a:solidFill>
                  <a:srgbClr val="0070C0"/>
                </a:solidFill>
                <a:ea typeface="HY신명조"/>
                <a:cs typeface="HY신명조"/>
              </a:rPr>
              <a:t>estb</a:t>
            </a:r>
            <a:r>
              <a:rPr lang="en-US" altLang="ko-KR" sz="1200" dirty="0">
                <a:solidFill>
                  <a:srgbClr val="0070C0"/>
                </a:solidFill>
                <a:ea typeface="HY신명조"/>
                <a:cs typeface="HY신명조"/>
              </a:rPr>
              <a:t>.</a:t>
            </a:r>
          </a:p>
          <a:p>
            <a:pPr>
              <a:buFont typeface="Wingdings 2" pitchFamily="2" charset="2"/>
              <a:buNone/>
            </a:pPr>
            <a:r>
              <a:rPr lang="en-US" altLang="ko-KR" sz="1200" dirty="0">
                <a:solidFill>
                  <a:srgbClr val="0070C0"/>
                </a:solidFill>
                <a:ea typeface="HY신명조"/>
                <a:cs typeface="HY신명조"/>
              </a:rPr>
              <a:t>	</a:t>
            </a:r>
            <a:endParaRPr lang="en-US" altLang="ko-KR" sz="1200" dirty="0">
              <a:solidFill>
                <a:srgbClr val="FF0000"/>
              </a:solidFill>
              <a:ea typeface="HY신명조"/>
              <a:cs typeface="HY신명조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8F64E185-8D3E-EC40-9110-8729728D6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64704"/>
            <a:ext cx="8892480" cy="864098"/>
          </a:xfrm>
        </p:spPr>
        <p:txBody>
          <a:bodyPr/>
          <a:lstStyle/>
          <a:p>
            <a:pPr algn="ctr"/>
            <a:r>
              <a:rPr lang="en-US" altLang="ko-KR" sz="2800" dirty="0" smtClean="0">
                <a:ea typeface="Batang" panose="02030600000101010101" pitchFamily="18" charset="-127"/>
                <a:sym typeface="Wingdings" panose="05000000000000000000" pitchFamily="2" charset="2"/>
              </a:rPr>
              <a:t></a:t>
            </a:r>
            <a:r>
              <a:rPr lang="en-US" altLang="ko-KR" sz="2800" dirty="0" smtClean="0">
                <a:ea typeface="Batang" panose="02030600000101010101" pitchFamily="18" charset="-127"/>
              </a:rPr>
              <a:t>Expansion </a:t>
            </a:r>
            <a:r>
              <a:rPr lang="en-US" altLang="ko-KR" sz="2800" dirty="0">
                <a:ea typeface="Batang" panose="02030600000101010101" pitchFamily="18" charset="-127"/>
              </a:rPr>
              <a:t>of </a:t>
            </a:r>
            <a:r>
              <a:rPr lang="en-US" altLang="ko-KR" sz="2800" dirty="0" smtClean="0">
                <a:ea typeface="Batang" panose="02030600000101010101" pitchFamily="18" charset="-127"/>
              </a:rPr>
              <a:t>Interpreting Services for Deaf Koreans</a:t>
            </a:r>
            <a:r>
              <a:rPr lang="en-US" altLang="ko-KR" sz="2800" dirty="0">
                <a:ea typeface="Batang" panose="02030600000101010101" pitchFamily="18" charset="-127"/>
              </a:rPr>
              <a:t/>
            </a:r>
            <a:br>
              <a:rPr lang="en-US" altLang="ko-KR" sz="2800" dirty="0">
                <a:ea typeface="Batang" panose="02030600000101010101" pitchFamily="18" charset="-127"/>
              </a:rPr>
            </a:br>
            <a:endParaRPr lang="en-US" altLang="en-US" sz="2800" dirty="0"/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2080CB7F-52E9-384B-AD3E-DE16C5E07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25" y="1628801"/>
            <a:ext cx="8229600" cy="47275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ea typeface="Batang" panose="02030600000101010101" pitchFamily="18" charset="-127"/>
              </a:rPr>
              <a:t>From </a:t>
            </a:r>
            <a:r>
              <a:rPr lang="en-US" altLang="ko-KR" dirty="0">
                <a:ea typeface="Batang" panose="02030600000101010101" pitchFamily="18" charset="-127"/>
              </a:rPr>
              <a:t>2006: National interpreter </a:t>
            </a:r>
            <a:r>
              <a:rPr lang="en-US" altLang="ko-KR" dirty="0" smtClean="0">
                <a:ea typeface="Batang" panose="02030600000101010101" pitchFamily="18" charset="-127"/>
              </a:rPr>
              <a:t>certification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ko-KR" dirty="0">
                <a:ea typeface="Batang" panose="02030600000101010101" pitchFamily="18" charset="-127"/>
              </a:rPr>
              <a:t> </a:t>
            </a:r>
            <a:r>
              <a:rPr lang="en-US" altLang="ko-KR" dirty="0" smtClean="0">
                <a:ea typeface="Batang" panose="02030600000101010101" pitchFamily="18" charset="-127"/>
              </a:rPr>
              <a:t>    (1,817 certified, of which 784 Deaf)</a:t>
            </a:r>
            <a:endParaRPr lang="en-US" altLang="ko-KR" dirty="0">
              <a:ea typeface="Batang" panose="02030600000101010101" pitchFamily="18" charset="-127"/>
            </a:endParaRPr>
          </a:p>
          <a:p>
            <a:pPr marL="0" indent="0" eaLnBrk="1" hangingPunct="1">
              <a:lnSpc>
                <a:spcPct val="90000"/>
              </a:lnSpc>
              <a:buFont typeface="Wingdings 2" pitchFamily="2" charset="2"/>
              <a:buNone/>
            </a:pPr>
            <a:endParaRPr lang="en-US" altLang="ko-KR" dirty="0">
              <a:ea typeface="Batang" panose="02030600000101010101" pitchFamily="18" charset="-127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altLang="ko-KR" dirty="0">
                <a:ea typeface="Batang" panose="02030600000101010101" pitchFamily="18" charset="-127"/>
              </a:rPr>
              <a:t>Ministry of Health &amp; Welfare funded expanded </a:t>
            </a:r>
            <a:endParaRPr lang="en-US" altLang="ko-KR" dirty="0" smtClean="0">
              <a:ea typeface="Batang" panose="02030600000101010101" pitchFamily="18" charset="-127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ko-KR" dirty="0">
                <a:ea typeface="Batang" panose="02030600000101010101" pitchFamily="18" charset="-127"/>
              </a:rPr>
              <a:t> </a:t>
            </a:r>
            <a:r>
              <a:rPr lang="en-US" altLang="ko-KR" dirty="0" smtClean="0">
                <a:ea typeface="Batang" panose="02030600000101010101" pitchFamily="18" charset="-127"/>
              </a:rPr>
              <a:t>  interpreter </a:t>
            </a:r>
            <a:r>
              <a:rPr lang="en-US" altLang="ko-KR" dirty="0">
                <a:ea typeface="Batang" panose="02030600000101010101" pitchFamily="18" charset="-127"/>
              </a:rPr>
              <a:t>services, creating a strong network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dirty="0">
                <a:ea typeface="Batang" panose="02030600000101010101" pitchFamily="18" charset="-127"/>
              </a:rPr>
              <a:t>220 interpreter service locations in 2021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dirty="0">
                <a:ea typeface="Batang" panose="02030600000101010101" pitchFamily="18" charset="-127"/>
              </a:rPr>
              <a:t>Staff of 5 at each center (</a:t>
            </a:r>
            <a:r>
              <a:rPr lang="en-US" altLang="ko-KR" sz="1800" dirty="0">
                <a:ea typeface="Batang" panose="02030600000101010101" pitchFamily="18" charset="-127"/>
              </a:rPr>
              <a:t>more staff for larger cities)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ko-KR" dirty="0">
                <a:ea typeface="Batang" panose="02030600000101010101" pitchFamily="18" charset="-127"/>
              </a:rPr>
              <a:t>1 Deaf director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ko-KR" dirty="0">
                <a:ea typeface="Batang" panose="02030600000101010101" pitchFamily="18" charset="-127"/>
              </a:rPr>
              <a:t>3 hearing interpreters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ko-KR" dirty="0">
                <a:ea typeface="Batang" panose="02030600000101010101" pitchFamily="18" charset="-127"/>
              </a:rPr>
              <a:t>1 Deaf interpreter</a:t>
            </a:r>
          </a:p>
          <a:p>
            <a:pPr marL="0" indent="0">
              <a:buFont typeface="Wingdings 2" pitchFamily="2" charset="2"/>
              <a:buNone/>
            </a:pPr>
            <a:endParaRPr lang="en-US" altLang="ko-KR" dirty="0">
              <a:ea typeface="굴림" panose="020B0600000101010101" pitchFamily="34" charset="-127"/>
            </a:endParaRPr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1764440B-1094-344B-87B2-4FBA2B9AF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34" charset="-127"/>
              </a:defRPr>
            </a:lvl9pPr>
          </a:lstStyle>
          <a:p>
            <a:fld id="{0C5F9747-EF65-9D46-999A-D795331E73BC}" type="slidenum">
              <a:rPr kumimoji="0" lang="en-US" altLang="ko-KR" sz="1200">
                <a:solidFill>
                  <a:srgbClr val="045C75"/>
                </a:solidFill>
                <a:ea typeface="HY신명조"/>
              </a:rPr>
              <a:pPr/>
              <a:t>9</a:t>
            </a:fld>
            <a:endParaRPr kumimoji="0" lang="en-US" altLang="ko-KR" sz="1200">
              <a:solidFill>
                <a:srgbClr val="045C75"/>
              </a:solidFill>
              <a:ea typeface="HY신명조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15551</TotalTime>
  <Words>1725</Words>
  <Application>Microsoft Office PowerPoint</Application>
  <PresentationFormat>On-screen Show (4:3)</PresentationFormat>
  <Paragraphs>254</Paragraphs>
  <Slides>21</Slides>
  <Notes>15</Notes>
  <HiddenSlides>0</HiddenSlides>
  <MMClips>2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Batang</vt:lpstr>
      <vt:lpstr>굴림</vt:lpstr>
      <vt:lpstr>HY중고딕</vt:lpstr>
      <vt:lpstr>HY신명조</vt:lpstr>
      <vt:lpstr>맑은 고딕</vt:lpstr>
      <vt:lpstr>Algerian</vt:lpstr>
      <vt:lpstr>Calibri</vt:lpstr>
      <vt:lpstr>Constantia</vt:lpstr>
      <vt:lpstr>Times New Roman</vt:lpstr>
      <vt:lpstr>Wingdings</vt:lpstr>
      <vt:lpstr>Wingdings 2</vt:lpstr>
      <vt:lpstr>Flow</vt:lpstr>
      <vt:lpstr>FROM OBLIVION TO HOSTS TO THE WORLD  IN 20 YEARS:  KOREAN SIGN LANGUAGE AND ITS SPEAKERS</vt:lpstr>
      <vt:lpstr>Overview of Presentation</vt:lpstr>
      <vt:lpstr>Serendipitous Encounters  Relationships</vt:lpstr>
      <vt:lpstr> Milestones in KSL Research &amp; Status</vt:lpstr>
      <vt:lpstr>Initial Serendipitous Encounters</vt:lpstr>
      <vt:lpstr>THE CIRCLE EXPANDS Europe (NL)</vt:lpstr>
      <vt:lpstr>Korean Deaf linguist (KS) linguistic training &amp; int’l contacts expand</vt:lpstr>
      <vt:lpstr>Meanwhile, back in Korea…</vt:lpstr>
      <vt:lpstr>Expansion of Interpreting Services for Deaf Koreans </vt:lpstr>
      <vt:lpstr> Books on KSL Published</vt:lpstr>
      <vt:lpstr> Linguists &amp; community actors mutually supportive</vt:lpstr>
      <vt:lpstr>KOREAN SIGN LANGUAGE ACT, 2016</vt:lpstr>
      <vt:lpstr>After-effects of 2016 KSL ACT </vt:lpstr>
      <vt:lpstr>KSL ACT 2016 after-effects… (2)</vt:lpstr>
      <vt:lpstr>KSL ACT 2016 after-effects…(3)</vt:lpstr>
      <vt:lpstr>REFLECTIONS FOR THE FUTURE:  2021 – 2023 Challenges &amp; New Wave</vt:lpstr>
      <vt:lpstr>At WFD XVIII in Paris in 2019,  KOREA selected as host of next  WFD World Congress XIX in 2023</vt:lpstr>
      <vt:lpstr>Serendipitous EncountersRelationshipsEvolution</vt:lpstr>
      <vt:lpstr>SELECTED REFERENCES  by Koreans, about KSL/Sign Language Linguistics</vt:lpstr>
      <vt:lpstr>REFERENCES cont’d.-2</vt:lpstr>
      <vt:lpstr>PowerPoint Presentation</vt:lpstr>
    </vt:vector>
  </TitlesOfParts>
  <Company>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COTI (Central Officials Training Institute) 50th NEW LEADERS  DEVELOPMENT PROGRAM</dc:title>
  <dc:creator>marilyn</dc:creator>
  <cp:lastModifiedBy>Windows User</cp:lastModifiedBy>
  <cp:revision>409</cp:revision>
  <dcterms:created xsi:type="dcterms:W3CDTF">2005-06-29T00:47:01Z</dcterms:created>
  <dcterms:modified xsi:type="dcterms:W3CDTF">2021-03-15T13:11:57Z</dcterms:modified>
</cp:coreProperties>
</file>