
<file path=[Content_Types].xml><?xml version="1.0" encoding="utf-8"?>
<Types xmlns="http://schemas.openxmlformats.org/package/2006/content-types">
  <Default Extension="amr" ContentType="audio/unknown"/>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20"/>
  </p:notesMasterIdLst>
  <p:sldIdLst>
    <p:sldId id="264" r:id="rId2"/>
    <p:sldId id="271" r:id="rId3"/>
    <p:sldId id="263" r:id="rId4"/>
    <p:sldId id="266" r:id="rId5"/>
    <p:sldId id="267" r:id="rId6"/>
    <p:sldId id="265" r:id="rId7"/>
    <p:sldId id="268" r:id="rId8"/>
    <p:sldId id="273" r:id="rId9"/>
    <p:sldId id="272" r:id="rId10"/>
    <p:sldId id="274" r:id="rId11"/>
    <p:sldId id="275" r:id="rId12"/>
    <p:sldId id="276" r:id="rId13"/>
    <p:sldId id="283" r:id="rId14"/>
    <p:sldId id="284" r:id="rId15"/>
    <p:sldId id="277" r:id="rId16"/>
    <p:sldId id="279" r:id="rId17"/>
    <p:sldId id="278" r:id="rId18"/>
    <p:sldId id="28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u Pandey" initials="AP" lastIdx="1" clrIdx="0">
    <p:extLst>
      <p:ext uri="{19B8F6BF-5375-455C-9EA6-DF929625EA0E}">
        <p15:presenceInfo xmlns:p15="http://schemas.microsoft.com/office/powerpoint/2012/main" userId="7c6c15d03b444b6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81" autoAdjust="0"/>
    <p:restoredTop sz="94660"/>
  </p:normalViewPr>
  <p:slideViewPr>
    <p:cSldViewPr snapToGrid="0">
      <p:cViewPr varScale="1">
        <p:scale>
          <a:sx n="86" d="100"/>
          <a:sy n="86" d="100"/>
        </p:scale>
        <p:origin x="576"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674878-70FC-4D23-874B-5D1149A8598A}" type="datetimeFigureOut">
              <a:rPr lang="en-US" smtClean="0"/>
              <a:t>3/2/2021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DDB2EB-FD81-47D2-9485-79C7ADB7ABD6}" type="slidenum">
              <a:rPr lang="en-US" smtClean="0"/>
              <a:t>‹#›</a:t>
            </a:fld>
            <a:endParaRPr lang="en-US"/>
          </a:p>
        </p:txBody>
      </p:sp>
    </p:spTree>
    <p:extLst>
      <p:ext uri="{BB962C8B-B14F-4D97-AF65-F5344CB8AC3E}">
        <p14:creationId xmlns:p14="http://schemas.microsoft.com/office/powerpoint/2010/main" val="2088432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352876-308C-4DD4-8E78-14E7C38AF6F5}" type="datetime1">
              <a:rPr lang="en-US" smtClean="0"/>
              <a:t>3/2/2021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6515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04CB22-B5E6-4D07-8BFB-EAA383557621}" type="datetime1">
              <a:rPr lang="en-US" smtClean="0"/>
              <a:t>3/2/2021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71092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8C56D9-FA7C-4D23-91F9-23C007D53B2E}" type="datetime1">
              <a:rPr lang="en-US" smtClean="0"/>
              <a:t>3/2/2021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6532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0743A1-6269-42EA-8CFA-910F1630C63F}" type="datetime1">
              <a:rPr lang="en-US" smtClean="0"/>
              <a:t>3/2/2021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21993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0ED041-B164-439B-B23A-217B3025725B}" type="datetime1">
              <a:rPr lang="en-US" smtClean="0"/>
              <a:t>3/2/2021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828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0A3F73-CCBF-4A30-B22F-B70A8BE92A27}" type="datetime1">
              <a:rPr lang="en-US" smtClean="0"/>
              <a:t>3/2/2021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75006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36D6CD-7EE7-48A7-B159-4DE003694A09}" type="datetime1">
              <a:rPr lang="en-US" smtClean="0"/>
              <a:t>3/2/2021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426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4E5F1B-B8F7-47B4-8332-B9AD4738A71F}" type="datetime1">
              <a:rPr lang="en-US" smtClean="0"/>
              <a:t>3/2/2021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77775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965D4E4-E4EF-4A00-B10D-3D7E4F809D9A}" type="datetime1">
              <a:rPr lang="en-US" smtClean="0"/>
              <a:t>3/2/2021</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155598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A034F46-F5C4-479D-B2DC-510F4905DB37}" type="datetime1">
              <a:rPr lang="en-US" smtClean="0"/>
              <a:t>3/2/2021</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2158401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543E0-DB9F-4072-9C83-ABE2816E4046}" type="datetime1">
              <a:rPr lang="en-US" smtClean="0"/>
              <a:t>3/2/2021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7381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C0A0714-00BB-45D2-B5F9-688F79857179}" type="datetime1">
              <a:rPr lang="en-US" smtClean="0"/>
              <a:t>3/2/2021</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A98EE3D-8CD1-4C3F-BD1C-C98C9596463C}"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7899965"/>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amr"/><Relationship Id="rId1" Type="http://schemas.microsoft.com/office/2007/relationships/media" Target="../media/media1.amr"/><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2">
            <a:extLst>
              <a:ext uri="{FF2B5EF4-FFF2-40B4-BE49-F238E27FC236}">
                <a16:creationId xmlns:a16="http://schemas.microsoft.com/office/drawing/2014/main" id="{7D379150-F6B4-45C8-BE10-6B278AD40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4">
            <a:extLst>
              <a:ext uri="{FF2B5EF4-FFF2-40B4-BE49-F238E27FC236}">
                <a16:creationId xmlns:a16="http://schemas.microsoft.com/office/drawing/2014/main" id="{5FFCF544-A370-4A5D-A95F-CA6E0E7191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1" name="Straight Connector 16">
            <a:extLst>
              <a:ext uri="{FF2B5EF4-FFF2-40B4-BE49-F238E27FC236}">
                <a16:creationId xmlns:a16="http://schemas.microsoft.com/office/drawing/2014/main" id="{6EEB3B97-A638-498B-8083-54191CE71E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DEFA3F0E-2425-4ECC-A9DB-530CD1E3C2A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sz="4800">
                <a:solidFill>
                  <a:schemeClr val="tx1">
                    <a:lumMod val="75000"/>
                    <a:lumOff val="25000"/>
                  </a:schemeClr>
                </a:solidFill>
              </a:rPr>
              <a:t>Fieldwork via mobile interviewing during    </a:t>
            </a:r>
            <a:br>
              <a:rPr lang="en-US" sz="4800">
                <a:solidFill>
                  <a:schemeClr val="tx1">
                    <a:lumMod val="75000"/>
                    <a:lumOff val="25000"/>
                  </a:schemeClr>
                </a:solidFill>
              </a:rPr>
            </a:br>
            <a:r>
              <a:rPr lang="en-US" sz="4800">
                <a:solidFill>
                  <a:schemeClr val="tx1">
                    <a:lumMod val="75000"/>
                    <a:lumOff val="25000"/>
                  </a:schemeClr>
                </a:solidFill>
              </a:rPr>
              <a:t>Covid-19: a case study of Kanauji </a:t>
            </a:r>
          </a:p>
        </p:txBody>
      </p:sp>
      <p:sp>
        <p:nvSpPr>
          <p:cNvPr id="4" name="Text Placeholder 3">
            <a:extLst>
              <a:ext uri="{FF2B5EF4-FFF2-40B4-BE49-F238E27FC236}">
                <a16:creationId xmlns:a16="http://schemas.microsoft.com/office/drawing/2014/main" id="{B889FA32-CDD8-47A5-884A-2B0F3BA6E00C}"/>
              </a:ext>
            </a:extLst>
          </p:cNvPr>
          <p:cNvSpPr>
            <a:spLocks noGrp="1"/>
          </p:cNvSpPr>
          <p:nvPr>
            <p:ph type="body" sz="half" idx="2"/>
          </p:nvPr>
        </p:nvSpPr>
        <p:spPr>
          <a:xfrm>
            <a:off x="1097279" y="1845734"/>
            <a:ext cx="6454987" cy="4023360"/>
          </a:xfrm>
        </p:spPr>
        <p:txBody>
          <a:bodyPr vert="horz" lIns="0" tIns="45720" rIns="0" bIns="45720" rtlCol="0">
            <a:normAutofit/>
          </a:bodyPr>
          <a:lstStyle/>
          <a:p>
            <a:endParaRPr lang="en-US" dirty="0">
              <a:solidFill>
                <a:schemeClr val="tx1">
                  <a:lumMod val="75000"/>
                  <a:lumOff val="25000"/>
                </a:schemeClr>
              </a:solidFill>
            </a:endParaRPr>
          </a:p>
          <a:p>
            <a:r>
              <a:rPr lang="en-US" sz="2000" dirty="0">
                <a:solidFill>
                  <a:schemeClr val="tx1">
                    <a:lumMod val="75000"/>
                    <a:lumOff val="25000"/>
                  </a:schemeClr>
                </a:solidFill>
              </a:rPr>
              <a:t>Anu Pandey</a:t>
            </a:r>
          </a:p>
          <a:p>
            <a:r>
              <a:rPr lang="en-US" sz="2000" dirty="0">
                <a:solidFill>
                  <a:schemeClr val="tx1">
                    <a:lumMod val="75000"/>
                    <a:lumOff val="25000"/>
                  </a:schemeClr>
                </a:solidFill>
              </a:rPr>
              <a:t>PhD student </a:t>
            </a:r>
          </a:p>
          <a:p>
            <a:r>
              <a:rPr lang="en-US" sz="2000" dirty="0">
                <a:solidFill>
                  <a:schemeClr val="tx1">
                    <a:lumMod val="75000"/>
                    <a:lumOff val="25000"/>
                  </a:schemeClr>
                </a:solidFill>
              </a:rPr>
              <a:t>Indian Institute of Technology Kanpur</a:t>
            </a:r>
          </a:p>
          <a:p>
            <a:endParaRPr lang="en-US" dirty="0">
              <a:solidFill>
                <a:schemeClr val="tx1">
                  <a:lumMod val="75000"/>
                  <a:lumOff val="25000"/>
                </a:schemeClr>
              </a:solidFill>
            </a:endParaRPr>
          </a:p>
        </p:txBody>
      </p:sp>
      <p:pic>
        <p:nvPicPr>
          <p:cNvPr id="8" name="Picture 7" descr="Logo&#10;&#10;Description automatically generated">
            <a:extLst>
              <a:ext uri="{FF2B5EF4-FFF2-40B4-BE49-F238E27FC236}">
                <a16:creationId xmlns:a16="http://schemas.microsoft.com/office/drawing/2014/main" id="{EA379319-2752-4AC0-93A3-513D23B698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0570" y="2115621"/>
            <a:ext cx="3135109" cy="3072406"/>
          </a:xfrm>
          <a:prstGeom prst="rect">
            <a:avLst/>
          </a:prstGeom>
        </p:spPr>
      </p:pic>
      <p:sp>
        <p:nvSpPr>
          <p:cNvPr id="2" name="Slide Number Placeholder 1">
            <a:extLst>
              <a:ext uri="{FF2B5EF4-FFF2-40B4-BE49-F238E27FC236}">
                <a16:creationId xmlns:a16="http://schemas.microsoft.com/office/drawing/2014/main" id="{D25427E0-2FA6-47D4-9C09-CEE122BC9DB7}"/>
              </a:ext>
            </a:extLst>
          </p:cNvPr>
          <p:cNvSpPr>
            <a:spLocks noGrp="1"/>
          </p:cNvSpPr>
          <p:nvPr>
            <p:ph type="sldNum" sz="quarter" idx="12"/>
          </p:nvPr>
        </p:nvSpPr>
        <p:spPr/>
        <p:txBody>
          <a:bodyPr/>
          <a:lstStyle/>
          <a:p>
            <a:fld id="{3A98EE3D-8CD1-4C3F-BD1C-C98C9596463C}" type="slidenum">
              <a:rPr lang="en-US" smtClean="0"/>
              <a:t>1</a:t>
            </a:fld>
            <a:endParaRPr lang="en-US" dirty="0"/>
          </a:p>
        </p:txBody>
      </p:sp>
      <p:sp>
        <p:nvSpPr>
          <p:cNvPr id="5" name="Rectangle 4">
            <a:extLst>
              <a:ext uri="{FF2B5EF4-FFF2-40B4-BE49-F238E27FC236}">
                <a16:creationId xmlns:a16="http://schemas.microsoft.com/office/drawing/2014/main" id="{4B8F9F2C-BA5A-4785-9528-EFF90ED10937}"/>
              </a:ext>
            </a:extLst>
          </p:cNvPr>
          <p:cNvSpPr/>
          <p:nvPr/>
        </p:nvSpPr>
        <p:spPr>
          <a:xfrm>
            <a:off x="4239975" y="5188027"/>
            <a:ext cx="2552302"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ICLDC -7</a:t>
            </a:r>
          </a:p>
        </p:txBody>
      </p:sp>
    </p:spTree>
    <p:extLst>
      <p:ext uri="{BB962C8B-B14F-4D97-AF65-F5344CB8AC3E}">
        <p14:creationId xmlns:p14="http://schemas.microsoft.com/office/powerpoint/2010/main" val="38543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D996E9-E206-487B-BCD1-B810AAA1C814}"/>
              </a:ext>
            </a:extLst>
          </p:cNvPr>
          <p:cNvSpPr/>
          <p:nvPr/>
        </p:nvSpPr>
        <p:spPr>
          <a:xfrm>
            <a:off x="899603" y="735497"/>
            <a:ext cx="10525957" cy="1231106"/>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Step 4: The interviews begin with informal-greetings and explaining the informant what to expect from the questionnaire. </a:t>
            </a:r>
            <a:r>
              <a:rPr lang="en-US" dirty="0">
                <a:latin typeface="Times New Roman" panose="02020603050405020304" pitchFamily="18" charset="0"/>
                <a:cs typeface="Times New Roman" panose="02020603050405020304" pitchFamily="18" charset="0"/>
              </a:rPr>
              <a:t>A questionnaire consisting of 45 sentences in Standard Hindi was asked to each of the informants and elicitation of sentences in Kanauji was made over mobile calls.</a:t>
            </a:r>
          </a:p>
          <a:p>
            <a:endParaRPr lang="en-US" sz="2000" dirty="0">
              <a:latin typeface="Times New Roman" panose="02020603050405020304" pitchFamily="18" charset="0"/>
              <a:cs typeface="Times New Roman" panose="02020603050405020304" pitchFamily="18" charset="0"/>
            </a:endParaRPr>
          </a:p>
        </p:txBody>
      </p:sp>
      <p:sp>
        <p:nvSpPr>
          <p:cNvPr id="3" name="Rectangle 2">
            <a:extLst>
              <a:ext uri="{FF2B5EF4-FFF2-40B4-BE49-F238E27FC236}">
                <a16:creationId xmlns:a16="http://schemas.microsoft.com/office/drawing/2014/main" id="{A1D0EC7F-78A8-42E9-87F7-BFBED26C4806}"/>
              </a:ext>
            </a:extLst>
          </p:cNvPr>
          <p:cNvSpPr/>
          <p:nvPr/>
        </p:nvSpPr>
        <p:spPr>
          <a:xfrm>
            <a:off x="982462" y="2685652"/>
            <a:ext cx="10227076" cy="966803"/>
          </a:xfrm>
          <a:prstGeom prst="rect">
            <a:avLst/>
          </a:prstGeom>
        </p:spPr>
        <p:txBody>
          <a:bodyPr wrap="square">
            <a:spAutoFit/>
          </a:bodyPr>
          <a:lstStyle/>
          <a:p>
            <a:pPr marR="0" lvl="0" algn="just">
              <a:lnSpc>
                <a:spcPct val="107000"/>
              </a:lnSpc>
              <a:spcBef>
                <a:spcPts val="0"/>
              </a:spcBef>
              <a:spcAft>
                <a:spcPts val="800"/>
              </a:spcAft>
              <a:buSzPts val="1400"/>
            </a:pPr>
            <a:r>
              <a:rPr lang="en-US" dirty="0">
                <a:latin typeface="Times New Roman" panose="02020603050405020304" pitchFamily="18" charset="0"/>
                <a:ea typeface="Calibri" panose="020F0502020204030204" pitchFamily="34" charset="0"/>
                <a:cs typeface="Mangal" panose="02040503050203030202" pitchFamily="18" charset="0"/>
              </a:rPr>
              <a:t>Step 5:During the course of the interview, whenever there were discrepancies in interviewee’s understanding, the interviewer had to reexplain and give suggestive examples. Grammaticality judgements were also taken at various times.</a:t>
            </a:r>
            <a:endParaRPr lang="en-US" dirty="0">
              <a:effectLst/>
              <a:latin typeface="Calibri" panose="020F0502020204030204" pitchFamily="34" charset="0"/>
              <a:ea typeface="Calibri" panose="020F0502020204030204" pitchFamily="34" charset="0"/>
              <a:cs typeface="Mangal" panose="02040503050203030202" pitchFamily="18" charset="0"/>
            </a:endParaRPr>
          </a:p>
        </p:txBody>
      </p:sp>
      <p:sp>
        <p:nvSpPr>
          <p:cNvPr id="4" name="Rectangle 3">
            <a:extLst>
              <a:ext uri="{FF2B5EF4-FFF2-40B4-BE49-F238E27FC236}">
                <a16:creationId xmlns:a16="http://schemas.microsoft.com/office/drawing/2014/main" id="{4BE5167B-029D-40CE-9E67-3AC5C8645CBB}"/>
              </a:ext>
            </a:extLst>
          </p:cNvPr>
          <p:cNvSpPr/>
          <p:nvPr/>
        </p:nvSpPr>
        <p:spPr>
          <a:xfrm>
            <a:off x="899603" y="4371505"/>
            <a:ext cx="10227076" cy="966803"/>
          </a:xfrm>
          <a:prstGeom prst="rect">
            <a:avLst/>
          </a:prstGeom>
        </p:spPr>
        <p:txBody>
          <a:bodyPr wrap="square">
            <a:spAutoFit/>
          </a:bodyPr>
          <a:lstStyle/>
          <a:p>
            <a:pPr marR="0" lvl="0" algn="just">
              <a:lnSpc>
                <a:spcPct val="107000"/>
              </a:lnSpc>
              <a:spcBef>
                <a:spcPts val="0"/>
              </a:spcBef>
              <a:spcAft>
                <a:spcPts val="800"/>
              </a:spcAft>
              <a:buSzPts val="1400"/>
            </a:pPr>
            <a:r>
              <a:rPr lang="en-US" dirty="0">
                <a:latin typeface="Times New Roman" panose="02020603050405020304" pitchFamily="18" charset="0"/>
                <a:ea typeface="Calibri" panose="020F0502020204030204" pitchFamily="34" charset="0"/>
                <a:cs typeface="Mangal" panose="02040503050203030202" pitchFamily="18" charset="0"/>
              </a:rPr>
              <a:t> Step 6: The interviews ended with an expression of gratitude via giving money or gifts as a way of expressing thankyou to the informant. Gifts were delivered either directly or through people who were acquainted to both informant and researcher.</a:t>
            </a:r>
            <a:endParaRPr lang="en-US" dirty="0">
              <a:effectLst/>
              <a:latin typeface="Calibri" panose="020F0502020204030204" pitchFamily="34" charset="0"/>
              <a:ea typeface="Calibri" panose="020F0502020204030204" pitchFamily="34" charset="0"/>
              <a:cs typeface="Mangal" panose="02040503050203030202" pitchFamily="18" charset="0"/>
            </a:endParaRPr>
          </a:p>
        </p:txBody>
      </p:sp>
      <p:sp>
        <p:nvSpPr>
          <p:cNvPr id="5" name="Slide Number Placeholder 4">
            <a:extLst>
              <a:ext uri="{FF2B5EF4-FFF2-40B4-BE49-F238E27FC236}">
                <a16:creationId xmlns:a16="http://schemas.microsoft.com/office/drawing/2014/main" id="{06AE8F5F-35D8-4807-803C-9DD97BBEE3B7}"/>
              </a:ext>
            </a:extLst>
          </p:cNvPr>
          <p:cNvSpPr>
            <a:spLocks noGrp="1"/>
          </p:cNvSpPr>
          <p:nvPr>
            <p:ph type="sldNum" sz="quarter" idx="12"/>
          </p:nvPr>
        </p:nvSpPr>
        <p:spPr/>
        <p:txBody>
          <a:bodyPr/>
          <a:lstStyle/>
          <a:p>
            <a:fld id="{3A98EE3D-8CD1-4C3F-BD1C-C98C9596463C}" type="slidenum">
              <a:rPr lang="en-US" smtClean="0"/>
              <a:t>10</a:t>
            </a:fld>
            <a:endParaRPr lang="en-US" dirty="0"/>
          </a:p>
        </p:txBody>
      </p:sp>
    </p:spTree>
    <p:extLst>
      <p:ext uri="{BB962C8B-B14F-4D97-AF65-F5344CB8AC3E}">
        <p14:creationId xmlns:p14="http://schemas.microsoft.com/office/powerpoint/2010/main" val="47315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439F097-30AC-4D40-8A3B-D9432EA324FE}"/>
              </a:ext>
            </a:extLst>
          </p:cNvPr>
          <p:cNvSpPr/>
          <p:nvPr/>
        </p:nvSpPr>
        <p:spPr>
          <a:xfrm>
            <a:off x="861133" y="266330"/>
            <a:ext cx="11061577" cy="6608989"/>
          </a:xfrm>
          <a:prstGeom prst="rect">
            <a:avLst/>
          </a:prstGeom>
        </p:spPr>
        <p:txBody>
          <a:bodyPr wrap="square">
            <a:spAutoFit/>
          </a:bodyPr>
          <a:lstStyle/>
          <a:p>
            <a:pPr algn="ctr">
              <a:lnSpc>
                <a:spcPct val="107000"/>
              </a:lnSpc>
              <a:spcAft>
                <a:spcPts val="800"/>
              </a:spcAft>
            </a:pPr>
            <a:r>
              <a:rPr lang="en-IN" sz="3600" b="1" dirty="0">
                <a:latin typeface="+mj-lt"/>
                <a:ea typeface="Times New Roman" panose="02020603050405020304" pitchFamily="18" charset="0"/>
                <a:cs typeface="Mangal" panose="02040503050203030202" pitchFamily="18" charset="0"/>
              </a:rPr>
              <a:t>Informed Consent</a:t>
            </a:r>
            <a:endParaRPr lang="en-US" sz="3600" dirty="0">
              <a:latin typeface="+mj-lt"/>
              <a:ea typeface="Calibri" panose="020F0502020204030204" pitchFamily="34" charset="0"/>
              <a:cs typeface="Mangal" panose="02040503050203030202" pitchFamily="18" charset="0"/>
            </a:endParaRPr>
          </a:p>
          <a:p>
            <a:pPr>
              <a:lnSpc>
                <a:spcPct val="107000"/>
              </a:lnSpc>
              <a:spcAft>
                <a:spcPts val="800"/>
              </a:spcAft>
            </a:pPr>
            <a:r>
              <a:rPr lang="en-IN" sz="1400" dirty="0">
                <a:latin typeface="Calibri" panose="020F0502020204030204" pitchFamily="34" charset="0"/>
                <a:ea typeface="Calibri" panose="020F0502020204030204" pitchFamily="34" charset="0"/>
                <a:cs typeface="Mangal" panose="02040503050203030202" pitchFamily="18" charset="0"/>
              </a:rPr>
              <a:t>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I volunteer to participate in a research project conducted by Anu Pandey from Indian Institute of Technology, Kanpur, UP.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As a part of this project, the researcher will document Kanauji in as many genres and domains of the language as possible. She will study the phenomena of interrogatives/questions in Kanauji through the data she will collect. </a:t>
            </a:r>
            <a:r>
              <a:rPr lang="en-IN" sz="1400" b="1" dirty="0">
                <a:latin typeface="Times New Roman" panose="02020603050405020304" pitchFamily="18" charset="0"/>
                <a:ea typeface="Times New Roman" panose="02020603050405020304" pitchFamily="18" charset="0"/>
                <a:cs typeface="Mangal" panose="02040503050203030202" pitchFamily="18" charset="0"/>
              </a:rPr>
              <a:t>She will document this data through questionnaires via mobile interviews. </a:t>
            </a:r>
            <a:endParaRPr lang="en-US" sz="1400" b="1"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I understand that the project is designed to gather information about a research topic of a PhD student on campus. I will be one of approximately 10 people being interviewed for this research.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My participation in this project is voluntary. </a:t>
            </a:r>
            <a:r>
              <a:rPr lang="en-IN" sz="1400" b="1" dirty="0">
                <a:latin typeface="Times New Roman" panose="02020603050405020304" pitchFamily="18" charset="0"/>
                <a:ea typeface="Times New Roman" panose="02020603050405020304" pitchFamily="18" charset="0"/>
                <a:cs typeface="Mangal" panose="02040503050203030202" pitchFamily="18" charset="0"/>
              </a:rPr>
              <a:t>I understand that I will be paid money or given a gift as compensation </a:t>
            </a:r>
            <a:r>
              <a:rPr lang="en-IN" sz="1400" dirty="0">
                <a:latin typeface="Times New Roman" panose="02020603050405020304" pitchFamily="18" charset="0"/>
                <a:ea typeface="Times New Roman" panose="02020603050405020304" pitchFamily="18" charset="0"/>
                <a:cs typeface="Mangal" panose="02040503050203030202" pitchFamily="18" charset="0"/>
              </a:rPr>
              <a:t>. </a:t>
            </a:r>
            <a:r>
              <a:rPr lang="en-IN" sz="1400" b="1" dirty="0">
                <a:latin typeface="Times New Roman" panose="02020603050405020304" pitchFamily="18" charset="0"/>
                <a:ea typeface="Times New Roman" panose="02020603050405020304" pitchFamily="18" charset="0"/>
                <a:cs typeface="Mangal" panose="02040503050203030202" pitchFamily="18" charset="0"/>
              </a:rPr>
              <a:t>I may withdraw and discontinue participation at any time without penalty.</a:t>
            </a:r>
            <a:r>
              <a:rPr lang="en-IN" sz="1400" dirty="0">
                <a:latin typeface="Times New Roman" panose="02020603050405020304" pitchFamily="18" charset="0"/>
                <a:ea typeface="Times New Roman" panose="02020603050405020304" pitchFamily="18" charset="0"/>
                <a:cs typeface="Mangal" panose="02040503050203030202" pitchFamily="18" charset="0"/>
              </a:rPr>
              <a:t> If I decline to participate or withdraw from the study, no one in my village/city will be told. If I feel uncomfortable in any way during the interview session, I have the right to decline to answer any question or to end the interview.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Participation involves being interviewed by a researcher from Indian Institute of Technology, Kanpur. </a:t>
            </a:r>
            <a:r>
              <a:rPr lang="en-IN" sz="1400" b="1" dirty="0">
                <a:latin typeface="Times New Roman" panose="02020603050405020304" pitchFamily="18" charset="0"/>
                <a:ea typeface="Times New Roman" panose="02020603050405020304" pitchFamily="18" charset="0"/>
                <a:cs typeface="Mangal" panose="02040503050203030202" pitchFamily="18" charset="0"/>
              </a:rPr>
              <a:t>The interview may last approximately 45 minutes to 1 hour. The researcher may take notes or make recordings. </a:t>
            </a:r>
            <a:endParaRPr lang="en-US" sz="1400" b="1"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If I want, I may become an anonymous consultant of the project. The data stored by the research will not contain my identity. But she may use a direct quote from my recordings without revealing my identity.</a:t>
            </a:r>
            <a:r>
              <a:rPr lang="en-US" sz="1400" dirty="0">
                <a:latin typeface="Calibri" panose="020F0502020204030204" pitchFamily="34" charset="0"/>
                <a:ea typeface="Times New Roman" panose="02020603050405020304" pitchFamily="18" charset="0"/>
                <a:cs typeface="Mangal" panose="02040503050203030202" pitchFamily="18" charset="0"/>
              </a:rPr>
              <a:t> </a:t>
            </a:r>
            <a:r>
              <a:rPr lang="en-IN" sz="1400" dirty="0">
                <a:latin typeface="Times New Roman" panose="02020603050405020304" pitchFamily="18" charset="0"/>
                <a:ea typeface="Times New Roman" panose="02020603050405020304" pitchFamily="18" charset="0"/>
                <a:cs typeface="Mangal" panose="02040503050203030202" pitchFamily="18" charset="0"/>
              </a:rPr>
              <a:t>I have read and understand the explanation provided to me. </a:t>
            </a:r>
            <a:r>
              <a:rPr lang="en-IN" sz="1400" b="1" dirty="0">
                <a:latin typeface="Times New Roman" panose="02020603050405020304" pitchFamily="18" charset="0"/>
                <a:ea typeface="Times New Roman" panose="02020603050405020304" pitchFamily="18" charset="0"/>
                <a:cs typeface="Mangal" panose="02040503050203030202" pitchFamily="18" charset="0"/>
              </a:rPr>
              <a:t>I have had all my questions answered to my satisfaction, and I voluntarily agree to participate in this study.</a:t>
            </a:r>
            <a:r>
              <a:rPr lang="en-IN" sz="1400" dirty="0">
                <a:latin typeface="Times New Roman" panose="02020603050405020304" pitchFamily="18" charset="0"/>
                <a:ea typeface="Times New Roman" panose="02020603050405020304" pitchFamily="18" charset="0"/>
                <a:cs typeface="Mangal" panose="02040503050203030202" pitchFamily="18" charset="0"/>
              </a:rPr>
              <a:t> I have been given a copy of this consent form.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____________________________                                           ________________________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My Signature                                                                                                    Date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____________________________                                           ________________________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IN" sz="1400" dirty="0">
                <a:latin typeface="Times New Roman" panose="02020603050405020304" pitchFamily="18" charset="0"/>
                <a:ea typeface="Times New Roman" panose="02020603050405020304" pitchFamily="18" charset="0"/>
                <a:cs typeface="Mangal" panose="02040503050203030202" pitchFamily="18" charset="0"/>
              </a:rPr>
              <a:t>My Printed Name                                                                        Signature of the Investigator </a:t>
            </a:r>
            <a:endParaRPr lang="en-US" sz="1400" dirty="0">
              <a:latin typeface="Calibri" panose="020F0502020204030204" pitchFamily="34" charset="0"/>
              <a:ea typeface="Calibri" panose="020F0502020204030204" pitchFamily="34" charset="0"/>
              <a:cs typeface="Mangal" panose="02040503050203030202" pitchFamily="18" charset="0"/>
            </a:endParaRPr>
          </a:p>
          <a:p>
            <a:pPr>
              <a:lnSpc>
                <a:spcPct val="107000"/>
              </a:lnSpc>
              <a:spcAft>
                <a:spcPts val="800"/>
              </a:spcAft>
            </a:pPr>
            <a:r>
              <a:rPr lang="en-US" sz="2000" dirty="0">
                <a:latin typeface="Times New Roman" panose="02020603050405020304" pitchFamily="18" charset="0"/>
                <a:ea typeface="Calibri" panose="020F0502020204030204" pitchFamily="34" charset="0"/>
                <a:cs typeface="Mangal" panose="02040503050203030202" pitchFamily="18" charset="0"/>
              </a:rPr>
              <a:t>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3" name="Slide Number Placeholder 2">
            <a:extLst>
              <a:ext uri="{FF2B5EF4-FFF2-40B4-BE49-F238E27FC236}">
                <a16:creationId xmlns:a16="http://schemas.microsoft.com/office/drawing/2014/main" id="{4DFF6E80-CEE4-4E23-91D3-30E34D95ECB7}"/>
              </a:ext>
            </a:extLst>
          </p:cNvPr>
          <p:cNvSpPr>
            <a:spLocks noGrp="1"/>
          </p:cNvSpPr>
          <p:nvPr>
            <p:ph type="sldNum" sz="quarter" idx="12"/>
          </p:nvPr>
        </p:nvSpPr>
        <p:spPr/>
        <p:txBody>
          <a:bodyPr/>
          <a:lstStyle/>
          <a:p>
            <a:fld id="{3A98EE3D-8CD1-4C3F-BD1C-C98C9596463C}" type="slidenum">
              <a:rPr lang="en-US" smtClean="0"/>
              <a:t>11</a:t>
            </a:fld>
            <a:endParaRPr lang="en-US" dirty="0"/>
          </a:p>
        </p:txBody>
      </p:sp>
    </p:spTree>
    <p:extLst>
      <p:ext uri="{BB962C8B-B14F-4D97-AF65-F5344CB8AC3E}">
        <p14:creationId xmlns:p14="http://schemas.microsoft.com/office/powerpoint/2010/main" val="77556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AA85C9B5-16CA-4E60-9062-F8D2CD8944A1}"/>
              </a:ext>
            </a:extLst>
          </p:cNvPr>
          <p:cNvSpPr>
            <a:spLocks noChangeArrowheads="1"/>
          </p:cNvSpPr>
          <p:nvPr/>
        </p:nvSpPr>
        <p:spPr bwMode="auto">
          <a:xfrm>
            <a:off x="932156" y="29718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9" name="Straight Connector 8">
            <a:extLst>
              <a:ext uri="{FF2B5EF4-FFF2-40B4-BE49-F238E27FC236}">
                <a16:creationId xmlns:a16="http://schemas.microsoft.com/office/drawing/2014/main" id="{8B682B32-8312-489C-AE45-9D49320D7CFD}"/>
              </a:ext>
            </a:extLst>
          </p:cNvPr>
          <p:cNvCxnSpPr/>
          <p:nvPr/>
        </p:nvCxnSpPr>
        <p:spPr>
          <a:xfrm flipV="1">
            <a:off x="1314340" y="2568261"/>
            <a:ext cx="1592580" cy="0"/>
          </a:xfrm>
          <a:prstGeom prst="line">
            <a:avLst/>
          </a:prstGeom>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84772F63-3E7A-4104-A1A3-B7C579BDF14B}"/>
              </a:ext>
            </a:extLst>
          </p:cNvPr>
          <p:cNvSpPr>
            <a:spLocks noChangeArrowheads="1"/>
          </p:cNvSpPr>
          <p:nvPr/>
        </p:nvSpPr>
        <p:spPr bwMode="auto">
          <a:xfrm>
            <a:off x="932157" y="1305343"/>
            <a:ext cx="10662436"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                                               am willing  to  participate in mobile-interview-sessions with  Anu Pandey related  to her PhD research project.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 have received the documents pertaining to the interview from her and agreed upon the same.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                                    </a:t>
            </a:r>
            <a:r>
              <a:rPr kumimoji="0" lang="en-US" altLang="en-US" b="0" i="0"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am available </a:t>
            </a:r>
            <a:r>
              <a:rPr lang="en-US" altLang="en-US" dirty="0">
                <a:latin typeface="Times New Roman" panose="02020603050405020304" pitchFamily="18" charset="0"/>
                <a:ea typeface="Calibri" panose="020F0502020204030204" pitchFamily="34" charset="0"/>
                <a:cs typeface="Times New Roman" panose="02020603050405020304" pitchFamily="18" charset="0"/>
              </a:rPr>
              <a:t>on the</a:t>
            </a:r>
            <a:r>
              <a:rPr kumimoji="0" lang="en-US" altLang="en-US" b="0" i="0"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following dates and time for interviewing -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Date 1 :                                                             Time slots: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Date 2:                                                               Time slots:</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The finalized date and timeslots will be confirmed with her via WhatsApp. </a:t>
            </a:r>
            <a:r>
              <a:rPr kumimoji="0" lang="en-US" altLang="en-US"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Mangal" panose="02040503050203030202" pitchFamily="18" charset="0"/>
              </a:rPr>
              <a:t>I have been given a copy of this details of interview sheet.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Mangal" panose="02040503050203030202" pitchFamily="18" charset="0"/>
              </a:rPr>
              <a:t>____________________________                                           ________________________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Mangal" panose="02040503050203030202" pitchFamily="18" charset="0"/>
              </a:rPr>
              <a:t>My Signature                                                                                             Date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Mangal" panose="02040503050203030202" pitchFamily="18" charset="0"/>
              </a:rPr>
              <a:t>____________________________                                           ________________________ </a:t>
            </a: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Mangal" panose="02040503050203030202" pitchFamily="18" charset="0"/>
              </a:rPr>
              <a:t>My Printed Name                                                                    Signature of the Investigator </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11" name="Rectangle 10">
            <a:extLst>
              <a:ext uri="{FF2B5EF4-FFF2-40B4-BE49-F238E27FC236}">
                <a16:creationId xmlns:a16="http://schemas.microsoft.com/office/drawing/2014/main" id="{3321D4A1-6EE8-439A-A19D-966C22A86111}"/>
              </a:ext>
            </a:extLst>
          </p:cNvPr>
          <p:cNvSpPr/>
          <p:nvPr/>
        </p:nvSpPr>
        <p:spPr>
          <a:xfrm>
            <a:off x="3533329" y="659009"/>
            <a:ext cx="4993675" cy="646331"/>
          </a:xfrm>
          <a:prstGeom prst="rect">
            <a:avLst/>
          </a:prstGeom>
        </p:spPr>
        <p:txBody>
          <a:bodyPr wrap="none">
            <a:spAutoFit/>
          </a:bodyPr>
          <a:lstStyle/>
          <a:p>
            <a:r>
              <a:rPr lang="en-US" sz="3600" dirty="0">
                <a:latin typeface="+mj-lt"/>
                <a:ea typeface="Calibri" panose="020F0502020204030204" pitchFamily="34" charset="0"/>
              </a:rPr>
              <a:t>Details  of  the  interview </a:t>
            </a:r>
            <a:endParaRPr lang="en-US" sz="3600" dirty="0">
              <a:latin typeface="+mj-lt"/>
            </a:endParaRPr>
          </a:p>
        </p:txBody>
      </p:sp>
      <p:cxnSp>
        <p:nvCxnSpPr>
          <p:cNvPr id="13" name="Straight Connector 12">
            <a:extLst>
              <a:ext uri="{FF2B5EF4-FFF2-40B4-BE49-F238E27FC236}">
                <a16:creationId xmlns:a16="http://schemas.microsoft.com/office/drawing/2014/main" id="{9D36710E-AD02-425D-84AB-9F810D319958}"/>
              </a:ext>
            </a:extLst>
          </p:cNvPr>
          <p:cNvCxnSpPr/>
          <p:nvPr/>
        </p:nvCxnSpPr>
        <p:spPr>
          <a:xfrm flipH="1">
            <a:off x="1314340" y="1544715"/>
            <a:ext cx="23698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3B8677E-972E-4E73-BBBE-59E7042FA47E}"/>
              </a:ext>
            </a:extLst>
          </p:cNvPr>
          <p:cNvSpPr>
            <a:spLocks noGrp="1"/>
          </p:cNvSpPr>
          <p:nvPr>
            <p:ph type="sldNum" sz="quarter" idx="12"/>
          </p:nvPr>
        </p:nvSpPr>
        <p:spPr/>
        <p:txBody>
          <a:bodyPr/>
          <a:lstStyle/>
          <a:p>
            <a:fld id="{3A98EE3D-8CD1-4C3F-BD1C-C98C9596463C}" type="slidenum">
              <a:rPr lang="en-US" smtClean="0"/>
              <a:t>12</a:t>
            </a:fld>
            <a:endParaRPr lang="en-US" dirty="0"/>
          </a:p>
        </p:txBody>
      </p:sp>
    </p:spTree>
    <p:extLst>
      <p:ext uri="{BB962C8B-B14F-4D97-AF65-F5344CB8AC3E}">
        <p14:creationId xmlns:p14="http://schemas.microsoft.com/office/powerpoint/2010/main" val="2095966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E0E8A2C-D80B-4DC5-BF87-F9A844CAA715}"/>
              </a:ext>
            </a:extLst>
          </p:cNvPr>
          <p:cNvSpPr txBox="1"/>
          <p:nvPr/>
        </p:nvSpPr>
        <p:spPr>
          <a:xfrm>
            <a:off x="1177771" y="610549"/>
            <a:ext cx="9836458" cy="5047600"/>
          </a:xfrm>
          <a:prstGeom prst="rect">
            <a:avLst/>
          </a:prstGeom>
          <a:noFill/>
        </p:spPr>
        <p:txBody>
          <a:bodyPr wrap="square">
            <a:spAutoFit/>
          </a:bodyPr>
          <a:lstStyle/>
          <a:p>
            <a:pPr marR="0">
              <a:lnSpc>
                <a:spcPct val="107000"/>
              </a:lnSpc>
              <a:spcBef>
                <a:spcPts val="0"/>
              </a:spcBef>
              <a:spcAft>
                <a:spcPts val="800"/>
              </a:spcAft>
            </a:pPr>
            <a:r>
              <a:rPr lang="en-US" sz="3600" dirty="0">
                <a:latin typeface="Times New Roman" panose="02020603050405020304" pitchFamily="18" charset="0"/>
                <a:ea typeface="Calibri" panose="020F0502020204030204" pitchFamily="34" charset="0"/>
                <a:cs typeface="Mangal" panose="02040503050203030202" pitchFamily="18" charset="0"/>
              </a:rPr>
              <a:t>Collaborations </a:t>
            </a:r>
            <a:endParaRPr lang="en-US" dirty="0">
              <a:effectLst/>
              <a:latin typeface="Calibri" panose="020F0502020204030204" pitchFamily="34" charset="0"/>
              <a:ea typeface="Calibri" panose="020F0502020204030204" pitchFamily="34" charset="0"/>
              <a:cs typeface="Mangal" panose="02040503050203030202" pitchFamily="18" charset="0"/>
            </a:endParaRPr>
          </a:p>
          <a:p>
            <a:pPr marL="0" marR="0">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Mangal" panose="02040503050203030202" pitchFamily="18" charset="0"/>
              </a:rPr>
              <a:t>Fostering multi-party relationships is the need of the hour to fight the critical challenges of the “endangered language crisis”. Certain collaborations involved with documenting and doing fieldwork on Kanauji include:</a:t>
            </a:r>
            <a:endParaRPr lang="en-US" dirty="0">
              <a:effectLst/>
              <a:latin typeface="Calibri" panose="020F0502020204030204" pitchFamily="34" charset="0"/>
              <a:ea typeface="Calibri" panose="020F0502020204030204" pitchFamily="34" charset="0"/>
              <a:cs typeface="Mangal" panose="02040503050203030202" pitchFamily="18" charset="0"/>
            </a:endParaRPr>
          </a:p>
          <a:p>
            <a:pPr marL="0" marR="0">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Mangal" panose="02040503050203030202" pitchFamily="18" charset="0"/>
              </a:rPr>
              <a:t>Group 1: Linguists who want to learn structures of Indo-Aryan languages.</a:t>
            </a:r>
          </a:p>
          <a:p>
            <a:pPr marL="0" marR="0">
              <a:lnSpc>
                <a:spcPct val="107000"/>
              </a:lnSpc>
              <a:spcBef>
                <a:spcPts val="0"/>
              </a:spcBef>
              <a:spcAft>
                <a:spcPts val="800"/>
              </a:spcAft>
            </a:pPr>
            <a:endParaRPr lang="en-US" dirty="0">
              <a:effectLst/>
              <a:latin typeface="Calibri" panose="020F0502020204030204" pitchFamily="34" charset="0"/>
              <a:ea typeface="Calibri" panose="020F0502020204030204" pitchFamily="34" charset="0"/>
              <a:cs typeface="Mangal" panose="02040503050203030202" pitchFamily="18" charset="0"/>
            </a:endParaRPr>
          </a:p>
          <a:p>
            <a:pPr marL="0" marR="0">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Mangal" panose="02040503050203030202" pitchFamily="18" charset="0"/>
              </a:rPr>
              <a:t>Group 2: Linguists specifically working on Kanauji as part of research projects or </a:t>
            </a:r>
            <a:r>
              <a:rPr lang="en-US" dirty="0" err="1">
                <a:effectLst/>
                <a:latin typeface="Times New Roman" panose="02020603050405020304" pitchFamily="18" charset="0"/>
                <a:ea typeface="Calibri" panose="020F0502020204030204" pitchFamily="34" charset="0"/>
                <a:cs typeface="Mangal" panose="02040503050203030202" pitchFamily="18" charset="0"/>
              </a:rPr>
              <a:t>Phd</a:t>
            </a:r>
            <a:r>
              <a:rPr lang="en-US" dirty="0">
                <a:effectLst/>
                <a:latin typeface="Times New Roman" panose="02020603050405020304" pitchFamily="18" charset="0"/>
                <a:ea typeface="Calibri" panose="020F0502020204030204" pitchFamily="34" charset="0"/>
                <a:cs typeface="Mangal" panose="02040503050203030202" pitchFamily="18" charset="0"/>
              </a:rPr>
              <a:t> Scholars. </a:t>
            </a:r>
          </a:p>
          <a:p>
            <a:pPr marL="0" marR="0">
              <a:lnSpc>
                <a:spcPct val="107000"/>
              </a:lnSpc>
              <a:spcBef>
                <a:spcPts val="0"/>
              </a:spcBef>
              <a:spcAft>
                <a:spcPts val="800"/>
              </a:spcAft>
            </a:pPr>
            <a:endParaRPr lang="en-US" dirty="0">
              <a:effectLst/>
              <a:latin typeface="Calibri" panose="020F0502020204030204" pitchFamily="34" charset="0"/>
              <a:ea typeface="Calibri" panose="020F0502020204030204" pitchFamily="34" charset="0"/>
              <a:cs typeface="Mangal" panose="02040503050203030202" pitchFamily="18" charset="0"/>
            </a:endParaRPr>
          </a:p>
          <a:p>
            <a:pPr marL="0" marR="0">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Mangal" panose="02040503050203030202" pitchFamily="18" charset="0"/>
              </a:rPr>
              <a:t>Group 3: People interested in promoting Kanauji culture and folksongs. These are mostly native speakers who upload their videos on social media as well.</a:t>
            </a:r>
          </a:p>
          <a:p>
            <a:pPr marL="0" marR="0">
              <a:lnSpc>
                <a:spcPct val="107000"/>
              </a:lnSpc>
              <a:spcBef>
                <a:spcPts val="0"/>
              </a:spcBef>
              <a:spcAft>
                <a:spcPts val="800"/>
              </a:spcAft>
            </a:pPr>
            <a:endParaRPr lang="en-US" dirty="0">
              <a:effectLst/>
              <a:latin typeface="Calibri" panose="020F0502020204030204" pitchFamily="34" charset="0"/>
              <a:ea typeface="Calibri" panose="020F0502020204030204" pitchFamily="34" charset="0"/>
              <a:cs typeface="Mangal" panose="02040503050203030202" pitchFamily="18" charset="0"/>
            </a:endParaRPr>
          </a:p>
          <a:p>
            <a:pPr marL="0" marR="0">
              <a:lnSpc>
                <a:spcPct val="107000"/>
              </a:lnSpc>
              <a:spcBef>
                <a:spcPts val="0"/>
              </a:spcBef>
              <a:spcAft>
                <a:spcPts val="800"/>
              </a:spcAft>
            </a:pPr>
            <a:r>
              <a:rPr lang="en-US" dirty="0">
                <a:effectLst/>
                <a:latin typeface="Times New Roman" panose="02020603050405020304" pitchFamily="18" charset="0"/>
                <a:ea typeface="Calibri" panose="020F0502020204030204" pitchFamily="34" charset="0"/>
                <a:cs typeface="Mangal" panose="02040503050203030202" pitchFamily="18" charset="0"/>
              </a:rPr>
              <a:t>Group 4: Native speakers of Kanauji who are interested in helping with the Kanauji language documentation work. </a:t>
            </a:r>
            <a:endParaRPr lang="en-US" dirty="0">
              <a:effectLst/>
              <a:latin typeface="Calibri" panose="020F0502020204030204" pitchFamily="34" charset="0"/>
              <a:ea typeface="Calibri" panose="020F0502020204030204" pitchFamily="34" charset="0"/>
              <a:cs typeface="Mangal" panose="02040503050203030202" pitchFamily="18" charset="0"/>
            </a:endParaRPr>
          </a:p>
        </p:txBody>
      </p:sp>
      <p:sp>
        <p:nvSpPr>
          <p:cNvPr id="4" name="Slide Number Placeholder 3">
            <a:extLst>
              <a:ext uri="{FF2B5EF4-FFF2-40B4-BE49-F238E27FC236}">
                <a16:creationId xmlns:a16="http://schemas.microsoft.com/office/drawing/2014/main" id="{A56C35D2-1EA5-437E-9DD7-0A197647FEBC}"/>
              </a:ext>
            </a:extLst>
          </p:cNvPr>
          <p:cNvSpPr>
            <a:spLocks noGrp="1"/>
          </p:cNvSpPr>
          <p:nvPr>
            <p:ph type="sldNum" sz="quarter" idx="12"/>
          </p:nvPr>
        </p:nvSpPr>
        <p:spPr/>
        <p:txBody>
          <a:bodyPr/>
          <a:lstStyle/>
          <a:p>
            <a:fld id="{3A98EE3D-8CD1-4C3F-BD1C-C98C9596463C}" type="slidenum">
              <a:rPr lang="en-US" smtClean="0"/>
              <a:t>13</a:t>
            </a:fld>
            <a:endParaRPr lang="en-US" dirty="0"/>
          </a:p>
        </p:txBody>
      </p:sp>
    </p:spTree>
    <p:extLst>
      <p:ext uri="{BB962C8B-B14F-4D97-AF65-F5344CB8AC3E}">
        <p14:creationId xmlns:p14="http://schemas.microsoft.com/office/powerpoint/2010/main" val="5291373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hatthh pooja">
            <a:hlinkClick r:id="" action="ppaction://media"/>
            <a:extLst>
              <a:ext uri="{FF2B5EF4-FFF2-40B4-BE49-F238E27FC236}">
                <a16:creationId xmlns:a16="http://schemas.microsoft.com/office/drawing/2014/main" id="{2894FD69-1958-4842-8BC0-35835F142733}"/>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084868" y="5217512"/>
            <a:ext cx="487363" cy="487363"/>
          </a:xfrm>
          <a:prstGeom prst="rect">
            <a:avLst/>
          </a:prstGeom>
        </p:spPr>
      </p:pic>
      <p:sp>
        <p:nvSpPr>
          <p:cNvPr id="4" name="TextBox 3">
            <a:extLst>
              <a:ext uri="{FF2B5EF4-FFF2-40B4-BE49-F238E27FC236}">
                <a16:creationId xmlns:a16="http://schemas.microsoft.com/office/drawing/2014/main" id="{5BCE40B9-577C-4BBF-918A-3D8984807753}"/>
              </a:ext>
            </a:extLst>
          </p:cNvPr>
          <p:cNvSpPr txBox="1"/>
          <p:nvPr/>
        </p:nvSpPr>
        <p:spPr>
          <a:xfrm>
            <a:off x="578528" y="102091"/>
            <a:ext cx="11034944" cy="6141874"/>
          </a:xfrm>
          <a:prstGeom prst="rect">
            <a:avLst/>
          </a:prstGeom>
          <a:noFill/>
        </p:spPr>
        <p:txBody>
          <a:bodyPr wrap="square">
            <a:spAutoFit/>
          </a:bodyPr>
          <a:lstStyle/>
          <a:p>
            <a:pPr marL="0" marR="0" algn="just">
              <a:lnSpc>
                <a:spcPct val="107000"/>
              </a:lnSpc>
              <a:spcBef>
                <a:spcPts val="0"/>
              </a:spcBef>
              <a:spcAft>
                <a:spcPts val="800"/>
              </a:spcAft>
            </a:pPr>
            <a:r>
              <a:rPr lang="en-US" sz="3600" dirty="0">
                <a:effectLst/>
                <a:latin typeface="+mj-lt"/>
                <a:ea typeface="Calibri" panose="020F0502020204030204" pitchFamily="34" charset="0"/>
                <a:cs typeface="Mangal" panose="02040503050203030202" pitchFamily="18" charset="0"/>
              </a:rPr>
              <a:t>7.   Podcasts and revitalization</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The focus of our research is ‘interrogatives’ in Kanauji.  Kanauji speakers had Hindi as their second language and contact language with the researcher</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u="none" strike="noStrike" dirty="0">
                <a:effectLst/>
                <a:latin typeface="Times New Roman" panose="02020603050405020304" pitchFamily="18" charset="0"/>
                <a:ea typeface="Calibri" panose="020F0502020204030204" pitchFamily="34" charset="0"/>
                <a:cs typeface="Mangal" panose="02040503050203030202" pitchFamily="18" charset="0"/>
              </a:rPr>
              <a:t>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Texts were designed as ‘Scripted Conversations’ where two or more native Kanauji speakers were asked to interact and record their conversations in Kanauji by giving them scripts that involved question-answer exchanges on various topics in Hindi.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u="none" strike="noStrike" dirty="0">
                <a:effectLst/>
                <a:latin typeface="Times New Roman" panose="02020603050405020304" pitchFamily="18" charset="0"/>
                <a:ea typeface="Calibri" panose="020F0502020204030204" pitchFamily="34" charset="0"/>
                <a:cs typeface="Mangal" panose="02040503050203030202" pitchFamily="18" charset="0"/>
              </a:rPr>
              <a:t>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These recordings were then used to make Podcasts via Android application-‘Anchor’ and distributed over podcasting applications. Thus, giving back to community and assisting in revitalization.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Podcasts is called “Rituals of Kanauji speakers”, which features questions-answers regarding some festivals -</a:t>
            </a:r>
            <a:r>
              <a:rPr lang="en-US" sz="1800" dirty="0" err="1">
                <a:effectLst/>
                <a:latin typeface="Times New Roman" panose="02020603050405020304" pitchFamily="18" charset="0"/>
                <a:ea typeface="Calibri" panose="020F0502020204030204" pitchFamily="34" charset="0"/>
                <a:cs typeface="Mangal" panose="02040503050203030202" pitchFamily="18" charset="0"/>
              </a:rPr>
              <a:t>Guriya</a:t>
            </a:r>
            <a:r>
              <a:rPr lang="en-US" sz="1800" dirty="0">
                <a:effectLst/>
                <a:latin typeface="Times New Roman" panose="02020603050405020304" pitchFamily="18" charset="0"/>
                <a:ea typeface="Calibri" panose="020F0502020204030204" pitchFamily="34" charset="0"/>
                <a:cs typeface="Mangal" panose="02040503050203030202" pitchFamily="18" charset="0"/>
              </a:rPr>
              <a:t>, Govardhan pooja, </a:t>
            </a:r>
            <a:r>
              <a:rPr lang="en-US" sz="1800" dirty="0" err="1">
                <a:effectLst/>
                <a:latin typeface="Times New Roman" panose="02020603050405020304" pitchFamily="18" charset="0"/>
                <a:ea typeface="Calibri" panose="020F0502020204030204" pitchFamily="34" charset="0"/>
                <a:cs typeface="Mangal" panose="02040503050203030202" pitchFamily="18" charset="0"/>
              </a:rPr>
              <a:t>chahht</a:t>
            </a:r>
            <a:r>
              <a:rPr lang="en-US" sz="1800" dirty="0">
                <a:effectLst/>
                <a:latin typeface="Times New Roman" panose="02020603050405020304" pitchFamily="18" charset="0"/>
                <a:ea typeface="Calibri" panose="020F0502020204030204" pitchFamily="34" charset="0"/>
                <a:cs typeface="Mangal" panose="02040503050203030202" pitchFamily="18" charset="0"/>
              </a:rPr>
              <a:t> pooja etc. among two Kanauji native speakers in </a:t>
            </a:r>
            <a:r>
              <a:rPr lang="en-US" sz="1800" dirty="0" err="1">
                <a:effectLst/>
                <a:latin typeface="Times New Roman" panose="02020603050405020304" pitchFamily="18" charset="0"/>
                <a:ea typeface="Calibri" panose="020F0502020204030204" pitchFamily="34" charset="0"/>
                <a:cs typeface="Mangal" panose="02040503050203030202" pitchFamily="18" charset="0"/>
              </a:rPr>
              <a:t>kanauji</a:t>
            </a:r>
            <a:r>
              <a:rPr lang="en-US" sz="1800" dirty="0">
                <a:effectLst/>
                <a:latin typeface="Times New Roman" panose="02020603050405020304" pitchFamily="18" charset="0"/>
                <a:ea typeface="Calibri" panose="020F0502020204030204" pitchFamily="34" charset="0"/>
                <a:cs typeface="Mangal" panose="02040503050203030202" pitchFamily="18" charset="0"/>
              </a:rPr>
              <a:t> followed by English translations . </a:t>
            </a:r>
          </a:p>
          <a:p>
            <a:pPr marL="0" marR="0" algn="just">
              <a:lnSpc>
                <a:spcPct val="107000"/>
              </a:lnSpc>
              <a:spcBef>
                <a:spcPts val="0"/>
              </a:spcBef>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                                                             </a:t>
            </a:r>
          </a:p>
          <a:p>
            <a:pPr marL="0" marR="0" algn="just">
              <a:lnSpc>
                <a:spcPct val="107000"/>
              </a:lnSpc>
              <a:spcBef>
                <a:spcPts val="0"/>
              </a:spcBef>
              <a:spcAft>
                <a:spcPts val="800"/>
              </a:spcAft>
            </a:pPr>
            <a:r>
              <a:rPr lang="en-US" sz="1800" dirty="0">
                <a:effectLst/>
                <a:latin typeface="Times New Roman" panose="02020603050405020304" pitchFamily="18" charset="0"/>
                <a:ea typeface="Calibri" panose="020F0502020204030204" pitchFamily="34" charset="0"/>
                <a:cs typeface="Mangal" panose="02040503050203030202" pitchFamily="18" charset="0"/>
              </a:rPr>
              <a:t>The link to the podcast: anchor.fm/anu-pandey2            </a:t>
            </a:r>
          </a:p>
          <a:p>
            <a:pPr marL="0" marR="0" algn="just">
              <a:lnSpc>
                <a:spcPct val="107000"/>
              </a:lnSpc>
              <a:spcBef>
                <a:spcPts val="0"/>
              </a:spcBef>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5" name="Slide Number Placeholder 4">
            <a:extLst>
              <a:ext uri="{FF2B5EF4-FFF2-40B4-BE49-F238E27FC236}">
                <a16:creationId xmlns:a16="http://schemas.microsoft.com/office/drawing/2014/main" id="{512936CC-6995-47FC-93E5-2AB15D1DF12A}"/>
              </a:ext>
            </a:extLst>
          </p:cNvPr>
          <p:cNvSpPr>
            <a:spLocks noGrp="1"/>
          </p:cNvSpPr>
          <p:nvPr>
            <p:ph type="sldNum" sz="quarter" idx="12"/>
          </p:nvPr>
        </p:nvSpPr>
        <p:spPr/>
        <p:txBody>
          <a:bodyPr/>
          <a:lstStyle/>
          <a:p>
            <a:fld id="{3A98EE3D-8CD1-4C3F-BD1C-C98C9596463C}" type="slidenum">
              <a:rPr lang="en-US" smtClean="0"/>
              <a:t>14</a:t>
            </a:fld>
            <a:endParaRPr lang="en-US" dirty="0"/>
          </a:p>
        </p:txBody>
      </p:sp>
    </p:spTree>
    <p:extLst>
      <p:ext uri="{BB962C8B-B14F-4D97-AF65-F5344CB8AC3E}">
        <p14:creationId xmlns:p14="http://schemas.microsoft.com/office/powerpoint/2010/main" val="248858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172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B05CB-EE62-4983-AFF8-EF94D86F7C06}"/>
              </a:ext>
            </a:extLst>
          </p:cNvPr>
          <p:cNvSpPr>
            <a:spLocks noGrp="1"/>
          </p:cNvSpPr>
          <p:nvPr>
            <p:ph type="title"/>
          </p:nvPr>
        </p:nvSpPr>
        <p:spPr>
          <a:xfrm>
            <a:off x="679276" y="825444"/>
            <a:ext cx="10058400" cy="903005"/>
          </a:xfrm>
        </p:spPr>
        <p:txBody>
          <a:bodyPr/>
          <a:lstStyle/>
          <a:p>
            <a:r>
              <a:rPr lang="en-US" dirty="0"/>
              <a:t> </a:t>
            </a:r>
            <a:r>
              <a:rPr lang="en-US" sz="4000" dirty="0">
                <a:cs typeface="Times New Roman" panose="02020603050405020304" pitchFamily="18" charset="0"/>
              </a:rPr>
              <a:t>Challenges &amp; tackling</a:t>
            </a:r>
          </a:p>
        </p:txBody>
      </p:sp>
      <p:sp>
        <p:nvSpPr>
          <p:cNvPr id="3" name="Content Placeholder 2">
            <a:extLst>
              <a:ext uri="{FF2B5EF4-FFF2-40B4-BE49-F238E27FC236}">
                <a16:creationId xmlns:a16="http://schemas.microsoft.com/office/drawing/2014/main" id="{38376444-D24C-4151-A042-85BE9B838549}"/>
              </a:ext>
            </a:extLst>
          </p:cNvPr>
          <p:cNvSpPr>
            <a:spLocks noGrp="1"/>
          </p:cNvSpPr>
          <p:nvPr>
            <p:ph idx="1"/>
          </p:nvPr>
        </p:nvSpPr>
        <p:spPr>
          <a:xfrm>
            <a:off x="803564" y="1438183"/>
            <a:ext cx="10709160" cy="4900473"/>
          </a:xfrm>
        </p:spPr>
        <p:txBody>
          <a:bodyPr>
            <a:normAutofit/>
          </a:bodyPr>
          <a:lstStyle/>
          <a:p>
            <a:pPr marL="0" indent="0">
              <a:buNone/>
            </a:pPr>
            <a:endParaRPr lang="en-US" sz="1800" dirty="0"/>
          </a:p>
          <a:p>
            <a:pPr marL="0" indent="0">
              <a:buNone/>
            </a:pPr>
            <a:r>
              <a:rPr lang="en-US" sz="1800" dirty="0"/>
              <a:t>a) Interruptions during the call:</a:t>
            </a:r>
          </a:p>
          <a:p>
            <a:pPr marL="457200" indent="-457200">
              <a:buAutoNum type="alphaLcParenR"/>
            </a:pPr>
            <a:endParaRPr lang="en-US" dirty="0"/>
          </a:p>
          <a:p>
            <a:pPr marL="0" indent="0">
              <a:lnSpc>
                <a:spcPct val="100000"/>
              </a:lnSpc>
              <a:spcBef>
                <a:spcPts val="0"/>
              </a:spcBef>
              <a:spcAft>
                <a:spcPts val="1400"/>
              </a:spcAft>
              <a:buNone/>
            </a:pPr>
            <a:r>
              <a:rPr lang="en-US" sz="1800" dirty="0">
                <a:latin typeface="Times New Roman" panose="02020603050405020304" pitchFamily="18" charset="0"/>
                <a:cs typeface="Times New Roman" panose="02020603050405020304" pitchFamily="18" charset="0"/>
              </a:rPr>
              <a:t>Interruption during the interview-calls occurred due to network connectivity issues. It was found that some informants that resided in interior regions of  rural areas did not have good network coverage. Secondly, in some cases the interruption was also caused by other family members of the informant, who might come to talk to him while ongoing session. </a:t>
            </a:r>
          </a:p>
        </p:txBody>
      </p:sp>
      <p:sp>
        <p:nvSpPr>
          <p:cNvPr id="4" name="Rectangle 3">
            <a:extLst>
              <a:ext uri="{FF2B5EF4-FFF2-40B4-BE49-F238E27FC236}">
                <a16:creationId xmlns:a16="http://schemas.microsoft.com/office/drawing/2014/main" id="{B1039627-D5DB-45D4-9E7A-8766A6CBBFE5}"/>
              </a:ext>
            </a:extLst>
          </p:cNvPr>
          <p:cNvSpPr/>
          <p:nvPr/>
        </p:nvSpPr>
        <p:spPr>
          <a:xfrm>
            <a:off x="679276" y="4274144"/>
            <a:ext cx="10586132" cy="2031325"/>
          </a:xfrm>
          <a:prstGeom prst="rect">
            <a:avLst/>
          </a:prstGeom>
        </p:spPr>
        <p:txBody>
          <a:bodyPr wrap="square">
            <a:spAutoFit/>
          </a:bodyPr>
          <a:lstStyle/>
          <a:p>
            <a:r>
              <a:rPr lang="en-US" dirty="0">
                <a:latin typeface="Times New Roman" panose="02020603050405020304" pitchFamily="18" charset="0"/>
                <a:ea typeface="Calibri" panose="020F0502020204030204" pitchFamily="34" charset="0"/>
                <a:cs typeface="Times New Roman" panose="02020603050405020304" pitchFamily="18" charset="0"/>
              </a:rPr>
              <a:t>b) Disturbances during the interview:</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Often there is a lot of background noise which makes it difficult in hearing the responses of the informant.  Secondly, network connection problems also surface many times during the interview when connectivity line  breaks and voice of the informant is unclear on several occasions, in such cases a request for repetition has to be made.</a:t>
            </a:r>
          </a:p>
          <a:p>
            <a:r>
              <a:rPr lang="en-US" dirty="0"/>
              <a:t> </a:t>
            </a:r>
          </a:p>
        </p:txBody>
      </p:sp>
      <p:sp>
        <p:nvSpPr>
          <p:cNvPr id="5" name="Slide Number Placeholder 4">
            <a:extLst>
              <a:ext uri="{FF2B5EF4-FFF2-40B4-BE49-F238E27FC236}">
                <a16:creationId xmlns:a16="http://schemas.microsoft.com/office/drawing/2014/main" id="{072CCB9F-8553-4FAE-985D-575237BD0264}"/>
              </a:ext>
            </a:extLst>
          </p:cNvPr>
          <p:cNvSpPr>
            <a:spLocks noGrp="1"/>
          </p:cNvSpPr>
          <p:nvPr>
            <p:ph type="sldNum" sz="quarter" idx="12"/>
          </p:nvPr>
        </p:nvSpPr>
        <p:spPr/>
        <p:txBody>
          <a:bodyPr/>
          <a:lstStyle/>
          <a:p>
            <a:fld id="{3A98EE3D-8CD1-4C3F-BD1C-C98C9596463C}" type="slidenum">
              <a:rPr lang="en-US" smtClean="0"/>
              <a:t>15</a:t>
            </a:fld>
            <a:endParaRPr lang="en-US" dirty="0"/>
          </a:p>
        </p:txBody>
      </p:sp>
    </p:spTree>
    <p:extLst>
      <p:ext uri="{BB962C8B-B14F-4D97-AF65-F5344CB8AC3E}">
        <p14:creationId xmlns:p14="http://schemas.microsoft.com/office/powerpoint/2010/main" val="30031189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45DE9C-BEAD-4465-9A16-3E6174552EA5}"/>
              </a:ext>
            </a:extLst>
          </p:cNvPr>
          <p:cNvSpPr/>
          <p:nvPr/>
        </p:nvSpPr>
        <p:spPr>
          <a:xfrm>
            <a:off x="1059402" y="678904"/>
            <a:ext cx="9647067" cy="4651915"/>
          </a:xfrm>
          <a:prstGeom prst="rect">
            <a:avLst/>
          </a:prstGeom>
        </p:spPr>
        <p:txBody>
          <a:bodyPr wrap="square">
            <a:spAutoFit/>
          </a:bodyPr>
          <a:lstStyle/>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c) Feeling of fatigue and boredom:</a:t>
            </a:r>
            <a:endParaRPr lang="en-US"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endParaRPr lang="en-US" dirty="0">
              <a:latin typeface="Times New Roman" panose="02020603050405020304" pitchFamily="18"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It was important to keep the informant motivated by initiating  short 1-2 mins informal-talks in between to relax the informant. </a:t>
            </a:r>
            <a:r>
              <a:rPr lang="en-US" dirty="0">
                <a:latin typeface="Times New Roman" panose="02020603050405020304" pitchFamily="18" charset="0"/>
                <a:ea typeface="Calibri" panose="020F0502020204030204" pitchFamily="34" charset="0"/>
              </a:rPr>
              <a:t>Secondly, it was important for the researcher to keep on telling the interviewee in between time left , like 10 more minutes etc. to keep him motivated till the end. </a:t>
            </a:r>
          </a:p>
          <a:p>
            <a:endParaRPr lang="en-US" dirty="0"/>
          </a:p>
          <a:p>
            <a:endParaRPr lang="en-US" dirty="0"/>
          </a:p>
          <a:p>
            <a:r>
              <a:rPr lang="en-US" dirty="0">
                <a:latin typeface="Times New Roman" panose="02020603050405020304" pitchFamily="18" charset="0"/>
                <a:cs typeface="Times New Roman" panose="02020603050405020304" pitchFamily="18" charset="0"/>
              </a:rPr>
              <a:t>e) Switching to mobile speaker: </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One practical problem  faced during mobile interviewing was that the informant and researcher felt tired of holding the mobile , so it switching to Speaker mode was feasible. Speaker mode had some more benefits as one could get grammaticality judgements from other family-members of the interviewee at the sometime.</a:t>
            </a:r>
          </a:p>
          <a:p>
            <a:endParaRPr lang="en-US" dirty="0"/>
          </a:p>
          <a:p>
            <a:endParaRPr lang="en-US" dirty="0"/>
          </a:p>
        </p:txBody>
      </p:sp>
      <p:sp>
        <p:nvSpPr>
          <p:cNvPr id="3" name="Slide Number Placeholder 2">
            <a:extLst>
              <a:ext uri="{FF2B5EF4-FFF2-40B4-BE49-F238E27FC236}">
                <a16:creationId xmlns:a16="http://schemas.microsoft.com/office/drawing/2014/main" id="{5684A133-543E-4D37-835F-BF3AC22D7E9E}"/>
              </a:ext>
            </a:extLst>
          </p:cNvPr>
          <p:cNvSpPr>
            <a:spLocks noGrp="1"/>
          </p:cNvSpPr>
          <p:nvPr>
            <p:ph type="sldNum" sz="quarter" idx="12"/>
          </p:nvPr>
        </p:nvSpPr>
        <p:spPr/>
        <p:txBody>
          <a:bodyPr/>
          <a:lstStyle/>
          <a:p>
            <a:fld id="{3A98EE3D-8CD1-4C3F-BD1C-C98C9596463C}" type="slidenum">
              <a:rPr lang="en-US" smtClean="0"/>
              <a:t>16</a:t>
            </a:fld>
            <a:endParaRPr lang="en-US" dirty="0"/>
          </a:p>
        </p:txBody>
      </p:sp>
    </p:spTree>
    <p:extLst>
      <p:ext uri="{BB962C8B-B14F-4D97-AF65-F5344CB8AC3E}">
        <p14:creationId xmlns:p14="http://schemas.microsoft.com/office/powerpoint/2010/main" val="3331387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677DD-7266-4017-99ED-C4F04F61B7CE}"/>
              </a:ext>
            </a:extLst>
          </p:cNvPr>
          <p:cNvSpPr>
            <a:spLocks noGrp="1"/>
          </p:cNvSpPr>
          <p:nvPr>
            <p:ph type="title"/>
          </p:nvPr>
        </p:nvSpPr>
        <p:spPr>
          <a:xfrm>
            <a:off x="1036320" y="773617"/>
            <a:ext cx="10058400" cy="974026"/>
          </a:xfrm>
        </p:spPr>
        <p:txBody>
          <a:bodyPr>
            <a:normAutofit/>
          </a:bodyPr>
          <a:lstStyle/>
          <a:p>
            <a:r>
              <a:rPr lang="en-US" sz="4000" dirty="0"/>
              <a:t>Conclusion</a:t>
            </a:r>
          </a:p>
        </p:txBody>
      </p:sp>
      <p:sp>
        <p:nvSpPr>
          <p:cNvPr id="3" name="Content Placeholder 2">
            <a:extLst>
              <a:ext uri="{FF2B5EF4-FFF2-40B4-BE49-F238E27FC236}">
                <a16:creationId xmlns:a16="http://schemas.microsoft.com/office/drawing/2014/main" id="{00F47515-21EF-4CA5-8924-89F5876F1A17}"/>
              </a:ext>
            </a:extLst>
          </p:cNvPr>
          <p:cNvSpPr>
            <a:spLocks noGrp="1"/>
          </p:cNvSpPr>
          <p:nvPr>
            <p:ph idx="1"/>
          </p:nvPr>
        </p:nvSpPr>
        <p:spPr>
          <a:xfrm>
            <a:off x="1097280" y="1260630"/>
            <a:ext cx="10058400" cy="4971494"/>
          </a:xfrm>
        </p:spPr>
        <p:txBody>
          <a:bodyPr>
            <a:normAutofit/>
          </a:bodyPr>
          <a:lstStyle/>
          <a:p>
            <a:pPr>
              <a:buFont typeface="Arial" panose="020B0604020202020204" pitchFamily="34" charset="0"/>
              <a:buChar char="•"/>
            </a:pPr>
            <a:endParaRPr lang="en-US" dirty="0">
              <a:latin typeface="Times New Roman" panose="02020603050405020304" pitchFamily="18" charset="0"/>
              <a:cs typeface="Times New Roman" panose="02020603050405020304" pitchFamily="18" charset="0"/>
            </a:endParaRPr>
          </a:p>
          <a:p>
            <a:pPr>
              <a:lnSpc>
                <a:spcPct val="120000"/>
              </a:lnSpc>
              <a:spcBef>
                <a:spcPts val="0"/>
              </a:spcBef>
              <a:spcAft>
                <a:spcPts val="1400"/>
              </a:spcAft>
              <a:buFont typeface="Wingdings" panose="05000000000000000000" pitchFamily="2" charset="2"/>
              <a:buChar char="v"/>
            </a:pPr>
            <a:endParaRPr lang="en-IN" sz="1800" dirty="0"/>
          </a:p>
          <a:p>
            <a:pPr>
              <a:lnSpc>
                <a:spcPct val="120000"/>
              </a:lnSpc>
              <a:spcBef>
                <a:spcPts val="0"/>
              </a:spcBef>
              <a:spcAft>
                <a:spcPts val="1400"/>
              </a:spcAft>
              <a:buFont typeface="Wingdings" panose="05000000000000000000" pitchFamily="2" charset="2"/>
              <a:buChar char="v"/>
            </a:pPr>
            <a:r>
              <a:rPr lang="en-IN" sz="1800" dirty="0"/>
              <a:t>The above case study demonstrates an alternative way of collecting language data apart from face-to-face-interviews in era of Covid-19. The advantages of this mode of data collection were that data was collected from faraway regions, without taking the pains to travel there, saving time, money and effort. </a:t>
            </a:r>
          </a:p>
          <a:p>
            <a:pPr marL="0" indent="0">
              <a:lnSpc>
                <a:spcPct val="120000"/>
              </a:lnSpc>
              <a:spcBef>
                <a:spcPts val="0"/>
              </a:spcBef>
              <a:spcAft>
                <a:spcPts val="1400"/>
              </a:spcAft>
              <a:buNone/>
            </a:pPr>
            <a:endParaRPr lang="en-IN" sz="1800" dirty="0"/>
          </a:p>
          <a:p>
            <a:pPr>
              <a:lnSpc>
                <a:spcPct val="120000"/>
              </a:lnSpc>
              <a:spcBef>
                <a:spcPts val="0"/>
              </a:spcBef>
              <a:spcAft>
                <a:spcPts val="1400"/>
              </a:spcAft>
              <a:buFont typeface="Wingdings" panose="05000000000000000000" pitchFamily="2" charset="2"/>
              <a:buChar char="v"/>
            </a:pPr>
            <a:r>
              <a:rPr lang="en-IN" sz="1800" dirty="0"/>
              <a:t>Secondly, it ensured social distancing of both the researcher and informants averts risks of catching Covid-19. More importantly, it rendered as good results as any face-to-face fieldwork interview. </a:t>
            </a:r>
          </a:p>
          <a:p>
            <a:pPr marL="0" indent="0">
              <a:lnSpc>
                <a:spcPct val="120000"/>
              </a:lnSpc>
              <a:spcBef>
                <a:spcPts val="0"/>
              </a:spcBef>
              <a:spcAft>
                <a:spcPts val="1400"/>
              </a:spcAft>
              <a:buNone/>
            </a:pPr>
            <a:endParaRPr lang="en-IN" sz="1800" dirty="0"/>
          </a:p>
          <a:p>
            <a:pPr>
              <a:lnSpc>
                <a:spcPct val="120000"/>
              </a:lnSpc>
              <a:spcBef>
                <a:spcPts val="0"/>
              </a:spcBef>
              <a:spcAft>
                <a:spcPts val="1400"/>
              </a:spcAft>
              <a:buFont typeface="Wingdings" panose="05000000000000000000" pitchFamily="2" charset="2"/>
              <a:buChar char="v"/>
            </a:pPr>
            <a:r>
              <a:rPr lang="en-US" sz="1800" dirty="0">
                <a:latin typeface="Times New Roman" panose="02020603050405020304" pitchFamily="18" charset="0"/>
                <a:cs typeface="Times New Roman" panose="02020603050405020304" pitchFamily="18" charset="0"/>
              </a:rPr>
              <a:t>Podcasts as teaching aids can bring a new change in field of adult education for endangered communities and might educate them on many day-to-day issues. It can surpass the barriers of literacy. </a:t>
            </a:r>
          </a:p>
        </p:txBody>
      </p:sp>
      <p:sp>
        <p:nvSpPr>
          <p:cNvPr id="4" name="Slide Number Placeholder 3">
            <a:extLst>
              <a:ext uri="{FF2B5EF4-FFF2-40B4-BE49-F238E27FC236}">
                <a16:creationId xmlns:a16="http://schemas.microsoft.com/office/drawing/2014/main" id="{96D01626-804D-45A5-8F47-BAE5D5EEAE21}"/>
              </a:ext>
            </a:extLst>
          </p:cNvPr>
          <p:cNvSpPr>
            <a:spLocks noGrp="1"/>
          </p:cNvSpPr>
          <p:nvPr>
            <p:ph type="sldNum" sz="quarter" idx="12"/>
          </p:nvPr>
        </p:nvSpPr>
        <p:spPr/>
        <p:txBody>
          <a:bodyPr/>
          <a:lstStyle/>
          <a:p>
            <a:fld id="{3A98EE3D-8CD1-4C3F-BD1C-C98C9596463C}" type="slidenum">
              <a:rPr lang="en-US" smtClean="0"/>
              <a:t>17</a:t>
            </a:fld>
            <a:endParaRPr lang="en-US" dirty="0"/>
          </a:p>
        </p:txBody>
      </p:sp>
    </p:spTree>
    <p:extLst>
      <p:ext uri="{BB962C8B-B14F-4D97-AF65-F5344CB8AC3E}">
        <p14:creationId xmlns:p14="http://schemas.microsoft.com/office/powerpoint/2010/main" val="22887314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18B088C-DCFD-4912-BB21-D979B8F372BD}"/>
              </a:ext>
            </a:extLst>
          </p:cNvPr>
          <p:cNvSpPr/>
          <p:nvPr/>
        </p:nvSpPr>
        <p:spPr>
          <a:xfrm>
            <a:off x="514904" y="378036"/>
            <a:ext cx="11034944" cy="5973430"/>
          </a:xfrm>
          <a:prstGeom prst="rect">
            <a:avLst/>
          </a:prstGeom>
        </p:spPr>
        <p:txBody>
          <a:bodyPr wrap="square">
            <a:spAutoFit/>
          </a:bodyPr>
          <a:lstStyle/>
          <a:p>
            <a:pPr algn="just">
              <a:lnSpc>
                <a:spcPct val="107000"/>
              </a:lnSpc>
              <a:spcAft>
                <a:spcPts val="800"/>
              </a:spcAft>
            </a:pPr>
            <a:r>
              <a:rPr lang="en-US" sz="2400" b="1" dirty="0">
                <a:latin typeface="+mj-lt"/>
                <a:ea typeface="Calibri" panose="020F0502020204030204" pitchFamily="34" charset="0"/>
                <a:cs typeface="Mangal" panose="02040503050203030202" pitchFamily="18" charset="0"/>
              </a:rPr>
              <a:t>References</a:t>
            </a: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Block, Emily S. &amp; Laura, Erskine. (2012). Interviewing by Telephone: Specific Considerations, Opportunities, and Challenges. In </a:t>
            </a:r>
            <a:r>
              <a:rPr lang="en-US" i="1" dirty="0">
                <a:latin typeface="Times New Roman" panose="02020603050405020304" pitchFamily="18" charset="0"/>
                <a:ea typeface="Calibri" panose="020F0502020204030204" pitchFamily="34" charset="0"/>
                <a:cs typeface="Mangal" panose="02040503050203030202" pitchFamily="18" charset="0"/>
              </a:rPr>
              <a:t>International Journal of Qualitative methods. </a:t>
            </a:r>
            <a:r>
              <a:rPr lang="en-US" dirty="0">
                <a:latin typeface="Times New Roman" panose="02020603050405020304" pitchFamily="18" charset="0"/>
                <a:ea typeface="Calibri" panose="020F0502020204030204" pitchFamily="34" charset="0"/>
                <a:cs typeface="Mangal" panose="02040503050203030202" pitchFamily="18" charset="0"/>
              </a:rPr>
              <a:t>11(4)</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err="1">
                <a:latin typeface="Times New Roman" panose="02020603050405020304" pitchFamily="18" charset="0"/>
                <a:ea typeface="Calibri" panose="020F0502020204030204" pitchFamily="34" charset="0"/>
                <a:cs typeface="Mangal" panose="02040503050203030202" pitchFamily="18" charset="0"/>
              </a:rPr>
              <a:t>Carr</a:t>
            </a:r>
            <a:r>
              <a:rPr lang="en-US" dirty="0">
                <a:latin typeface="Times New Roman" panose="02020603050405020304" pitchFamily="18" charset="0"/>
                <a:ea typeface="Calibri" panose="020F0502020204030204" pitchFamily="34" charset="0"/>
                <a:cs typeface="Mangal" panose="02040503050203030202" pitchFamily="18" charset="0"/>
              </a:rPr>
              <a:t>, C.J. Eloise &amp; Worth, Alison. (2001). The use of telephonic interview for research. In </a:t>
            </a:r>
            <a:r>
              <a:rPr lang="en-US" i="1" dirty="0">
                <a:latin typeface="Times New Roman" panose="02020603050405020304" pitchFamily="18" charset="0"/>
                <a:ea typeface="Calibri" panose="020F0502020204030204" pitchFamily="34" charset="0"/>
                <a:cs typeface="Mangal" panose="02040503050203030202" pitchFamily="18" charset="0"/>
              </a:rPr>
              <a:t>Nursing Times Research.</a:t>
            </a:r>
            <a:r>
              <a:rPr lang="en-US" dirty="0">
                <a:latin typeface="Times New Roman" panose="02020603050405020304" pitchFamily="18" charset="0"/>
                <a:ea typeface="Calibri" panose="020F0502020204030204" pitchFamily="34" charset="0"/>
                <a:cs typeface="Mangal" panose="02040503050203030202" pitchFamily="18" charset="0"/>
              </a:rPr>
              <a:t> Vol 6, No.1. Pg. 511-524.</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Hopper, R. (1992) </a:t>
            </a:r>
            <a:r>
              <a:rPr lang="en-US" i="1" dirty="0">
                <a:latin typeface="Times New Roman" panose="02020603050405020304" pitchFamily="18" charset="0"/>
                <a:ea typeface="Calibri" panose="020F0502020204030204" pitchFamily="34" charset="0"/>
                <a:cs typeface="Mangal" panose="02040503050203030202" pitchFamily="18" charset="0"/>
              </a:rPr>
              <a:t>Telephonic Conversation</a:t>
            </a:r>
            <a:r>
              <a:rPr lang="en-US" dirty="0">
                <a:latin typeface="Times New Roman" panose="02020603050405020304" pitchFamily="18" charset="0"/>
                <a:ea typeface="Calibri" panose="020F0502020204030204" pitchFamily="34" charset="0"/>
                <a:cs typeface="Mangal" panose="02040503050203030202" pitchFamily="18" charset="0"/>
              </a:rPr>
              <a:t>. Bloomington, Indiana: Indiana University Press.</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Herzog, A; Rodgers, W.(1998) Interviewing older adults : Mode comparison using data from a face-to-face survey and a telephone survey. </a:t>
            </a:r>
            <a:r>
              <a:rPr lang="en-US" i="1" dirty="0">
                <a:latin typeface="Times New Roman" panose="02020603050405020304" pitchFamily="18" charset="0"/>
                <a:ea typeface="Calibri" panose="020F0502020204030204" pitchFamily="34" charset="0"/>
                <a:cs typeface="Mangal" panose="02040503050203030202" pitchFamily="18" charset="0"/>
              </a:rPr>
              <a:t>Public Opinion</a:t>
            </a:r>
            <a:r>
              <a:rPr lang="en-US" dirty="0">
                <a:latin typeface="Times New Roman" panose="02020603050405020304" pitchFamily="18" charset="0"/>
                <a:ea typeface="Calibri" panose="020F0502020204030204" pitchFamily="34" charset="0"/>
                <a:cs typeface="Mangal" panose="02040503050203030202" pitchFamily="18" charset="0"/>
              </a:rPr>
              <a:t> </a:t>
            </a:r>
            <a:r>
              <a:rPr lang="en-US" i="1" dirty="0">
                <a:latin typeface="Times New Roman" panose="02020603050405020304" pitchFamily="18" charset="0"/>
                <a:ea typeface="Calibri" panose="020F0502020204030204" pitchFamily="34" charset="0"/>
                <a:cs typeface="Mangal" panose="02040503050203030202" pitchFamily="18" charset="0"/>
              </a:rPr>
              <a:t>Quarterly 52</a:t>
            </a:r>
            <a:r>
              <a:rPr lang="en-US" dirty="0">
                <a:latin typeface="Times New Roman" panose="02020603050405020304" pitchFamily="18" charset="0"/>
                <a:ea typeface="Calibri" panose="020F0502020204030204" pitchFamily="34" charset="0"/>
                <a:cs typeface="Mangal" panose="02040503050203030202" pitchFamily="18" charset="0"/>
              </a:rPr>
              <a:t>. 84-99</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Marcus, A., Crave L. (1986) Telephone surveys in public health research. </a:t>
            </a:r>
            <a:r>
              <a:rPr lang="en-US" i="1" dirty="0">
                <a:latin typeface="Times New Roman" panose="02020603050405020304" pitchFamily="18" charset="0"/>
                <a:ea typeface="Calibri" panose="020F0502020204030204" pitchFamily="34" charset="0"/>
                <a:cs typeface="Mangal" panose="02040503050203030202" pitchFamily="18" charset="0"/>
              </a:rPr>
              <a:t>Medical Care</a:t>
            </a:r>
            <a:r>
              <a:rPr lang="en-US" dirty="0">
                <a:latin typeface="Times New Roman" panose="02020603050405020304" pitchFamily="18" charset="0"/>
                <a:ea typeface="Calibri" panose="020F0502020204030204" pitchFamily="34" charset="0"/>
                <a:cs typeface="Mangal" panose="02040503050203030202" pitchFamily="18" charset="0"/>
              </a:rPr>
              <a:t> 24:2, 97-112</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Robson, C. (1973) </a:t>
            </a:r>
            <a:r>
              <a:rPr lang="en-US" i="1" dirty="0">
                <a:latin typeface="Times New Roman" panose="02020603050405020304" pitchFamily="18" charset="0"/>
                <a:ea typeface="Calibri" panose="020F0502020204030204" pitchFamily="34" charset="0"/>
                <a:cs typeface="Mangal" panose="02040503050203030202" pitchFamily="18" charset="0"/>
              </a:rPr>
              <a:t>Real World Research</a:t>
            </a:r>
            <a:r>
              <a:rPr lang="en-US" dirty="0">
                <a:latin typeface="Times New Roman" panose="02020603050405020304" pitchFamily="18" charset="0"/>
                <a:ea typeface="Calibri" panose="020F0502020204030204" pitchFamily="34" charset="0"/>
                <a:cs typeface="Mangal" panose="02040503050203030202" pitchFamily="18" charset="0"/>
              </a:rPr>
              <a:t>. Oxford: Blackwell.</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Smith, E. (2005). Telephone interviewing in healthcare research: A summary of the evidence</a:t>
            </a:r>
            <a:r>
              <a:rPr lang="en-US" i="1" dirty="0">
                <a:latin typeface="Times New Roman" panose="02020603050405020304" pitchFamily="18" charset="0"/>
                <a:ea typeface="Calibri" panose="020F0502020204030204" pitchFamily="34" charset="0"/>
                <a:cs typeface="Mangal" panose="02040503050203030202" pitchFamily="18" charset="0"/>
              </a:rPr>
              <a:t>. Nurse researcher</a:t>
            </a:r>
            <a:r>
              <a:rPr lang="en-US" dirty="0">
                <a:latin typeface="Times New Roman" panose="02020603050405020304" pitchFamily="18" charset="0"/>
                <a:ea typeface="Calibri" panose="020F0502020204030204" pitchFamily="34" charset="0"/>
                <a:cs typeface="Mangal" panose="02040503050203030202" pitchFamily="18" charset="0"/>
              </a:rPr>
              <a:t>. 12(3), 32-41</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Thomas, R., &amp; Purdon, S. (1994) Telephone methods for social surveys. Social research update issue 8. Retrieved June 20,2007, from the University of Surrey. Website: www.soc.survey.ac.uk/sru/SRU8.html</a:t>
            </a:r>
            <a:endParaRPr lang="en-US" sz="1600" dirty="0">
              <a:latin typeface="Calibri" panose="020F0502020204030204" pitchFamily="34" charset="0"/>
              <a:ea typeface="Calibri" panose="020F0502020204030204" pitchFamily="34" charset="0"/>
              <a:cs typeface="Mangal" panose="02040503050203030202" pitchFamily="18" charset="0"/>
            </a:endParaRPr>
          </a:p>
          <a:p>
            <a:pPr algn="just">
              <a:lnSpc>
                <a:spcPct val="107000"/>
              </a:lnSpc>
              <a:spcAft>
                <a:spcPts val="800"/>
              </a:spcAft>
            </a:pPr>
            <a:r>
              <a:rPr lang="en-US" dirty="0">
                <a:latin typeface="Times New Roman" panose="02020603050405020304" pitchFamily="18" charset="0"/>
                <a:ea typeface="Calibri" panose="020F0502020204030204" pitchFamily="34" charset="0"/>
                <a:cs typeface="Mangal" panose="02040503050203030202" pitchFamily="18" charset="0"/>
              </a:rPr>
              <a:t>Worth, A; </a:t>
            </a:r>
            <a:r>
              <a:rPr lang="en-US" dirty="0" err="1">
                <a:latin typeface="Times New Roman" panose="02020603050405020304" pitchFamily="18" charset="0"/>
                <a:ea typeface="Calibri" panose="020F0502020204030204" pitchFamily="34" charset="0"/>
                <a:cs typeface="Mangal" panose="02040503050203030202" pitchFamily="18" charset="0"/>
              </a:rPr>
              <a:t>Tiernery</a:t>
            </a:r>
            <a:r>
              <a:rPr lang="en-US" dirty="0">
                <a:latin typeface="Times New Roman" panose="02020603050405020304" pitchFamily="18" charset="0"/>
                <a:ea typeface="Calibri" panose="020F0502020204030204" pitchFamily="34" charset="0"/>
                <a:cs typeface="Mangal" panose="02040503050203030202" pitchFamily="18" charset="0"/>
              </a:rPr>
              <a:t>, A.J. (1993) Conducting research interviews with elderly people by telephone. </a:t>
            </a:r>
            <a:r>
              <a:rPr lang="en-US" i="1" dirty="0">
                <a:latin typeface="Times New Roman" panose="02020603050405020304" pitchFamily="18" charset="0"/>
                <a:ea typeface="Calibri" panose="020F0502020204030204" pitchFamily="34" charset="0"/>
                <a:cs typeface="Mangal" panose="02040503050203030202" pitchFamily="18" charset="0"/>
              </a:rPr>
              <a:t>Journal of Advanced Nursing</a:t>
            </a:r>
            <a:r>
              <a:rPr lang="en-US" dirty="0">
                <a:latin typeface="Times New Roman" panose="02020603050405020304" pitchFamily="18" charset="0"/>
                <a:ea typeface="Calibri" panose="020F0502020204030204" pitchFamily="34" charset="0"/>
                <a:cs typeface="Mangal" panose="02040503050203030202" pitchFamily="18" charset="0"/>
              </a:rPr>
              <a:t> 18. 1077-1084</a:t>
            </a:r>
            <a:endParaRPr lang="en-US" sz="1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3" name="Slide Number Placeholder 2">
            <a:extLst>
              <a:ext uri="{FF2B5EF4-FFF2-40B4-BE49-F238E27FC236}">
                <a16:creationId xmlns:a16="http://schemas.microsoft.com/office/drawing/2014/main" id="{47C9CD9F-F84A-45E5-ACA8-57BCCC5D39E7}"/>
              </a:ext>
            </a:extLst>
          </p:cNvPr>
          <p:cNvSpPr>
            <a:spLocks noGrp="1"/>
          </p:cNvSpPr>
          <p:nvPr>
            <p:ph type="sldNum" sz="quarter" idx="12"/>
          </p:nvPr>
        </p:nvSpPr>
        <p:spPr/>
        <p:txBody>
          <a:bodyPr/>
          <a:lstStyle/>
          <a:p>
            <a:fld id="{3A98EE3D-8CD1-4C3F-BD1C-C98C9596463C}" type="slidenum">
              <a:rPr lang="en-US" smtClean="0"/>
              <a:t>18</a:t>
            </a:fld>
            <a:endParaRPr lang="en-US" dirty="0"/>
          </a:p>
        </p:txBody>
      </p:sp>
    </p:spTree>
    <p:extLst>
      <p:ext uri="{BB962C8B-B14F-4D97-AF65-F5344CB8AC3E}">
        <p14:creationId xmlns:p14="http://schemas.microsoft.com/office/powerpoint/2010/main" val="807164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6E96D-1187-44E9-AA54-1D66762DAA67}"/>
              </a:ext>
            </a:extLst>
          </p:cNvPr>
          <p:cNvSpPr>
            <a:spLocks noGrp="1"/>
          </p:cNvSpPr>
          <p:nvPr>
            <p:ph type="title"/>
          </p:nvPr>
        </p:nvSpPr>
        <p:spPr>
          <a:xfrm>
            <a:off x="1097280" y="861133"/>
            <a:ext cx="3998503" cy="878889"/>
          </a:xfrm>
        </p:spPr>
        <p:txBody>
          <a:bodyPr/>
          <a:lstStyle/>
          <a:p>
            <a:r>
              <a:rPr lang="en-US" sz="3600" dirty="0"/>
              <a:t>ROADMAP</a:t>
            </a:r>
            <a:r>
              <a:rPr lang="en-US" dirty="0"/>
              <a:t> </a:t>
            </a:r>
          </a:p>
        </p:txBody>
      </p:sp>
      <p:sp>
        <p:nvSpPr>
          <p:cNvPr id="3" name="Rectangle 2">
            <a:extLst>
              <a:ext uri="{FF2B5EF4-FFF2-40B4-BE49-F238E27FC236}">
                <a16:creationId xmlns:a16="http://schemas.microsoft.com/office/drawing/2014/main" id="{ECC01ACA-357F-4D2F-851D-FAC21FA91490}"/>
              </a:ext>
            </a:extLst>
          </p:cNvPr>
          <p:cNvSpPr/>
          <p:nvPr/>
        </p:nvSpPr>
        <p:spPr>
          <a:xfrm>
            <a:off x="1097280" y="1890546"/>
            <a:ext cx="6096000" cy="3959354"/>
          </a:xfrm>
          <a:prstGeom prst="rect">
            <a:avLst/>
          </a:prstGeom>
        </p:spPr>
        <p:txBody>
          <a:bodyPr>
            <a:spAutoFit/>
          </a:bodyPr>
          <a:lstStyle/>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  Effect of Covid-19 on fieldwork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Advantages &amp; Disadvantages of telephonic interviews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3.  Ethics &amp; Dynamics of mobile interviews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4.  Mobile Interview fieldwork: case study of Kanauji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5.   Methodology</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6.  Informed consent, Details of Interview</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startAt="7"/>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Dynamics of smooth mobile interviews</a:t>
            </a:r>
          </a:p>
          <a:p>
            <a:pPr marL="342900" indent="-342900">
              <a:lnSpc>
                <a:spcPct val="107000"/>
              </a:lnSpc>
              <a:spcAft>
                <a:spcPts val="800"/>
              </a:spcAft>
              <a:buAutoNum type="arabicPeriod" startAt="7"/>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Collaborations, Podcasts &amp; revitalization</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9.   Challenges &amp; tackling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tabLst>
                <a:tab pos="2895600" algn="l"/>
              </a:tabLst>
            </a:pPr>
            <a:r>
              <a:rPr lang="en-IN"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10.  Conclusion</a:t>
            </a:r>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AFEF91F-5BD1-403F-B5EF-FA603C974801}"/>
              </a:ext>
            </a:extLst>
          </p:cNvPr>
          <p:cNvSpPr>
            <a:spLocks noGrp="1"/>
          </p:cNvSpPr>
          <p:nvPr>
            <p:ph type="sldNum" sz="quarter" idx="12"/>
          </p:nvPr>
        </p:nvSpPr>
        <p:spPr/>
        <p:txBody>
          <a:bodyPr/>
          <a:lstStyle/>
          <a:p>
            <a:fld id="{3A98EE3D-8CD1-4C3F-BD1C-C98C9596463C}" type="slidenum">
              <a:rPr lang="en-US" smtClean="0"/>
              <a:t>2</a:t>
            </a:fld>
            <a:endParaRPr lang="en-US" dirty="0"/>
          </a:p>
        </p:txBody>
      </p:sp>
    </p:spTree>
    <p:extLst>
      <p:ext uri="{BB962C8B-B14F-4D97-AF65-F5344CB8AC3E}">
        <p14:creationId xmlns:p14="http://schemas.microsoft.com/office/powerpoint/2010/main" val="4104399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E4388-095C-443E-B110-EA000940C08E}"/>
              </a:ext>
            </a:extLst>
          </p:cNvPr>
          <p:cNvSpPr>
            <a:spLocks noGrp="1"/>
          </p:cNvSpPr>
          <p:nvPr>
            <p:ph type="title"/>
          </p:nvPr>
        </p:nvSpPr>
        <p:spPr>
          <a:xfrm>
            <a:off x="-392985" y="751728"/>
            <a:ext cx="11487705" cy="876372"/>
          </a:xfrm>
        </p:spPr>
        <p:txBody>
          <a:bodyPr>
            <a:normAutofit fontScale="90000"/>
          </a:bodyPr>
          <a:lstStyle/>
          <a:p>
            <a:pPr algn="ctr"/>
            <a:r>
              <a:rPr lang="en-US" dirty="0"/>
              <a:t>       </a:t>
            </a:r>
            <a:br>
              <a:rPr lang="en-US" dirty="0"/>
            </a:br>
            <a:br>
              <a:rPr lang="en-US" dirty="0"/>
            </a:br>
            <a:br>
              <a:rPr lang="en-US" dirty="0"/>
            </a:br>
            <a:br>
              <a:rPr lang="en-US" sz="4000" dirty="0"/>
            </a:br>
            <a:r>
              <a:rPr lang="en-US" sz="4000" dirty="0"/>
              <a:t>Effect of Covid-19 on fieldwork</a:t>
            </a:r>
          </a:p>
        </p:txBody>
      </p:sp>
      <p:sp>
        <p:nvSpPr>
          <p:cNvPr id="3" name="Content Placeholder 2">
            <a:extLst>
              <a:ext uri="{FF2B5EF4-FFF2-40B4-BE49-F238E27FC236}">
                <a16:creationId xmlns:a16="http://schemas.microsoft.com/office/drawing/2014/main" id="{5074BF41-43AD-43E8-9A5D-DD8C46AE4243}"/>
              </a:ext>
            </a:extLst>
          </p:cNvPr>
          <p:cNvSpPr>
            <a:spLocks noGrp="1"/>
          </p:cNvSpPr>
          <p:nvPr>
            <p:ph idx="1"/>
          </p:nvPr>
        </p:nvSpPr>
        <p:spPr>
          <a:xfrm>
            <a:off x="1097280" y="1342271"/>
            <a:ext cx="10058400" cy="4173458"/>
          </a:xfrm>
        </p:spPr>
        <p:txBody>
          <a:bodyPr>
            <a:normAutofit fontScale="92500" lnSpcReduction="20000"/>
          </a:bodyPr>
          <a:lstStyle/>
          <a:p>
            <a:endParaRPr lang="en-US" sz="2000" dirty="0">
              <a:latin typeface="Times New Roman" panose="02020603050405020304" pitchFamily="18" charset="0"/>
              <a:cs typeface="Times New Roman" panose="02020603050405020304" pitchFamily="18" charset="0"/>
            </a:endParaRPr>
          </a:p>
          <a:p>
            <a:endParaRPr lang="en-US" sz="1900" dirty="0">
              <a:latin typeface="Times New Roman" panose="02020603050405020304" pitchFamily="18" charset="0"/>
              <a:cs typeface="Times New Roman" panose="02020603050405020304" pitchFamily="18" charset="0"/>
            </a:endParaRPr>
          </a:p>
          <a:p>
            <a:r>
              <a:rPr lang="en-US" sz="1900" dirty="0">
                <a:latin typeface="Times New Roman" panose="02020603050405020304" pitchFamily="18" charset="0"/>
                <a:cs typeface="Times New Roman" panose="02020603050405020304" pitchFamily="18" charset="0"/>
              </a:rPr>
              <a:t>Research involving fieldwork got delayed due to the enforcement of nationwide lockdown measures, and isolation policies.</a:t>
            </a:r>
          </a:p>
          <a:p>
            <a:pPr marL="0" indent="0">
              <a:buNone/>
            </a:pPr>
            <a:endParaRPr lang="en-US" sz="1900" dirty="0">
              <a:latin typeface="Times New Roman" panose="02020603050405020304" pitchFamily="18" charset="0"/>
              <a:cs typeface="Times New Roman" panose="02020603050405020304" pitchFamily="18" charset="0"/>
            </a:endParaRPr>
          </a:p>
          <a:p>
            <a:pPr marL="0" indent="0">
              <a:buNone/>
            </a:pPr>
            <a:r>
              <a:rPr lang="en-US" sz="1900" dirty="0">
                <a:latin typeface="Times New Roman" panose="02020603050405020304" pitchFamily="18" charset="0"/>
                <a:cs typeface="Times New Roman" panose="02020603050405020304" pitchFamily="18" charset="0"/>
              </a:rPr>
              <a:t>Field research through human surveys was not possible, this led to revision in methodologies for field research for many graduates. </a:t>
            </a:r>
          </a:p>
          <a:p>
            <a:pPr marL="0" indent="0">
              <a:buNone/>
            </a:pPr>
            <a:endParaRPr lang="en-US" sz="1900" dirty="0">
              <a:latin typeface="Times New Roman" panose="02020603050405020304" pitchFamily="18" charset="0"/>
              <a:cs typeface="Times New Roman" panose="02020603050405020304" pitchFamily="18" charset="0"/>
            </a:endParaRPr>
          </a:p>
          <a:p>
            <a:pPr marL="0" indent="0">
              <a:buNone/>
            </a:pPr>
            <a:r>
              <a:rPr lang="en-US" sz="1900" dirty="0">
                <a:latin typeface="Times New Roman" panose="02020603050405020304" pitchFamily="18" charset="0"/>
                <a:cs typeface="Times New Roman" panose="02020603050405020304" pitchFamily="18" charset="0"/>
              </a:rPr>
              <a:t>Various kinds of virtual modes of data collection started being employed, like- skype interviews, zoom conferencing and interviews, telephonic and WhatsApp interviews. </a:t>
            </a:r>
          </a:p>
          <a:p>
            <a:pPr marL="0" indent="0">
              <a:buNone/>
            </a:pPr>
            <a:r>
              <a:rPr lang="en-US" sz="1900" dirty="0">
                <a:latin typeface="Times New Roman" panose="02020603050405020304" pitchFamily="18" charset="0"/>
                <a:cs typeface="Times New Roman" panose="02020603050405020304" pitchFamily="18" charset="0"/>
              </a:rPr>
              <a:t> </a:t>
            </a:r>
          </a:p>
          <a:p>
            <a:pPr marL="0" indent="0">
              <a:buNone/>
            </a:pPr>
            <a:r>
              <a:rPr lang="en-US" sz="1900" dirty="0">
                <a:latin typeface="Times New Roman" panose="02020603050405020304" pitchFamily="18" charset="0"/>
                <a:cs typeface="Times New Roman" panose="02020603050405020304" pitchFamily="18" charset="0"/>
              </a:rPr>
              <a:t>These digital modes served as an efficient alternative mode of data collection through informants who had access to mobiles or computers.</a:t>
            </a:r>
          </a:p>
          <a:p>
            <a:pPr marL="0" indent="0">
              <a:buNone/>
            </a:pPr>
            <a:endParaRPr lang="en-US" sz="1800" dirty="0">
              <a:latin typeface="Times New Roman" panose="02020603050405020304" pitchFamily="18" charset="0"/>
            </a:endParaRPr>
          </a:p>
        </p:txBody>
      </p:sp>
      <p:sp>
        <p:nvSpPr>
          <p:cNvPr id="4" name="Slide Number Placeholder 3">
            <a:extLst>
              <a:ext uri="{FF2B5EF4-FFF2-40B4-BE49-F238E27FC236}">
                <a16:creationId xmlns:a16="http://schemas.microsoft.com/office/drawing/2014/main" id="{0159A249-25AB-4651-9DD8-AEE595D24818}"/>
              </a:ext>
            </a:extLst>
          </p:cNvPr>
          <p:cNvSpPr>
            <a:spLocks noGrp="1"/>
          </p:cNvSpPr>
          <p:nvPr>
            <p:ph type="sldNum" sz="quarter" idx="12"/>
          </p:nvPr>
        </p:nvSpPr>
        <p:spPr/>
        <p:txBody>
          <a:bodyPr/>
          <a:lstStyle/>
          <a:p>
            <a:fld id="{3A98EE3D-8CD1-4C3F-BD1C-C98C9596463C}" type="slidenum">
              <a:rPr lang="en-US" smtClean="0"/>
              <a:t>3</a:t>
            </a:fld>
            <a:endParaRPr lang="en-US" dirty="0"/>
          </a:p>
        </p:txBody>
      </p:sp>
    </p:spTree>
    <p:extLst>
      <p:ext uri="{BB962C8B-B14F-4D97-AF65-F5344CB8AC3E}">
        <p14:creationId xmlns:p14="http://schemas.microsoft.com/office/powerpoint/2010/main" val="3595340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A7007-177C-4272-BB7C-078DC7A0FEE8}"/>
              </a:ext>
            </a:extLst>
          </p:cNvPr>
          <p:cNvSpPr>
            <a:spLocks noGrp="1"/>
          </p:cNvSpPr>
          <p:nvPr>
            <p:ph type="title"/>
          </p:nvPr>
        </p:nvSpPr>
        <p:spPr>
          <a:xfrm>
            <a:off x="1066800" y="678113"/>
            <a:ext cx="10058400" cy="926377"/>
          </a:xfrm>
        </p:spPr>
        <p:txBody>
          <a:bodyPr>
            <a:normAutofit/>
          </a:bodyPr>
          <a:lstStyle/>
          <a:p>
            <a:r>
              <a:rPr lang="en-US" sz="3600" dirty="0"/>
              <a:t>              Advantages of  Telephonic Interviews </a:t>
            </a:r>
          </a:p>
        </p:txBody>
      </p:sp>
      <p:sp>
        <p:nvSpPr>
          <p:cNvPr id="3" name="Content Placeholder 2">
            <a:extLst>
              <a:ext uri="{FF2B5EF4-FFF2-40B4-BE49-F238E27FC236}">
                <a16:creationId xmlns:a16="http://schemas.microsoft.com/office/drawing/2014/main" id="{6A0EE096-B846-4630-AD9E-CCA26BD65167}"/>
              </a:ext>
            </a:extLst>
          </p:cNvPr>
          <p:cNvSpPr>
            <a:spLocks noGrp="1"/>
          </p:cNvSpPr>
          <p:nvPr>
            <p:ph idx="1"/>
          </p:nvPr>
        </p:nvSpPr>
        <p:spPr>
          <a:xfrm>
            <a:off x="1066800" y="912033"/>
            <a:ext cx="10058400" cy="5033934"/>
          </a:xfrm>
        </p:spPr>
        <p:txBody>
          <a:bodyPr>
            <a:normAutofit/>
          </a:bodyPr>
          <a:lstStyle/>
          <a:p>
            <a:r>
              <a:rPr lang="en-US" dirty="0"/>
              <a:t> </a:t>
            </a:r>
          </a:p>
          <a:p>
            <a:endParaRPr lang="en-US" sz="2000" dirty="0">
              <a:effectLst/>
              <a:latin typeface="Times New Roman" panose="02020603050405020304" pitchFamily="18" charset="0"/>
              <a:ea typeface="Calibri" panose="020F0502020204030204" pitchFamily="34" charset="0"/>
            </a:endParaRPr>
          </a:p>
          <a:p>
            <a:r>
              <a:rPr lang="en-US" sz="1800" dirty="0">
                <a:effectLst/>
                <a:latin typeface="Times New Roman" panose="02020603050405020304" pitchFamily="18" charset="0"/>
                <a:ea typeface="Calibri" panose="020F0502020204030204" pitchFamily="34" charset="0"/>
              </a:rPr>
              <a:t>Telephonic interviewing has been popular in  healthcare research for several decades.  </a:t>
            </a:r>
          </a:p>
          <a:p>
            <a:r>
              <a:rPr lang="en-US" sz="1800" dirty="0">
                <a:latin typeface="Times New Roman" panose="02020603050405020304" pitchFamily="18" charset="0"/>
              </a:rPr>
              <a:t>                                              </a:t>
            </a:r>
            <a:endParaRPr lang="en-US" sz="1800" dirty="0">
              <a:latin typeface="+mj-lt"/>
            </a:endParaRPr>
          </a:p>
          <a:p>
            <a:pPr marL="0" indent="0">
              <a:buNone/>
            </a:pPr>
            <a:r>
              <a:rPr lang="en-US" sz="1800" dirty="0">
                <a:latin typeface="+mj-lt"/>
              </a:rPr>
              <a:t> </a:t>
            </a:r>
            <a:r>
              <a:rPr lang="en-US" sz="1800" dirty="0">
                <a:effectLst/>
                <a:latin typeface="Times New Roman" panose="02020603050405020304" pitchFamily="18" charset="0"/>
                <a:ea typeface="Calibri" panose="020F0502020204030204" pitchFamily="34" charset="0"/>
              </a:rPr>
              <a:t>Robinson (1993) </a:t>
            </a:r>
            <a:r>
              <a:rPr lang="en-US" sz="1800" dirty="0">
                <a:latin typeface="Times New Roman" panose="02020603050405020304" pitchFamily="18" charset="0"/>
                <a:ea typeface="Calibri" panose="020F0502020204030204" pitchFamily="34" charset="0"/>
              </a:rPr>
              <a:t>points out</a:t>
            </a:r>
            <a:r>
              <a:rPr lang="en-US" sz="1800" dirty="0">
                <a:effectLst/>
                <a:latin typeface="Times New Roman" panose="02020603050405020304" pitchFamily="18" charset="0"/>
                <a:ea typeface="Calibri" panose="020F0502020204030204" pitchFamily="34" charset="0"/>
              </a:rPr>
              <a:t> that telephonic interviews share with face-to-face interviews: high response rate, opportunities to correct misunderstandings etc.</a:t>
            </a:r>
          </a:p>
          <a:p>
            <a:pPr marL="0" indent="0">
              <a:buNone/>
            </a:pPr>
            <a:r>
              <a:rPr lang="en-US" sz="1800" dirty="0">
                <a:effectLst/>
                <a:latin typeface="Times New Roman" panose="02020603050405020304" pitchFamily="18" charset="0"/>
                <a:ea typeface="Calibri" panose="020F0502020204030204" pitchFamily="34" charset="0"/>
              </a:rPr>
              <a:t> </a:t>
            </a:r>
          </a:p>
          <a:p>
            <a:pPr marL="0" indent="0">
              <a:buNone/>
            </a:pPr>
            <a:r>
              <a:rPr lang="en-US" sz="1800" dirty="0">
                <a:effectLst/>
                <a:latin typeface="Times New Roman" panose="02020603050405020304" pitchFamily="18" charset="0"/>
                <a:ea typeface="Calibri" panose="020F0502020204030204" pitchFamily="34" charset="0"/>
              </a:rPr>
              <a:t>He also talks about added benefits provided by such interviews- lower cost ( time, effort and money), low tendency to fabricate responses, the neutralization of observer’s paradox etc.</a:t>
            </a:r>
          </a:p>
          <a:p>
            <a:pPr marL="0" indent="0">
              <a:buNone/>
            </a:pPr>
            <a:endParaRPr lang="en-US" sz="1800" dirty="0">
              <a:latin typeface="+mj-lt"/>
            </a:endParaRPr>
          </a:p>
          <a:p>
            <a:pPr marL="0" indent="0">
              <a:buNone/>
            </a:pPr>
            <a:r>
              <a:rPr lang="en-US" sz="1800" dirty="0">
                <a:latin typeface="Times New Roman" panose="02020603050405020304" pitchFamily="18" charset="0"/>
                <a:ea typeface="Calibri" panose="020F0502020204030204" pitchFamily="34" charset="0"/>
              </a:rPr>
              <a:t>It has also been discussed that t</a:t>
            </a:r>
            <a:r>
              <a:rPr lang="en-US" sz="1800" dirty="0">
                <a:effectLst/>
                <a:latin typeface="Times New Roman" panose="02020603050405020304" pitchFamily="18" charset="0"/>
                <a:ea typeface="Calibri" panose="020F0502020204030204" pitchFamily="34" charset="0"/>
              </a:rPr>
              <a:t>elephonic surveys/ interviews offer a higher sense of personal security and safety among the interviewer and the interviewees. Thus, this justifies the efficacy of such interviews in nursing and healthcare research ( Marcus &amp; curie (1986)). </a:t>
            </a:r>
            <a:endParaRPr lang="en-US" sz="1800" dirty="0">
              <a:latin typeface="Times New Roman" panose="02020603050405020304" pitchFamily="18" charset="0"/>
            </a:endParaRPr>
          </a:p>
        </p:txBody>
      </p:sp>
      <p:sp>
        <p:nvSpPr>
          <p:cNvPr id="4" name="Slide Number Placeholder 3">
            <a:extLst>
              <a:ext uri="{FF2B5EF4-FFF2-40B4-BE49-F238E27FC236}">
                <a16:creationId xmlns:a16="http://schemas.microsoft.com/office/drawing/2014/main" id="{CC48170F-8F11-45B0-BEF7-3874A2F23D06}"/>
              </a:ext>
            </a:extLst>
          </p:cNvPr>
          <p:cNvSpPr>
            <a:spLocks noGrp="1"/>
          </p:cNvSpPr>
          <p:nvPr>
            <p:ph type="sldNum" sz="quarter" idx="12"/>
          </p:nvPr>
        </p:nvSpPr>
        <p:spPr/>
        <p:txBody>
          <a:bodyPr/>
          <a:lstStyle/>
          <a:p>
            <a:fld id="{3A98EE3D-8CD1-4C3F-BD1C-C98C9596463C}" type="slidenum">
              <a:rPr lang="en-US" smtClean="0"/>
              <a:t>4</a:t>
            </a:fld>
            <a:endParaRPr lang="en-US" dirty="0"/>
          </a:p>
        </p:txBody>
      </p:sp>
    </p:spTree>
    <p:extLst>
      <p:ext uri="{BB962C8B-B14F-4D97-AF65-F5344CB8AC3E}">
        <p14:creationId xmlns:p14="http://schemas.microsoft.com/office/powerpoint/2010/main" val="3270171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1A2C1-9B76-43E9-A2D6-89870DF8009A}"/>
              </a:ext>
            </a:extLst>
          </p:cNvPr>
          <p:cNvSpPr>
            <a:spLocks noGrp="1"/>
          </p:cNvSpPr>
          <p:nvPr>
            <p:ph type="title"/>
          </p:nvPr>
        </p:nvSpPr>
        <p:spPr>
          <a:xfrm>
            <a:off x="1066800" y="979896"/>
            <a:ext cx="10058400" cy="636758"/>
          </a:xfrm>
        </p:spPr>
        <p:txBody>
          <a:bodyPr>
            <a:normAutofit fontScale="90000"/>
          </a:bodyPr>
          <a:lstStyle/>
          <a:p>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sz="4000" dirty="0"/>
              <a:t> Disadvantages of Telephonic interviews:</a:t>
            </a:r>
          </a:p>
        </p:txBody>
      </p:sp>
      <p:sp>
        <p:nvSpPr>
          <p:cNvPr id="3" name="Content Placeholder 2">
            <a:extLst>
              <a:ext uri="{FF2B5EF4-FFF2-40B4-BE49-F238E27FC236}">
                <a16:creationId xmlns:a16="http://schemas.microsoft.com/office/drawing/2014/main" id="{F2961178-8E91-4581-9795-A32C0A71A6E6}"/>
              </a:ext>
            </a:extLst>
          </p:cNvPr>
          <p:cNvSpPr>
            <a:spLocks noGrp="1"/>
          </p:cNvSpPr>
          <p:nvPr>
            <p:ph idx="1"/>
          </p:nvPr>
        </p:nvSpPr>
        <p:spPr>
          <a:xfrm>
            <a:off x="1066800" y="690737"/>
            <a:ext cx="10058400" cy="5476526"/>
          </a:xfrm>
        </p:spPr>
        <p:txBody>
          <a:bodyPr>
            <a:normAutofit/>
          </a:bodyPr>
          <a:lstStyle/>
          <a:p>
            <a:endParaRPr lang="en-US" dirty="0"/>
          </a:p>
          <a:p>
            <a:endParaRPr lang="en-US" sz="2000" dirty="0">
              <a:effectLst/>
              <a:latin typeface="Times New Roman" panose="02020603050405020304" pitchFamily="18" charset="0"/>
              <a:ea typeface="Calibri" panose="020F0502020204030204" pitchFamily="34" charset="0"/>
            </a:endParaRPr>
          </a:p>
          <a:p>
            <a:pPr marL="0" indent="0">
              <a:buNone/>
            </a:pPr>
            <a:endParaRPr lang="en-US" dirty="0">
              <a:latin typeface="Times New Roman" panose="02020603050405020304" pitchFamily="18" charset="0"/>
              <a:ea typeface="Calibri" panose="020F0502020204030204" pitchFamily="34" charset="0"/>
            </a:endParaRPr>
          </a:p>
          <a:p>
            <a:pPr marL="0" indent="0">
              <a:buNone/>
            </a:pPr>
            <a:r>
              <a:rPr lang="en-US" sz="1800" dirty="0">
                <a:effectLst/>
                <a:latin typeface="Times New Roman" panose="02020603050405020304" pitchFamily="18" charset="0"/>
                <a:ea typeface="Calibri" panose="020F0502020204030204" pitchFamily="34" charset="0"/>
              </a:rPr>
              <a:t>Engaging a participant in </a:t>
            </a:r>
            <a:r>
              <a:rPr lang="en-US" sz="1800" dirty="0">
                <a:latin typeface="Times New Roman" panose="02020603050405020304" pitchFamily="18" charset="0"/>
                <a:ea typeface="Calibri" panose="020F0502020204030204" pitchFamily="34" charset="0"/>
              </a:rPr>
              <a:t>a telephonic</a:t>
            </a:r>
            <a:r>
              <a:rPr lang="en-US" sz="1800" dirty="0">
                <a:effectLst/>
                <a:latin typeface="Times New Roman" panose="02020603050405020304" pitchFamily="18" charset="0"/>
                <a:ea typeface="Calibri" panose="020F0502020204030204" pitchFamily="34" charset="0"/>
              </a:rPr>
              <a:t> interview for longer duration </a:t>
            </a:r>
            <a:r>
              <a:rPr lang="en-US" sz="1800" dirty="0">
                <a:latin typeface="Times New Roman" panose="02020603050405020304" pitchFamily="18" charset="0"/>
                <a:ea typeface="Calibri" panose="020F0502020204030204" pitchFamily="34" charset="0"/>
              </a:rPr>
              <a:t>may</a:t>
            </a:r>
            <a:r>
              <a:rPr lang="en-US" sz="1800" dirty="0">
                <a:effectLst/>
                <a:latin typeface="Times New Roman" panose="02020603050405020304" pitchFamily="18" charset="0"/>
                <a:ea typeface="Calibri" panose="020F0502020204030204" pitchFamily="34" charset="0"/>
              </a:rPr>
              <a:t> cause fatigue to either parties. Such burden is profound especially at the old age.  </a:t>
            </a:r>
            <a:endParaRPr lang="en-US" sz="1800" dirty="0">
              <a:latin typeface="Times New Roman" panose="02020603050405020304" pitchFamily="18" charset="0"/>
              <a:ea typeface="Calibri" panose="020F0502020204030204" pitchFamily="34" charset="0"/>
            </a:endParaRPr>
          </a:p>
          <a:p>
            <a:pPr marL="0" indent="0">
              <a:buNone/>
            </a:pPr>
            <a:r>
              <a:rPr lang="en-US" sz="1800" dirty="0">
                <a:effectLst/>
                <a:latin typeface="Times New Roman" panose="02020603050405020304" pitchFamily="18" charset="0"/>
                <a:ea typeface="Calibri" panose="020F0502020204030204" pitchFamily="34" charset="0"/>
              </a:rPr>
              <a:t>(Herzog &amp; Rodgers, 1988; Werth &amp; </a:t>
            </a:r>
            <a:r>
              <a:rPr lang="en-US" sz="1800" dirty="0" err="1">
                <a:effectLst/>
                <a:latin typeface="Times New Roman" panose="02020603050405020304" pitchFamily="18" charset="0"/>
                <a:ea typeface="Calibri" panose="020F0502020204030204" pitchFamily="34" charset="0"/>
              </a:rPr>
              <a:t>Trenery</a:t>
            </a:r>
            <a:r>
              <a:rPr lang="en-US" sz="1800" dirty="0">
                <a:effectLst/>
                <a:latin typeface="Times New Roman" panose="02020603050405020304" pitchFamily="18" charset="0"/>
                <a:ea typeface="Calibri" panose="020F0502020204030204" pitchFamily="34" charset="0"/>
              </a:rPr>
              <a:t> 1993). </a:t>
            </a:r>
          </a:p>
          <a:p>
            <a:endParaRPr lang="en-US" sz="1800" dirty="0">
              <a:latin typeface="Times New Roman" panose="02020603050405020304" pitchFamily="18" charset="0"/>
            </a:endParaRPr>
          </a:p>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role of imbalance of power in a telephonic interview may create anxiety in the interviewees, this can be normalized by letting the interviewee’s set the pace of the interview and not asking over-complex questions.                                      (Hopper 1992; Werth &amp;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Trenery</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1993)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latin typeface="Times New Roman" panose="02020603050405020304" pitchFamily="18" charset="0"/>
              <a:ea typeface="Calibri" panose="020F0502020204030204" pitchFamily="34" charset="0"/>
            </a:endParaRPr>
          </a:p>
          <a:p>
            <a:r>
              <a:rPr lang="en-US" sz="1800" dirty="0">
                <a:latin typeface="Times New Roman" panose="02020603050405020304" pitchFamily="18" charset="0"/>
                <a:ea typeface="Calibri" panose="020F0502020204030204" pitchFamily="34" charset="0"/>
              </a:rPr>
              <a:t>Nowadays, </a:t>
            </a:r>
            <a:r>
              <a:rPr lang="en-US" sz="1800" dirty="0">
                <a:effectLst/>
                <a:latin typeface="Times New Roman" panose="02020603050405020304" pitchFamily="18" charset="0"/>
                <a:ea typeface="Calibri" panose="020F0502020204030204" pitchFamily="34" charset="0"/>
              </a:rPr>
              <a:t>people have shifted to </a:t>
            </a:r>
            <a:r>
              <a:rPr lang="en-US" sz="1800" b="1" dirty="0">
                <a:effectLst/>
                <a:latin typeface="Times New Roman" panose="02020603050405020304" pitchFamily="18" charset="0"/>
                <a:ea typeface="Calibri" panose="020F0502020204030204" pitchFamily="34" charset="0"/>
              </a:rPr>
              <a:t>mobiles for long distance-communication </a:t>
            </a:r>
            <a:r>
              <a:rPr lang="en-US" sz="1800" dirty="0">
                <a:effectLst/>
                <a:latin typeface="Times New Roman" panose="02020603050405020304" pitchFamily="18" charset="0"/>
                <a:ea typeface="Calibri" panose="020F0502020204030204" pitchFamily="34" charset="0"/>
              </a:rPr>
              <a:t>replacing telephones owing to their mobility and applications. </a:t>
            </a:r>
            <a:r>
              <a:rPr lang="en-US" sz="1800" dirty="0">
                <a:latin typeface="Times New Roman" panose="02020603050405020304" pitchFamily="18" charset="0"/>
                <a:ea typeface="Calibri" panose="020F0502020204030204" pitchFamily="34" charset="0"/>
              </a:rPr>
              <a:t>With</a:t>
            </a:r>
            <a:r>
              <a:rPr lang="en-US" sz="1800" dirty="0">
                <a:effectLst/>
                <a:latin typeface="Times New Roman" panose="02020603050405020304" pitchFamily="18" charset="0"/>
                <a:ea typeface="Calibri" panose="020F0502020204030204" pitchFamily="34" charset="0"/>
              </a:rPr>
              <a:t> mobiles, it is important to have good network connections, to achieve clarity in exchange of information </a:t>
            </a:r>
            <a:r>
              <a:rPr lang="en-US" sz="1800" dirty="0">
                <a:latin typeface="Times New Roman" panose="02020603050405020304" pitchFamily="18" charset="0"/>
                <a:ea typeface="Calibri" panose="020F0502020204030204" pitchFamily="34" charset="0"/>
              </a:rPr>
              <a:t>throughout</a:t>
            </a:r>
            <a:r>
              <a:rPr lang="en-US" sz="1800" dirty="0">
                <a:effectLst/>
                <a:latin typeface="Times New Roman" panose="02020603050405020304" pitchFamily="18" charset="0"/>
                <a:ea typeface="Calibri" panose="020F0502020204030204" pitchFamily="34" charset="0"/>
              </a:rPr>
              <a:t> the interview</a:t>
            </a:r>
            <a:r>
              <a:rPr lang="en-US" sz="1800" dirty="0">
                <a:latin typeface="Times New Roman" panose="02020603050405020304" pitchFamily="18" charset="0"/>
                <a:ea typeface="Calibri" panose="020F0502020204030204" pitchFamily="34" charset="0"/>
              </a:rPr>
              <a:t>. </a:t>
            </a:r>
            <a:endParaRPr lang="en-US" sz="1800" dirty="0"/>
          </a:p>
        </p:txBody>
      </p:sp>
      <p:sp>
        <p:nvSpPr>
          <p:cNvPr id="4" name="Slide Number Placeholder 3">
            <a:extLst>
              <a:ext uri="{FF2B5EF4-FFF2-40B4-BE49-F238E27FC236}">
                <a16:creationId xmlns:a16="http://schemas.microsoft.com/office/drawing/2014/main" id="{B1D12365-B4A0-468D-9912-1CF6F519C6EE}"/>
              </a:ext>
            </a:extLst>
          </p:cNvPr>
          <p:cNvSpPr>
            <a:spLocks noGrp="1"/>
          </p:cNvSpPr>
          <p:nvPr>
            <p:ph type="sldNum" sz="quarter" idx="12"/>
          </p:nvPr>
        </p:nvSpPr>
        <p:spPr/>
        <p:txBody>
          <a:bodyPr/>
          <a:lstStyle/>
          <a:p>
            <a:fld id="{3A98EE3D-8CD1-4C3F-BD1C-C98C9596463C}" type="slidenum">
              <a:rPr lang="en-US" smtClean="0"/>
              <a:t>5</a:t>
            </a:fld>
            <a:endParaRPr lang="en-US" dirty="0"/>
          </a:p>
        </p:txBody>
      </p:sp>
    </p:spTree>
    <p:extLst>
      <p:ext uri="{BB962C8B-B14F-4D97-AF65-F5344CB8AC3E}">
        <p14:creationId xmlns:p14="http://schemas.microsoft.com/office/powerpoint/2010/main" val="3348608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2A172-1ED3-4EA4-A345-9FD4F7CD7BD0}"/>
              </a:ext>
            </a:extLst>
          </p:cNvPr>
          <p:cNvSpPr>
            <a:spLocks noGrp="1"/>
          </p:cNvSpPr>
          <p:nvPr>
            <p:ph type="title"/>
          </p:nvPr>
        </p:nvSpPr>
        <p:spPr/>
        <p:txBody>
          <a:bodyPr/>
          <a:lstStyle/>
          <a:p>
            <a:r>
              <a:rPr lang="en-US" dirty="0"/>
              <a:t>Ethics  in  </a:t>
            </a:r>
          </a:p>
        </p:txBody>
      </p:sp>
      <p:sp>
        <p:nvSpPr>
          <p:cNvPr id="3" name="Content Placeholder 2">
            <a:extLst>
              <a:ext uri="{FF2B5EF4-FFF2-40B4-BE49-F238E27FC236}">
                <a16:creationId xmlns:a16="http://schemas.microsoft.com/office/drawing/2014/main" id="{7C0E18CF-3775-46E2-B82F-F308FD0C2313}"/>
              </a:ext>
            </a:extLst>
          </p:cNvPr>
          <p:cNvSpPr>
            <a:spLocks noGrp="1"/>
          </p:cNvSpPr>
          <p:nvPr>
            <p:ph idx="1"/>
          </p:nvPr>
        </p:nvSpPr>
        <p:spPr>
          <a:xfrm>
            <a:off x="4882101" y="326003"/>
            <a:ext cx="6901731" cy="6090700"/>
          </a:xfrm>
        </p:spPr>
        <p:txBody>
          <a:bodyPr>
            <a:normAutofit/>
          </a:bodyPr>
          <a:lstStyle/>
          <a:p>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Cold calling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i.e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calling as a stranger has been extensively used for commercial purposes in UK, which raised concerns regarding the intuitiveness of the telephonic interview method. (Smith,2005) It is unethical way of infringing upon someone’s privacy.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sz="1800" dirty="0">
                <a:latin typeface="Times New Roman" panose="02020603050405020304" pitchFamily="18" charset="0"/>
                <a:cs typeface="Times New Roman" panose="02020603050405020304" pitchFamily="18" charset="0"/>
              </a:rPr>
              <a:t>Mobile contacts of the concerned informants are procured, necessary documents are prepared and sent in advance to the informant via WhatsApp or Gmail. These documents include : </a:t>
            </a:r>
          </a:p>
          <a:p>
            <a:r>
              <a:rPr lang="en-US" sz="1800" dirty="0">
                <a:latin typeface="Times New Roman" panose="02020603050405020304" pitchFamily="18" charset="0"/>
                <a:cs typeface="Times New Roman" panose="02020603050405020304" pitchFamily="18" charset="0"/>
              </a:rPr>
              <a:t>(a) Informed consent sheet  (b) Details of the interview sheet</a:t>
            </a:r>
          </a:p>
          <a:p>
            <a:r>
              <a:rPr lang="en-US" sz="1800" dirty="0">
                <a:latin typeface="Times New Roman" panose="02020603050405020304" pitchFamily="18" charset="0"/>
                <a:cs typeface="Times New Roman" panose="02020603050405020304" pitchFamily="18" charset="0"/>
              </a:rPr>
              <a:t>(c) Sample of the Interview Questionnaire</a:t>
            </a:r>
          </a:p>
          <a:p>
            <a:endParaRPr lang="en-US" dirty="0"/>
          </a:p>
          <a:p>
            <a:r>
              <a:rPr lang="en-US" sz="2000" dirty="0">
                <a:latin typeface="Times New Roman" panose="02020603050405020304" pitchFamily="18" charset="0"/>
                <a:cs typeface="Times New Roman" panose="02020603050405020304" pitchFamily="18" charset="0"/>
              </a:rPr>
              <a:t>Detailed guidelines should be given in the documents regarding the type of research. </a:t>
            </a:r>
          </a:p>
          <a:p>
            <a:endParaRPr lang="en-US"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sz="2000" dirty="0">
                <a:effectLst/>
                <a:latin typeface="Times New Roman" panose="02020603050405020304" pitchFamily="18" charset="0"/>
                <a:ea typeface="Calibri" panose="020F0502020204030204" pitchFamily="34" charset="0"/>
                <a:cs typeface="Times New Roman" panose="02020603050405020304" pitchFamily="18" charset="0"/>
              </a:rPr>
              <a:t>A pre-call should also be made before the main interview to check the participants’ agreeableness for the proposed participation to the interviews</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4" name="Text Placeholder 3">
            <a:extLst>
              <a:ext uri="{FF2B5EF4-FFF2-40B4-BE49-F238E27FC236}">
                <a16:creationId xmlns:a16="http://schemas.microsoft.com/office/drawing/2014/main" id="{5FCBBD1D-96EA-4643-AEB5-A0DEF90B870D}"/>
              </a:ext>
            </a:extLst>
          </p:cNvPr>
          <p:cNvSpPr>
            <a:spLocks noGrp="1"/>
          </p:cNvSpPr>
          <p:nvPr>
            <p:ph type="body" sz="half" idx="2"/>
          </p:nvPr>
        </p:nvSpPr>
        <p:spPr/>
        <p:txBody>
          <a:bodyPr>
            <a:normAutofit/>
          </a:bodyPr>
          <a:lstStyle/>
          <a:p>
            <a:r>
              <a:rPr lang="en-US" sz="3200" dirty="0">
                <a:latin typeface="+mj-lt"/>
              </a:rPr>
              <a:t> Mobile  </a:t>
            </a:r>
          </a:p>
          <a:p>
            <a:r>
              <a:rPr lang="en-US" sz="3200" dirty="0">
                <a:latin typeface="+mj-lt"/>
              </a:rPr>
              <a:t>Interviewing </a:t>
            </a:r>
          </a:p>
        </p:txBody>
      </p:sp>
      <p:sp>
        <p:nvSpPr>
          <p:cNvPr id="5" name="Slide Number Placeholder 4">
            <a:extLst>
              <a:ext uri="{FF2B5EF4-FFF2-40B4-BE49-F238E27FC236}">
                <a16:creationId xmlns:a16="http://schemas.microsoft.com/office/drawing/2014/main" id="{5B94A192-D2B8-4478-8A5A-4E9652BBC8AF}"/>
              </a:ext>
            </a:extLst>
          </p:cNvPr>
          <p:cNvSpPr>
            <a:spLocks noGrp="1"/>
          </p:cNvSpPr>
          <p:nvPr>
            <p:ph type="sldNum" sz="quarter" idx="12"/>
          </p:nvPr>
        </p:nvSpPr>
        <p:spPr/>
        <p:txBody>
          <a:bodyPr/>
          <a:lstStyle/>
          <a:p>
            <a:fld id="{3A98EE3D-8CD1-4C3F-BD1C-C98C9596463C}" type="slidenum">
              <a:rPr lang="en-US" smtClean="0"/>
              <a:pPr/>
              <a:t>6</a:t>
            </a:fld>
            <a:endParaRPr lang="en-US" dirty="0"/>
          </a:p>
        </p:txBody>
      </p:sp>
    </p:spTree>
    <p:extLst>
      <p:ext uri="{BB962C8B-B14F-4D97-AF65-F5344CB8AC3E}">
        <p14:creationId xmlns:p14="http://schemas.microsoft.com/office/powerpoint/2010/main" val="1489414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71BF4-A017-4C0B-B4C4-24C44874DDEC}"/>
              </a:ext>
            </a:extLst>
          </p:cNvPr>
          <p:cNvSpPr>
            <a:spLocks noGrp="1"/>
          </p:cNvSpPr>
          <p:nvPr>
            <p:ph type="title"/>
          </p:nvPr>
        </p:nvSpPr>
        <p:spPr>
          <a:xfrm>
            <a:off x="1097280" y="650588"/>
            <a:ext cx="10058400" cy="885705"/>
          </a:xfrm>
        </p:spPr>
        <p:txBody>
          <a:bodyPr>
            <a:normAutofit/>
          </a:bodyPr>
          <a:lstStyle/>
          <a:p>
            <a:r>
              <a:rPr lang="en-US" sz="3600" dirty="0"/>
              <a:t>Dynamics of smooth mobile interviews</a:t>
            </a:r>
          </a:p>
        </p:txBody>
      </p:sp>
      <p:sp>
        <p:nvSpPr>
          <p:cNvPr id="3" name="Content Placeholder 2">
            <a:extLst>
              <a:ext uri="{FF2B5EF4-FFF2-40B4-BE49-F238E27FC236}">
                <a16:creationId xmlns:a16="http://schemas.microsoft.com/office/drawing/2014/main" id="{C39E1B8E-D71B-4FF0-9FF7-5F6AA9D669FA}"/>
              </a:ext>
            </a:extLst>
          </p:cNvPr>
          <p:cNvSpPr>
            <a:spLocks noGrp="1"/>
          </p:cNvSpPr>
          <p:nvPr>
            <p:ph idx="1"/>
          </p:nvPr>
        </p:nvSpPr>
        <p:spPr>
          <a:xfrm>
            <a:off x="1036320" y="1254739"/>
            <a:ext cx="10058400" cy="5205046"/>
          </a:xfrm>
        </p:spPr>
        <p:txBody>
          <a:bodyPr/>
          <a:lstStyle/>
          <a:p>
            <a:endParaRPr lang="en-US" dirty="0"/>
          </a:p>
          <a:p>
            <a:pPr marL="0" indent="0">
              <a:buNone/>
            </a:pPr>
            <a:r>
              <a:rPr lang="en-US" sz="1800" dirty="0"/>
              <a:t>Before the telephonic interview, it is important to charge our mobiles in advance lest the call is interrupted due to insufficient battery causing embarrassment to the researcher.</a:t>
            </a:r>
          </a:p>
          <a:p>
            <a:pPr marL="0" indent="0">
              <a:buNone/>
            </a:pPr>
            <a:r>
              <a:rPr lang="en-US" sz="1800" dirty="0"/>
              <a:t> </a:t>
            </a:r>
          </a:p>
          <a:p>
            <a:pPr marL="0" indent="0">
              <a:buNone/>
            </a:pPr>
            <a:r>
              <a:rPr lang="en-US" sz="1800" dirty="0"/>
              <a:t>Each interview should be made at scheduled time and start with some ice-beakers by the interviewer to make the informant/participants comfortable. Certain general greetings can be used for the same as in – How are you ? , How is it going ? etc.</a:t>
            </a:r>
          </a:p>
          <a:p>
            <a:pPr marL="0" indent="0">
              <a:buNone/>
            </a:pPr>
            <a:endParaRPr lang="en-US" sz="1800" dirty="0"/>
          </a:p>
          <a:p>
            <a:pPr marL="0" indent="0">
              <a:buNone/>
            </a:pPr>
            <a:r>
              <a:rPr lang="en-US" sz="1800" dirty="0"/>
              <a:t>The interviewer should keep track of the mood of the consultant. If it appears that the informant is getting bored or tired, one can digress from the interview topic and have informal chat for a while. Sometimes it is best to postpone the interview session. </a:t>
            </a:r>
          </a:p>
          <a:p>
            <a:pPr marL="0" indent="0">
              <a:buNone/>
            </a:pPr>
            <a:endParaRPr lang="en-US" dirty="0"/>
          </a:p>
        </p:txBody>
      </p:sp>
      <p:sp>
        <p:nvSpPr>
          <p:cNvPr id="4" name="Slide Number Placeholder 3">
            <a:extLst>
              <a:ext uri="{FF2B5EF4-FFF2-40B4-BE49-F238E27FC236}">
                <a16:creationId xmlns:a16="http://schemas.microsoft.com/office/drawing/2014/main" id="{85C6C16E-A2BB-4BD6-81C5-97F9C9EDFF28}"/>
              </a:ext>
            </a:extLst>
          </p:cNvPr>
          <p:cNvSpPr>
            <a:spLocks noGrp="1"/>
          </p:cNvSpPr>
          <p:nvPr>
            <p:ph type="sldNum" sz="quarter" idx="12"/>
          </p:nvPr>
        </p:nvSpPr>
        <p:spPr/>
        <p:txBody>
          <a:bodyPr/>
          <a:lstStyle/>
          <a:p>
            <a:fld id="{3A98EE3D-8CD1-4C3F-BD1C-C98C9596463C}" type="slidenum">
              <a:rPr lang="en-US" smtClean="0"/>
              <a:t>7</a:t>
            </a:fld>
            <a:endParaRPr lang="en-US" dirty="0"/>
          </a:p>
        </p:txBody>
      </p:sp>
    </p:spTree>
    <p:extLst>
      <p:ext uri="{BB962C8B-B14F-4D97-AF65-F5344CB8AC3E}">
        <p14:creationId xmlns:p14="http://schemas.microsoft.com/office/powerpoint/2010/main" val="3671689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EF4FB9E-E9CA-408A-94C0-3F3F39439F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9038" y="1149101"/>
            <a:ext cx="6906826" cy="4867108"/>
          </a:xfrm>
          <a:prstGeom prst="rect">
            <a:avLst/>
          </a:prstGeom>
        </p:spPr>
      </p:pic>
      <p:sp>
        <p:nvSpPr>
          <p:cNvPr id="3" name="Text Placeholder 3">
            <a:extLst>
              <a:ext uri="{FF2B5EF4-FFF2-40B4-BE49-F238E27FC236}">
                <a16:creationId xmlns:a16="http://schemas.microsoft.com/office/drawing/2014/main" id="{BB11FFEC-0D0D-4C5E-8A62-0ADF9370B15F}"/>
              </a:ext>
            </a:extLst>
          </p:cNvPr>
          <p:cNvSpPr txBox="1">
            <a:spLocks/>
          </p:cNvSpPr>
          <p:nvPr/>
        </p:nvSpPr>
        <p:spPr>
          <a:xfrm>
            <a:off x="408373" y="1589103"/>
            <a:ext cx="3701988" cy="3648722"/>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sz="1800" dirty="0">
                <a:latin typeface="Times New Roman" panose="02020603050405020304" pitchFamily="18" charset="0"/>
                <a:cs typeface="Times New Roman" panose="02020603050405020304" pitchFamily="18" charset="0"/>
              </a:rPr>
              <a:t>KANAUJI</a:t>
            </a:r>
          </a:p>
          <a:p>
            <a:r>
              <a:rPr lang="en-US" sz="1800" dirty="0">
                <a:latin typeface="Times New Roman" panose="02020603050405020304" pitchFamily="18" charset="0"/>
                <a:cs typeface="Times New Roman" panose="02020603050405020304" pitchFamily="18" charset="0"/>
              </a:rPr>
              <a:t>Kanauji is a dialect of western Hindi spoken by around 9.5 million people presently, still it remains a sparsely documented variety. </a:t>
            </a:r>
          </a:p>
          <a:p>
            <a:r>
              <a:rPr lang="en-US" sz="1800" dirty="0">
                <a:latin typeface="Times New Roman" panose="02020603050405020304" pitchFamily="18" charset="0"/>
                <a:cs typeface="Times New Roman" panose="02020603050405020304" pitchFamily="18" charset="0"/>
              </a:rPr>
              <a:t>Kanauji is spoken in districts of Kanpur, Farrukhabad, </a:t>
            </a:r>
            <a:r>
              <a:rPr lang="en-US" sz="1800" dirty="0" err="1">
                <a:latin typeface="Times New Roman" panose="02020603050405020304" pitchFamily="18" charset="0"/>
                <a:cs typeface="Times New Roman" panose="02020603050405020304" pitchFamily="18" charset="0"/>
              </a:rPr>
              <a:t>Etawah</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Hardoi</a:t>
            </a:r>
            <a:r>
              <a:rPr lang="en-US" sz="1800" dirty="0">
                <a:latin typeface="Times New Roman" panose="02020603050405020304" pitchFamily="18" charset="0"/>
                <a:cs typeface="Times New Roman" panose="02020603050405020304" pitchFamily="18" charset="0"/>
              </a:rPr>
              <a:t>, Shahjahanpur, </a:t>
            </a:r>
            <a:r>
              <a:rPr lang="en-US" sz="1800" dirty="0" err="1">
                <a:latin typeface="Times New Roman" panose="02020603050405020304" pitchFamily="18" charset="0"/>
                <a:cs typeface="Times New Roman" panose="02020603050405020304" pitchFamily="18" charset="0"/>
              </a:rPr>
              <a:t>Pilibhit</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Mainpuri</a:t>
            </a:r>
            <a:r>
              <a:rPr lang="en-US" sz="1800" dirty="0">
                <a:latin typeface="Times New Roman" panose="02020603050405020304" pitchFamily="18" charset="0"/>
                <a:cs typeface="Times New Roman" panose="02020603050405020304" pitchFamily="18" charset="0"/>
              </a:rPr>
              <a:t> and </a:t>
            </a:r>
            <a:r>
              <a:rPr lang="en-US" sz="1800" dirty="0" err="1">
                <a:latin typeface="Times New Roman" panose="02020603050405020304" pitchFamily="18" charset="0"/>
                <a:cs typeface="Times New Roman" panose="02020603050405020304" pitchFamily="18" charset="0"/>
              </a:rPr>
              <a:t>Auraiya</a:t>
            </a:r>
            <a:r>
              <a:rPr lang="en-US" sz="1800" dirty="0">
                <a:latin typeface="Times New Roman" panose="02020603050405020304" pitchFamily="18" charset="0"/>
                <a:cs typeface="Times New Roman" panose="02020603050405020304" pitchFamily="18" charset="0"/>
              </a:rPr>
              <a:t> districts of Uttar Pradesh (</a:t>
            </a:r>
            <a:r>
              <a:rPr lang="en-US" sz="1800" dirty="0" err="1">
                <a:latin typeface="Times New Roman" panose="02020603050405020304" pitchFamily="18" charset="0"/>
                <a:cs typeface="Times New Roman" panose="02020603050405020304" pitchFamily="18" charset="0"/>
              </a:rPr>
              <a:t>Ethnologue</a:t>
            </a:r>
            <a:r>
              <a:rPr lang="en-US" sz="1800" dirty="0">
                <a:latin typeface="Times New Roman" panose="02020603050405020304" pitchFamily="18" charset="0"/>
                <a:cs typeface="Times New Roman" panose="02020603050405020304" pitchFamily="18" charset="0"/>
              </a:rPr>
              <a:t> (2018)).</a:t>
            </a:r>
          </a:p>
        </p:txBody>
      </p:sp>
      <p:sp>
        <p:nvSpPr>
          <p:cNvPr id="2" name="Slide Number Placeholder 1">
            <a:extLst>
              <a:ext uri="{FF2B5EF4-FFF2-40B4-BE49-F238E27FC236}">
                <a16:creationId xmlns:a16="http://schemas.microsoft.com/office/drawing/2014/main" id="{19EDD72F-7E52-43D4-B0A2-E41C7AF9696D}"/>
              </a:ext>
            </a:extLst>
          </p:cNvPr>
          <p:cNvSpPr>
            <a:spLocks noGrp="1"/>
          </p:cNvSpPr>
          <p:nvPr>
            <p:ph type="sldNum" sz="quarter" idx="12"/>
          </p:nvPr>
        </p:nvSpPr>
        <p:spPr/>
        <p:txBody>
          <a:bodyPr/>
          <a:lstStyle/>
          <a:p>
            <a:fld id="{3A98EE3D-8CD1-4C3F-BD1C-C98C9596463C}" type="slidenum">
              <a:rPr lang="en-US" smtClean="0"/>
              <a:t>8</a:t>
            </a:fld>
            <a:endParaRPr lang="en-US" dirty="0"/>
          </a:p>
        </p:txBody>
      </p:sp>
    </p:spTree>
    <p:extLst>
      <p:ext uri="{BB962C8B-B14F-4D97-AF65-F5344CB8AC3E}">
        <p14:creationId xmlns:p14="http://schemas.microsoft.com/office/powerpoint/2010/main" val="1798530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F58DE-0050-4BC3-AC8C-332E35C9BB10}"/>
              </a:ext>
            </a:extLst>
          </p:cNvPr>
          <p:cNvSpPr>
            <a:spLocks noGrp="1"/>
          </p:cNvSpPr>
          <p:nvPr>
            <p:ph type="title"/>
          </p:nvPr>
        </p:nvSpPr>
        <p:spPr>
          <a:xfrm>
            <a:off x="197527" y="1929625"/>
            <a:ext cx="3630967" cy="2286000"/>
          </a:xfrm>
        </p:spPr>
        <p:txBody>
          <a:bodyPr>
            <a:normAutofit/>
          </a:bodyPr>
          <a:lstStyle/>
          <a:p>
            <a:r>
              <a:rPr lang="en-US" sz="3200" u="sng" dirty="0">
                <a:solidFill>
                  <a:schemeClr val="accent1">
                    <a:lumMod val="60000"/>
                    <a:lumOff val="40000"/>
                  </a:schemeClr>
                </a:solidFill>
                <a:latin typeface="Times New Roman" panose="02020603050405020304" pitchFamily="18" charset="0"/>
                <a:ea typeface="Calibri" panose="020F0502020204030204" pitchFamily="34" charset="0"/>
              </a:rPr>
              <a:t>Mobile-interview-fieldwork: case study of  Kanauji</a:t>
            </a:r>
            <a:endParaRPr lang="en-US" sz="3200" dirty="0">
              <a:solidFill>
                <a:schemeClr val="accent1">
                  <a:lumMod val="60000"/>
                  <a:lumOff val="40000"/>
                </a:schemeClr>
              </a:solidFill>
            </a:endParaRPr>
          </a:p>
        </p:txBody>
      </p:sp>
      <p:graphicFrame>
        <p:nvGraphicFramePr>
          <p:cNvPr id="5" name="Content Placeholder 4">
            <a:extLst>
              <a:ext uri="{FF2B5EF4-FFF2-40B4-BE49-F238E27FC236}">
                <a16:creationId xmlns:a16="http://schemas.microsoft.com/office/drawing/2014/main" id="{F0CEE727-D64E-45FF-A087-BC588048FCB2}"/>
              </a:ext>
            </a:extLst>
          </p:cNvPr>
          <p:cNvGraphicFramePr>
            <a:graphicFrameLocks noGrp="1"/>
          </p:cNvGraphicFramePr>
          <p:nvPr>
            <p:ph idx="1"/>
            <p:extLst>
              <p:ext uri="{D42A27DB-BD31-4B8C-83A1-F6EECF244321}">
                <p14:modId xmlns:p14="http://schemas.microsoft.com/office/powerpoint/2010/main" val="1935402523"/>
              </p:ext>
            </p:extLst>
          </p:nvPr>
        </p:nvGraphicFramePr>
        <p:xfrm>
          <a:off x="5007007" y="2138307"/>
          <a:ext cx="5921399" cy="1963176"/>
        </p:xfrm>
        <a:graphic>
          <a:graphicData uri="http://schemas.openxmlformats.org/drawingml/2006/table">
            <a:tbl>
              <a:tblPr firstRow="1" firstCol="1" bandRow="1">
                <a:tableStyleId>{5C22544A-7EE6-4342-B048-85BDC9FD1C3A}</a:tableStyleId>
              </a:tblPr>
              <a:tblGrid>
                <a:gridCol w="935105">
                  <a:extLst>
                    <a:ext uri="{9D8B030D-6E8A-4147-A177-3AD203B41FA5}">
                      <a16:colId xmlns:a16="http://schemas.microsoft.com/office/drawing/2014/main" val="1189681244"/>
                    </a:ext>
                  </a:extLst>
                </a:gridCol>
                <a:gridCol w="891709">
                  <a:extLst>
                    <a:ext uri="{9D8B030D-6E8A-4147-A177-3AD203B41FA5}">
                      <a16:colId xmlns:a16="http://schemas.microsoft.com/office/drawing/2014/main" val="3854853399"/>
                    </a:ext>
                  </a:extLst>
                </a:gridCol>
                <a:gridCol w="1007898">
                  <a:extLst>
                    <a:ext uri="{9D8B030D-6E8A-4147-A177-3AD203B41FA5}">
                      <a16:colId xmlns:a16="http://schemas.microsoft.com/office/drawing/2014/main" val="1523136878"/>
                    </a:ext>
                  </a:extLst>
                </a:gridCol>
                <a:gridCol w="1196879">
                  <a:extLst>
                    <a:ext uri="{9D8B030D-6E8A-4147-A177-3AD203B41FA5}">
                      <a16:colId xmlns:a16="http://schemas.microsoft.com/office/drawing/2014/main" val="3874372117"/>
                    </a:ext>
                  </a:extLst>
                </a:gridCol>
                <a:gridCol w="944904">
                  <a:extLst>
                    <a:ext uri="{9D8B030D-6E8A-4147-A177-3AD203B41FA5}">
                      <a16:colId xmlns:a16="http://schemas.microsoft.com/office/drawing/2014/main" val="3396877188"/>
                    </a:ext>
                  </a:extLst>
                </a:gridCol>
                <a:gridCol w="944904">
                  <a:extLst>
                    <a:ext uri="{9D8B030D-6E8A-4147-A177-3AD203B41FA5}">
                      <a16:colId xmlns:a16="http://schemas.microsoft.com/office/drawing/2014/main" val="473544744"/>
                    </a:ext>
                  </a:extLst>
                </a:gridCol>
              </a:tblGrid>
              <a:tr h="659351">
                <a:tc>
                  <a:txBody>
                    <a:bodyPr/>
                    <a:lstStyle/>
                    <a:p>
                      <a:pPr marL="0" marR="0" algn="just">
                        <a:lnSpc>
                          <a:spcPct val="107000"/>
                        </a:lnSpc>
                        <a:spcBef>
                          <a:spcPts val="0"/>
                        </a:spcBef>
                        <a:spcAft>
                          <a:spcPts val="0"/>
                        </a:spcAft>
                      </a:pPr>
                      <a:r>
                        <a:rPr lang="en-US" sz="1200" dirty="0">
                          <a:effectLst/>
                        </a:rPr>
                        <a:t> </a:t>
                      </a:r>
                      <a:endParaRPr lang="en-US" sz="1100" dirty="0">
                        <a:effectLst/>
                      </a:endParaRPr>
                    </a:p>
                    <a:p>
                      <a:pPr marL="0" marR="0" algn="just">
                        <a:lnSpc>
                          <a:spcPct val="107000"/>
                        </a:lnSpc>
                        <a:spcBef>
                          <a:spcPts val="0"/>
                        </a:spcBef>
                        <a:spcAft>
                          <a:spcPts val="0"/>
                        </a:spcAft>
                      </a:pPr>
                      <a:r>
                        <a:rPr lang="en-US" sz="1200" dirty="0">
                          <a:effectLst/>
                        </a:rPr>
                        <a:t>Regions</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 </a:t>
                      </a:r>
                      <a:endParaRPr lang="en-US" sz="1100">
                        <a:effectLst/>
                      </a:endParaRPr>
                    </a:p>
                    <a:p>
                      <a:pPr marL="0" marR="0" algn="just">
                        <a:lnSpc>
                          <a:spcPct val="107000"/>
                        </a:lnSpc>
                        <a:spcBef>
                          <a:spcPts val="0"/>
                        </a:spcBef>
                        <a:spcAft>
                          <a:spcPts val="0"/>
                        </a:spcAft>
                      </a:pPr>
                      <a:r>
                        <a:rPr lang="en-US" sz="1200">
                          <a:effectLst/>
                        </a:rPr>
                        <a:t>Kanpur</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 </a:t>
                      </a:r>
                      <a:endParaRPr lang="en-US" sz="1100" dirty="0">
                        <a:effectLst/>
                      </a:endParaRPr>
                    </a:p>
                    <a:p>
                      <a:pPr marL="0" marR="0" algn="just">
                        <a:lnSpc>
                          <a:spcPct val="107000"/>
                        </a:lnSpc>
                        <a:spcBef>
                          <a:spcPts val="0"/>
                        </a:spcBef>
                        <a:spcAft>
                          <a:spcPts val="0"/>
                        </a:spcAft>
                      </a:pPr>
                      <a:r>
                        <a:rPr lang="en-US" sz="1200" dirty="0" err="1">
                          <a:effectLst/>
                        </a:rPr>
                        <a:t>Kanauj</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 </a:t>
                      </a:r>
                      <a:endParaRPr lang="en-US" sz="1100">
                        <a:effectLst/>
                      </a:endParaRPr>
                    </a:p>
                    <a:p>
                      <a:pPr marL="0" marR="0" algn="just">
                        <a:lnSpc>
                          <a:spcPct val="107000"/>
                        </a:lnSpc>
                        <a:spcBef>
                          <a:spcPts val="0"/>
                        </a:spcBef>
                        <a:spcAft>
                          <a:spcPts val="0"/>
                        </a:spcAft>
                      </a:pPr>
                      <a:r>
                        <a:rPr lang="en-US" sz="1200">
                          <a:effectLst/>
                        </a:rPr>
                        <a:t>Farukkhabad</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 </a:t>
                      </a:r>
                      <a:endParaRPr lang="en-US" sz="1100">
                        <a:effectLst/>
                      </a:endParaRPr>
                    </a:p>
                    <a:p>
                      <a:pPr marL="0" marR="0" algn="just">
                        <a:lnSpc>
                          <a:spcPct val="107000"/>
                        </a:lnSpc>
                        <a:spcBef>
                          <a:spcPts val="0"/>
                        </a:spcBef>
                        <a:spcAft>
                          <a:spcPts val="0"/>
                        </a:spcAft>
                      </a:pPr>
                      <a:r>
                        <a:rPr lang="en-US" sz="1200">
                          <a:effectLst/>
                        </a:rPr>
                        <a:t>  Itawa</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 </a:t>
                      </a:r>
                      <a:endParaRPr lang="en-US" sz="1100">
                        <a:effectLst/>
                      </a:endParaRPr>
                    </a:p>
                    <a:p>
                      <a:pPr marL="0" marR="0" algn="just">
                        <a:lnSpc>
                          <a:spcPct val="107000"/>
                        </a:lnSpc>
                        <a:spcBef>
                          <a:spcPts val="0"/>
                        </a:spcBef>
                        <a:spcAft>
                          <a:spcPts val="0"/>
                        </a:spcAft>
                      </a:pPr>
                      <a:r>
                        <a:rPr lang="en-US" sz="1200">
                          <a:effectLst/>
                        </a:rPr>
                        <a:t>Auraiya</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3994387210"/>
                  </a:ext>
                </a:extLst>
              </a:tr>
              <a:tr h="322237">
                <a:tc>
                  <a:txBody>
                    <a:bodyPr/>
                    <a:lstStyle/>
                    <a:p>
                      <a:pPr marL="0" marR="0" algn="just">
                        <a:lnSpc>
                          <a:spcPct val="107000"/>
                        </a:lnSpc>
                        <a:spcBef>
                          <a:spcPts val="0"/>
                        </a:spcBef>
                        <a:spcAft>
                          <a:spcPts val="0"/>
                        </a:spcAft>
                      </a:pPr>
                      <a:r>
                        <a:rPr lang="en-US" sz="1200">
                          <a:effectLst/>
                        </a:rPr>
                        <a:t>Gender</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Male</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Male</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Female</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Female</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Female</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453592310"/>
                  </a:ext>
                </a:extLst>
              </a:tr>
              <a:tr h="322237">
                <a:tc>
                  <a:txBody>
                    <a:bodyPr/>
                    <a:lstStyle/>
                    <a:p>
                      <a:pPr marL="0" marR="0" algn="just">
                        <a:lnSpc>
                          <a:spcPct val="107000"/>
                        </a:lnSpc>
                        <a:spcBef>
                          <a:spcPts val="0"/>
                        </a:spcBef>
                        <a:spcAft>
                          <a:spcPts val="0"/>
                        </a:spcAft>
                      </a:pPr>
                      <a:r>
                        <a:rPr lang="en-US" sz="1200">
                          <a:effectLst/>
                        </a:rPr>
                        <a:t>Age</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19</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26</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32</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45</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39</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450070592"/>
                  </a:ext>
                </a:extLst>
              </a:tr>
              <a:tr h="659351">
                <a:tc>
                  <a:txBody>
                    <a:bodyPr/>
                    <a:lstStyle/>
                    <a:p>
                      <a:pPr marL="0" marR="0" algn="just">
                        <a:lnSpc>
                          <a:spcPct val="107000"/>
                        </a:lnSpc>
                        <a:spcBef>
                          <a:spcPts val="0"/>
                        </a:spcBef>
                        <a:spcAft>
                          <a:spcPts val="0"/>
                        </a:spcAft>
                      </a:pPr>
                      <a:r>
                        <a:rPr lang="en-US" sz="1200" dirty="0">
                          <a:effectLst/>
                        </a:rPr>
                        <a:t>Name</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Sanjay Mishra</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Alok Trivedi</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Rani </a:t>
                      </a:r>
                      <a:r>
                        <a:rPr lang="en-US" sz="1200" dirty="0" err="1">
                          <a:effectLst/>
                        </a:rPr>
                        <a:t>Katiyar</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a:effectLst/>
                        </a:rPr>
                        <a:t>Kalpana</a:t>
                      </a:r>
                      <a:endParaRPr lang="en-US" sz="1100">
                        <a:effectLst/>
                      </a:endParaRPr>
                    </a:p>
                    <a:p>
                      <a:pPr marL="0" marR="0" algn="just">
                        <a:lnSpc>
                          <a:spcPct val="107000"/>
                        </a:lnSpc>
                        <a:spcBef>
                          <a:spcPts val="0"/>
                        </a:spcBef>
                        <a:spcAft>
                          <a:spcPts val="0"/>
                        </a:spcAft>
                      </a:pPr>
                      <a:r>
                        <a:rPr lang="en-US" sz="1200">
                          <a:effectLst/>
                        </a:rPr>
                        <a:t>Dwivedi</a:t>
                      </a:r>
                      <a:endParaRPr lang="en-US" sz="11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marL="0" marR="0" algn="just">
                        <a:lnSpc>
                          <a:spcPct val="107000"/>
                        </a:lnSpc>
                        <a:spcBef>
                          <a:spcPts val="0"/>
                        </a:spcBef>
                        <a:spcAft>
                          <a:spcPts val="0"/>
                        </a:spcAft>
                      </a:pPr>
                      <a:r>
                        <a:rPr lang="en-US" sz="1200" dirty="0">
                          <a:effectLst/>
                        </a:rPr>
                        <a:t>Shivani Gupta</a:t>
                      </a:r>
                      <a:endParaRPr lang="en-US" sz="11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3868463234"/>
                  </a:ext>
                </a:extLst>
              </a:tr>
            </a:tbl>
          </a:graphicData>
        </a:graphic>
      </p:graphicFrame>
      <p:sp>
        <p:nvSpPr>
          <p:cNvPr id="6" name="Rectangle 5">
            <a:extLst>
              <a:ext uri="{FF2B5EF4-FFF2-40B4-BE49-F238E27FC236}">
                <a16:creationId xmlns:a16="http://schemas.microsoft.com/office/drawing/2014/main" id="{20F2E792-5A28-4EC4-B37C-F09C80B3A467}"/>
              </a:ext>
            </a:extLst>
          </p:cNvPr>
          <p:cNvSpPr/>
          <p:nvPr/>
        </p:nvSpPr>
        <p:spPr>
          <a:xfrm>
            <a:off x="4403324" y="168898"/>
            <a:ext cx="7714695" cy="1797672"/>
          </a:xfrm>
          <a:prstGeom prst="rect">
            <a:avLst/>
          </a:prstGeom>
        </p:spPr>
        <p:txBody>
          <a:bodyPr wrap="square">
            <a:spAutoFit/>
          </a:bodyPr>
          <a:lstStyle/>
          <a:p>
            <a:pPr algn="just">
              <a:lnSpc>
                <a:spcPct val="107000"/>
              </a:lnSpc>
              <a:spcAft>
                <a:spcPts val="800"/>
              </a:spcAft>
              <a:buSzPts val="1400"/>
            </a:pPr>
            <a:r>
              <a:rPr lang="en-IN" sz="2000" dirty="0"/>
              <a:t>METHODOLOGY </a:t>
            </a:r>
            <a:endParaRPr lang="en-US" sz="2000" dirty="0"/>
          </a:p>
          <a:p>
            <a:pPr marR="0" lvl="0" algn="just">
              <a:lnSpc>
                <a:spcPct val="107000"/>
              </a:lnSpc>
              <a:spcBef>
                <a:spcPts val="0"/>
              </a:spcBef>
              <a:spcAft>
                <a:spcPts val="800"/>
              </a:spcAft>
              <a:buSzPts val="1400"/>
            </a:pPr>
            <a:endParaRPr lang="en-US" dirty="0">
              <a:latin typeface="Times New Roman" panose="02020603050405020304" pitchFamily="18" charset="0"/>
              <a:ea typeface="Calibri" panose="020F0502020204030204" pitchFamily="34" charset="0"/>
              <a:cs typeface="Mangal" panose="02040503050203030202" pitchFamily="18" charset="0"/>
            </a:endParaRPr>
          </a:p>
          <a:p>
            <a:pPr marR="0" lvl="0" algn="just">
              <a:lnSpc>
                <a:spcPct val="107000"/>
              </a:lnSpc>
              <a:spcBef>
                <a:spcPts val="0"/>
              </a:spcBef>
              <a:spcAft>
                <a:spcPts val="800"/>
              </a:spcAft>
              <a:buSzPts val="1400"/>
            </a:pPr>
            <a:r>
              <a:rPr lang="en-US" dirty="0">
                <a:latin typeface="Times New Roman" panose="02020603050405020304" pitchFamily="18" charset="0"/>
                <a:ea typeface="Calibri" panose="020F0502020204030204" pitchFamily="34" charset="0"/>
                <a:cs typeface="Mangal" panose="02040503050203030202" pitchFamily="18" charset="0"/>
              </a:rPr>
              <a:t>Step1: Informants belonging to different Kanauji speaking regions like- Kanpur, </a:t>
            </a:r>
            <a:r>
              <a:rPr lang="en-US" dirty="0" err="1">
                <a:latin typeface="Times New Roman" panose="02020603050405020304" pitchFamily="18" charset="0"/>
                <a:ea typeface="Calibri" panose="020F0502020204030204" pitchFamily="34" charset="0"/>
                <a:cs typeface="Mangal" panose="02040503050203030202" pitchFamily="18" charset="0"/>
              </a:rPr>
              <a:t>Kanauj</a:t>
            </a:r>
            <a:r>
              <a:rPr lang="en-US" dirty="0">
                <a:latin typeface="Times New Roman" panose="02020603050405020304" pitchFamily="18" charset="0"/>
                <a:ea typeface="Calibri" panose="020F0502020204030204" pitchFamily="34" charset="0"/>
                <a:cs typeface="Mangal" panose="02040503050203030202" pitchFamily="18" charset="0"/>
              </a:rPr>
              <a:t>, </a:t>
            </a:r>
            <a:r>
              <a:rPr lang="en-US" dirty="0" err="1">
                <a:latin typeface="Times New Roman" panose="02020603050405020304" pitchFamily="18" charset="0"/>
                <a:ea typeface="Calibri" panose="020F0502020204030204" pitchFamily="34" charset="0"/>
                <a:cs typeface="Mangal" panose="02040503050203030202" pitchFamily="18" charset="0"/>
              </a:rPr>
              <a:t>Farukkhabad</a:t>
            </a:r>
            <a:r>
              <a:rPr lang="en-US" dirty="0">
                <a:latin typeface="Times New Roman" panose="02020603050405020304" pitchFamily="18" charset="0"/>
                <a:ea typeface="Calibri" panose="020F0502020204030204" pitchFamily="34" charset="0"/>
                <a:cs typeface="Mangal" panose="02040503050203030202" pitchFamily="18" charset="0"/>
              </a:rPr>
              <a:t>, </a:t>
            </a:r>
            <a:r>
              <a:rPr lang="en-US" dirty="0" err="1">
                <a:latin typeface="Times New Roman" panose="02020603050405020304" pitchFamily="18" charset="0"/>
                <a:ea typeface="Calibri" panose="020F0502020204030204" pitchFamily="34" charset="0"/>
                <a:cs typeface="Mangal" panose="02040503050203030202" pitchFamily="18" charset="0"/>
              </a:rPr>
              <a:t>Mainpuri</a:t>
            </a:r>
            <a:r>
              <a:rPr lang="en-US" dirty="0">
                <a:latin typeface="Times New Roman" panose="02020603050405020304" pitchFamily="18" charset="0"/>
                <a:ea typeface="Calibri" panose="020F0502020204030204" pitchFamily="34" charset="0"/>
                <a:cs typeface="Mangal" panose="02040503050203030202" pitchFamily="18" charset="0"/>
              </a:rPr>
              <a:t>, </a:t>
            </a:r>
            <a:r>
              <a:rPr lang="en-US" dirty="0" err="1">
                <a:latin typeface="Times New Roman" panose="02020603050405020304" pitchFamily="18" charset="0"/>
                <a:ea typeface="Calibri" panose="020F0502020204030204" pitchFamily="34" charset="0"/>
                <a:cs typeface="Mangal" panose="02040503050203030202" pitchFamily="18" charset="0"/>
              </a:rPr>
              <a:t>Itawa</a:t>
            </a:r>
            <a:r>
              <a:rPr lang="en-US" dirty="0">
                <a:latin typeface="Times New Roman" panose="02020603050405020304" pitchFamily="18" charset="0"/>
                <a:ea typeface="Calibri" panose="020F0502020204030204" pitchFamily="34" charset="0"/>
                <a:cs typeface="Mangal" panose="02040503050203030202" pitchFamily="18" charset="0"/>
              </a:rPr>
              <a:t>, </a:t>
            </a:r>
            <a:r>
              <a:rPr lang="en-US" dirty="0" err="1">
                <a:latin typeface="Times New Roman" panose="02020603050405020304" pitchFamily="18" charset="0"/>
                <a:ea typeface="Calibri" panose="020F0502020204030204" pitchFamily="34" charset="0"/>
                <a:cs typeface="Mangal" panose="02040503050203030202" pitchFamily="18" charset="0"/>
              </a:rPr>
              <a:t>Auraiya</a:t>
            </a:r>
            <a:r>
              <a:rPr lang="en-US" dirty="0">
                <a:latin typeface="Times New Roman" panose="02020603050405020304" pitchFamily="18" charset="0"/>
                <a:ea typeface="Calibri" panose="020F0502020204030204" pitchFamily="34" charset="0"/>
                <a:cs typeface="Mangal" panose="02040503050203030202" pitchFamily="18" charset="0"/>
              </a:rPr>
              <a:t> etc.  informants from each place, their mobile numbers were collected through known sources.</a:t>
            </a:r>
            <a:endParaRPr lang="en-US" sz="1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7" name="Rectangle 6">
            <a:extLst>
              <a:ext uri="{FF2B5EF4-FFF2-40B4-BE49-F238E27FC236}">
                <a16:creationId xmlns:a16="http://schemas.microsoft.com/office/drawing/2014/main" id="{B4533D57-A63F-4EAF-BC5B-E6FBD72FB52E}"/>
              </a:ext>
            </a:extLst>
          </p:cNvPr>
          <p:cNvSpPr/>
          <p:nvPr/>
        </p:nvSpPr>
        <p:spPr>
          <a:xfrm>
            <a:off x="4403324" y="4267623"/>
            <a:ext cx="7448364" cy="2061077"/>
          </a:xfrm>
          <a:prstGeom prst="rect">
            <a:avLst/>
          </a:prstGeom>
        </p:spPr>
        <p:txBody>
          <a:bodyPr wrap="square">
            <a:spAutoFit/>
          </a:bodyPr>
          <a:lstStyle/>
          <a:p>
            <a:pPr marR="0" lvl="0" algn="just">
              <a:lnSpc>
                <a:spcPct val="107000"/>
              </a:lnSpc>
              <a:spcBef>
                <a:spcPts val="0"/>
              </a:spcBef>
              <a:spcAft>
                <a:spcPts val="800"/>
              </a:spcAft>
              <a:buSzPts val="1400"/>
            </a:pPr>
            <a:r>
              <a:rPr lang="en-US" dirty="0">
                <a:latin typeface="Times New Roman" panose="02020603050405020304" pitchFamily="18" charset="0"/>
                <a:ea typeface="Calibri" panose="020F0502020204030204" pitchFamily="34" charset="0"/>
                <a:cs typeface="Mangal" panose="02040503050203030202" pitchFamily="18" charset="0"/>
              </a:rPr>
              <a:t>Step 2: These documents were sent to the informants- informed consent, details of the interview sheet, questionnaire prior to the main interview. </a:t>
            </a:r>
          </a:p>
          <a:p>
            <a:pPr marR="0" lvl="0" algn="just">
              <a:lnSpc>
                <a:spcPct val="107000"/>
              </a:lnSpc>
              <a:spcBef>
                <a:spcPts val="0"/>
              </a:spcBef>
              <a:spcAft>
                <a:spcPts val="800"/>
              </a:spcAft>
              <a:buSzPts val="1400"/>
            </a:pPr>
            <a:endParaRPr lang="en-US" dirty="0">
              <a:latin typeface="Times New Roman" panose="02020603050405020304" pitchFamily="18" charset="0"/>
              <a:ea typeface="Calibri" panose="020F0502020204030204" pitchFamily="34" charset="0"/>
              <a:cs typeface="Mangal" panose="02040503050203030202" pitchFamily="18" charset="0"/>
            </a:endParaRPr>
          </a:p>
          <a:p>
            <a:pPr marR="0" lvl="0" algn="just">
              <a:lnSpc>
                <a:spcPct val="107000"/>
              </a:lnSpc>
              <a:spcBef>
                <a:spcPts val="0"/>
              </a:spcBef>
              <a:spcAft>
                <a:spcPts val="800"/>
              </a:spcAft>
              <a:buSzPts val="1400"/>
            </a:pPr>
            <a:r>
              <a:rPr lang="en-US" dirty="0">
                <a:latin typeface="Times New Roman" panose="02020603050405020304" pitchFamily="18" charset="0"/>
                <a:ea typeface="Calibri" panose="020F0502020204030204" pitchFamily="34" charset="0"/>
                <a:cs typeface="Mangal" panose="02040503050203030202" pitchFamily="18" charset="0"/>
              </a:rPr>
              <a:t>Step 3: Many participants had queries regarding the purpose and mode of research which were resolved subsequently. Confirmation of interview slots over WhatsApp or calls were done. </a:t>
            </a:r>
            <a:endParaRPr lang="en-US" sz="1600" dirty="0">
              <a:effectLst/>
              <a:latin typeface="Calibri" panose="020F0502020204030204" pitchFamily="34" charset="0"/>
              <a:ea typeface="Calibri" panose="020F0502020204030204" pitchFamily="34" charset="0"/>
              <a:cs typeface="Mangal" panose="02040503050203030202" pitchFamily="18" charset="0"/>
            </a:endParaRPr>
          </a:p>
        </p:txBody>
      </p:sp>
      <p:sp>
        <p:nvSpPr>
          <p:cNvPr id="3" name="Slide Number Placeholder 2">
            <a:extLst>
              <a:ext uri="{FF2B5EF4-FFF2-40B4-BE49-F238E27FC236}">
                <a16:creationId xmlns:a16="http://schemas.microsoft.com/office/drawing/2014/main" id="{F1801C21-3216-4650-A470-0E7DA65AF99E}"/>
              </a:ext>
            </a:extLst>
          </p:cNvPr>
          <p:cNvSpPr>
            <a:spLocks noGrp="1"/>
          </p:cNvSpPr>
          <p:nvPr>
            <p:ph type="sldNum" sz="quarter" idx="12"/>
          </p:nvPr>
        </p:nvSpPr>
        <p:spPr/>
        <p:txBody>
          <a:bodyPr/>
          <a:lstStyle/>
          <a:p>
            <a:fld id="{3A98EE3D-8CD1-4C3F-BD1C-C98C9596463C}" type="slidenum">
              <a:rPr lang="en-US" smtClean="0"/>
              <a:pPr/>
              <a:t>9</a:t>
            </a:fld>
            <a:endParaRPr lang="en-US" dirty="0"/>
          </a:p>
        </p:txBody>
      </p:sp>
    </p:spTree>
    <p:extLst>
      <p:ext uri="{BB962C8B-B14F-4D97-AF65-F5344CB8AC3E}">
        <p14:creationId xmlns:p14="http://schemas.microsoft.com/office/powerpoint/2010/main" val="408198705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1330</TotalTime>
  <Words>2409</Words>
  <Application>Microsoft Office PowerPoint</Application>
  <PresentationFormat>Widescreen</PresentationFormat>
  <Paragraphs>210</Paragraphs>
  <Slides>18</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Times New Roman</vt:lpstr>
      <vt:lpstr>Wingdings</vt:lpstr>
      <vt:lpstr>Retrospect</vt:lpstr>
      <vt:lpstr>Fieldwork via mobile interviewing during     Covid-19: a case study of Kanauji </vt:lpstr>
      <vt:lpstr>ROADMAP </vt:lpstr>
      <vt:lpstr>           Effect of Covid-19 on fieldwork</vt:lpstr>
      <vt:lpstr>              Advantages of  Telephonic Interviews </vt:lpstr>
      <vt:lpstr>             Disadvantages of Telephonic interviews:</vt:lpstr>
      <vt:lpstr>Ethics  in  </vt:lpstr>
      <vt:lpstr>Dynamics of smooth mobile interviews</vt:lpstr>
      <vt:lpstr>PowerPoint Presentation</vt:lpstr>
      <vt:lpstr>Mobile-interview-fieldwork: case study of  Kanauji</vt:lpstr>
      <vt:lpstr>PowerPoint Presentation</vt:lpstr>
      <vt:lpstr>PowerPoint Presentation</vt:lpstr>
      <vt:lpstr>PowerPoint Presentation</vt:lpstr>
      <vt:lpstr>PowerPoint Presentation</vt:lpstr>
      <vt:lpstr>PowerPoint Presentation</vt:lpstr>
      <vt:lpstr> Challenges &amp; tackling</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Anu Pandey</dc:creator>
  <cp:lastModifiedBy>Anu Pandey</cp:lastModifiedBy>
  <cp:revision>77</cp:revision>
  <dcterms:created xsi:type="dcterms:W3CDTF">2021-01-29T05:44:29Z</dcterms:created>
  <dcterms:modified xsi:type="dcterms:W3CDTF">2021-03-02T08:09:46Z</dcterms:modified>
</cp:coreProperties>
</file>