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5143500" cx="9144000"/>
  <p:notesSz cx="6858000" cy="9144000"/>
  <p:embeddedFontLst>
    <p:embeddedFont>
      <p:font typeface="Raleway"/>
      <p:regular r:id="rId36"/>
      <p:bold r:id="rId37"/>
      <p:italic r:id="rId38"/>
      <p:boldItalic r:id="rId39"/>
    </p:embeddedFont>
    <p:embeddedFont>
      <p:font typeface="Lato"/>
      <p:regular r:id="rId40"/>
      <p:bold r:id="rId41"/>
      <p:italic r:id="rId42"/>
      <p:boldItalic r:id="rId4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Lato-regular.fntdata"/><Relationship Id="rId20" Type="http://schemas.openxmlformats.org/officeDocument/2006/relationships/slide" Target="slides/slide15.xml"/><Relationship Id="rId42" Type="http://schemas.openxmlformats.org/officeDocument/2006/relationships/font" Target="fonts/Lato-italic.fntdata"/><Relationship Id="rId41" Type="http://schemas.openxmlformats.org/officeDocument/2006/relationships/font" Target="fonts/Lato-bold.fntdata"/><Relationship Id="rId22" Type="http://schemas.openxmlformats.org/officeDocument/2006/relationships/slide" Target="slides/slide17.xml"/><Relationship Id="rId21" Type="http://schemas.openxmlformats.org/officeDocument/2006/relationships/slide" Target="slides/slide16.xml"/><Relationship Id="rId43" Type="http://schemas.openxmlformats.org/officeDocument/2006/relationships/font" Target="fonts/Lato-boldItalic.fntdata"/><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Raleway-bold.fntdata"/><Relationship Id="rId14" Type="http://schemas.openxmlformats.org/officeDocument/2006/relationships/slide" Target="slides/slide9.xml"/><Relationship Id="rId36" Type="http://schemas.openxmlformats.org/officeDocument/2006/relationships/font" Target="fonts/Raleway-regular.fntdata"/><Relationship Id="rId17" Type="http://schemas.openxmlformats.org/officeDocument/2006/relationships/slide" Target="slides/slide12.xml"/><Relationship Id="rId39" Type="http://schemas.openxmlformats.org/officeDocument/2006/relationships/font" Target="fonts/Raleway-boldItalic.fntdata"/><Relationship Id="rId16" Type="http://schemas.openxmlformats.org/officeDocument/2006/relationships/slide" Target="slides/slide11.xml"/><Relationship Id="rId38" Type="http://schemas.openxmlformats.org/officeDocument/2006/relationships/font" Target="fonts/Raleway-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Google Shape;6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g779e11cef2_0_3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779e11cef2_0_3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Lastly, we used the survey and mapping results to select a specific property that could greatly benefit from having a tree-planting initiative run on site and with the land occupant. We then used the iTree-Canopy tool to determine the starting canopy cover of the site, and the current environmental benefits of having such a canopy cover. Based on survey responses, we identified the organizations that may be the best fit for partners and certain considerations that would need to be included </a:t>
            </a:r>
            <a:r>
              <a:rPr lang="en"/>
              <a:t>in a tree planting initiative at this site.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g779e11cef2_0_3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779e11cef2_0_3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First, we will dive into the survey results.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779e11cef2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779e11cef2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2"/>
              </a:buClr>
              <a:buSzPts val="1100"/>
              <a:buFont typeface="Arial"/>
              <a:buNone/>
            </a:pPr>
            <a:r>
              <a:rPr lang="en" sz="1200">
                <a:solidFill>
                  <a:schemeClr val="dk2"/>
                </a:solidFill>
                <a:latin typeface="Calibri"/>
                <a:ea typeface="Calibri"/>
                <a:cs typeface="Calibri"/>
                <a:sym typeface="Calibri"/>
              </a:rPr>
              <a:t>Seventy-four organizations representing seven different sectors were contacted via email to complete our Urban Forestry Stakeholder survey. Eleven organizations from five different sectors responded to our survey. The bulk of our survey recipients and participants were from schools and conservation/cultural organizations. Survey recipients, survey respondents, and survey respondent responses are highlighted in the subsequent tables and figures.</a:t>
            </a:r>
            <a:endParaRPr sz="1200">
              <a:solidFill>
                <a:schemeClr val="dk2"/>
              </a:solidFill>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779e11cef2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779e11cef2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11 survey participants were Kahala elementary, Protect and preserve Hawaii, Calvary by the Sea Montessori school, Keiki and Plow, Koko Head Elementary, Sierra club Oahu group and Sierra club, Koolau mountains watershed partnership, Smart trees pacific, Hawaiian Islands land trust, and DOFAW. Each organization were asked what their geographical extent was, and half of the organizations were limited to their property of occupancy, and the other half are island or state wide.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7" name="Shape 167"/>
        <p:cNvGrpSpPr/>
        <p:nvPr/>
      </p:nvGrpSpPr>
      <p:grpSpPr>
        <a:xfrm>
          <a:off x="0" y="0"/>
          <a:ext cx="0" cy="0"/>
          <a:chOff x="0" y="0"/>
          <a:chExt cx="0" cy="0"/>
        </a:xfrm>
      </p:grpSpPr>
      <p:sp>
        <p:nvSpPr>
          <p:cNvPr id="168" name="Google Shape;168;g779e11cef2_0_2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779e11cef2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a comprehensive list of all 74 organizations that we contacted organized by sector.</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g779e11cef2_0_2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779e11cef2_0_2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asked organizations about their geographical scale, and their urban forestry goals, to see if common goals for the maunalua area could be determined in the future. Their geographical scale ranged from state and island wide, to restricted to the property of the organization itself.</a:t>
            </a:r>
            <a:endParaRPr/>
          </a:p>
          <a:p>
            <a:pPr indent="0" lvl="0" marL="0" rtl="0" algn="l">
              <a:spcBef>
                <a:spcPts val="0"/>
              </a:spcBef>
              <a:spcAft>
                <a:spcPts val="0"/>
              </a:spcAft>
              <a:buNone/>
            </a:pPr>
            <a:r>
              <a:rPr lang="en"/>
              <a:t>We also asked if organizations were in agreement with the CCH 35% canopy cover goal, and all organizations are in agreement with it. Most also have other </a:t>
            </a:r>
            <a:r>
              <a:rPr lang="en"/>
              <a:t>adjoining</a:t>
            </a:r>
            <a:r>
              <a:rPr lang="en"/>
              <a:t> goals that may align with MM, and can be seen more clearly in their responses.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Google Shape;179;g779e11cef2_0_2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779e11cef2_0_2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then asked if there were additional urban forestry goals for their organization, and most had additional or complimentary goals that expand or restrict their interest in tree planting initiative. We also prompted survey participants to select all that apply from a list of social and ecological benefits produced from increasing urban forestry. The list of services selected by each organization are included in the table, I will also summarize the responses more clearly in subsequent figures.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g779e11cef2_0_2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779e11cef2_0_2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Then we asked questions organizations about their capacity for tree planting initiatives, what their role would be in tree planting initiatives, and what their </a:t>
            </a:r>
            <a:r>
              <a:rPr lang="en"/>
              <a:t>constraints</a:t>
            </a:r>
            <a:r>
              <a:rPr lang="en"/>
              <a:t> to leading or joining a tree planting </a:t>
            </a:r>
            <a:r>
              <a:rPr lang="en"/>
              <a:t>initiative</a:t>
            </a:r>
            <a:r>
              <a:rPr lang="en"/>
              <a:t> would be.</a:t>
            </a:r>
            <a:endParaRPr/>
          </a:p>
          <a:p>
            <a:pPr indent="0" lvl="0" marL="0" rtl="0" algn="l">
              <a:spcBef>
                <a:spcPts val="0"/>
              </a:spcBef>
              <a:spcAft>
                <a:spcPts val="0"/>
              </a:spcAft>
              <a:buNone/>
            </a:pPr>
            <a:r>
              <a:rPr lang="en"/>
              <a:t>Most organizations are very clear in what their </a:t>
            </a:r>
            <a:r>
              <a:rPr lang="en"/>
              <a:t>strengths</a:t>
            </a:r>
            <a:r>
              <a:rPr lang="en"/>
              <a:t> and limitations are, and MM can use this information to compile a team of partners that compliment each other in their strengths and weaknesses. As expected, funding and maintenance were the primary two constraints.</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 name="Shape 193"/>
        <p:cNvGrpSpPr/>
        <p:nvPr/>
      </p:nvGrpSpPr>
      <p:grpSpPr>
        <a:xfrm>
          <a:off x="0" y="0"/>
          <a:ext cx="0" cy="0"/>
          <a:chOff x="0" y="0"/>
          <a:chExt cx="0" cy="0"/>
        </a:xfrm>
      </p:grpSpPr>
      <p:sp>
        <p:nvSpPr>
          <p:cNvPr id="194" name="Google Shape;194;g779e11cef2_0_2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779e11cef2_0_2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Lastly, we asked organizations whether or not they would want trees planted on their property, and their current relationships with other organizations as well as  future relationships they would like to have with other organizations. In our meeting with Heather at DOFAW she highlighted the importance of the STEW-map, which identifies the connections between organizations, and also helped us find organizations to send the survey to. Current relationships between organizations are important to integrate, as that can bring </a:t>
            </a:r>
            <a:r>
              <a:rPr lang="en"/>
              <a:t>more</a:t>
            </a:r>
            <a:r>
              <a:rPr lang="en"/>
              <a:t> resources and expertise to the table.</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Google Shape;203;g779e11cef2_0_2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779e11cef2_0_2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2"/>
              </a:buClr>
              <a:buSzPts val="1100"/>
              <a:buFont typeface="Arial"/>
              <a:buNone/>
            </a:pPr>
            <a:r>
              <a:rPr lang="en" sz="1200">
                <a:solidFill>
                  <a:schemeClr val="dk2"/>
                </a:solidFill>
                <a:latin typeface="Calibri"/>
                <a:ea typeface="Calibri"/>
                <a:cs typeface="Calibri"/>
                <a:sym typeface="Calibri"/>
              </a:rPr>
              <a:t>Survey responses of participants when asked to select all that apply for the question: “What social and ecological services provided by urban forestry most align with your organization’s goals and objectives?”</a:t>
            </a:r>
            <a:endParaRPr sz="1200">
              <a:solidFill>
                <a:schemeClr val="dk2"/>
              </a:solidFill>
              <a:latin typeface="Calibri"/>
              <a:ea typeface="Calibri"/>
              <a:cs typeface="Calibri"/>
              <a:sym typeface="Calibri"/>
            </a:endParaRPr>
          </a:p>
          <a:p>
            <a:pPr indent="0" lvl="0" marL="0" rtl="0" algn="l">
              <a:lnSpc>
                <a:spcPct val="115000"/>
              </a:lnSpc>
              <a:spcBef>
                <a:spcPts val="0"/>
              </a:spcBef>
              <a:spcAft>
                <a:spcPts val="0"/>
              </a:spcAft>
              <a:buClr>
                <a:schemeClr val="dk2"/>
              </a:buClr>
              <a:buSzPts val="1100"/>
              <a:buFont typeface="Arial"/>
              <a:buNone/>
            </a:pPr>
            <a:r>
              <a:rPr lang="en" sz="1200">
                <a:solidFill>
                  <a:schemeClr val="dk2"/>
                </a:solidFill>
                <a:latin typeface="Calibri"/>
                <a:ea typeface="Calibri"/>
                <a:cs typeface="Calibri"/>
                <a:sym typeface="Calibri"/>
              </a:rPr>
              <a:t>The intent of this question was primarily to better understand each organization’s values as far as urban forestry goals, but when we look at the responses collectively like this with each service getting a number of “votes”, we can also see the general importance of these services across organizations and sectors, which could even be generalized to represent the primary values of the public in Maunalua. Here we </a:t>
            </a:r>
            <a:r>
              <a:rPr lang="en" sz="1200">
                <a:solidFill>
                  <a:schemeClr val="dk2"/>
                </a:solidFill>
                <a:latin typeface="Calibri"/>
                <a:ea typeface="Calibri"/>
                <a:cs typeface="Calibri"/>
                <a:sym typeface="Calibri"/>
              </a:rPr>
              <a:t>found</a:t>
            </a:r>
            <a:r>
              <a:rPr lang="en" sz="1200">
                <a:solidFill>
                  <a:schemeClr val="dk2"/>
                </a:solidFill>
                <a:latin typeface="Calibri"/>
                <a:ea typeface="Calibri"/>
                <a:cs typeface="Calibri"/>
                <a:sym typeface="Calibri"/>
              </a:rPr>
              <a:t> that improving human health and wellbeing, improving cultural connection and identity through native plants, and improving education were the top three services most voted by participating organizations. This does not necessarily mean that these services are most important, as we did not ask organizations to rank the services in order of importance, but it does show that these top services are collectively important to most or all of the participating </a:t>
            </a:r>
            <a:r>
              <a:rPr lang="en" sz="1200">
                <a:solidFill>
                  <a:schemeClr val="dk2"/>
                </a:solidFill>
                <a:latin typeface="Calibri"/>
                <a:ea typeface="Calibri"/>
                <a:cs typeface="Calibri"/>
                <a:sym typeface="Calibri"/>
              </a:rPr>
              <a:t>organizations</a:t>
            </a:r>
            <a:r>
              <a:rPr lang="en" sz="1200">
                <a:solidFill>
                  <a:schemeClr val="dk2"/>
                </a:solidFill>
                <a:latin typeface="Calibri"/>
                <a:ea typeface="Calibri"/>
                <a:cs typeface="Calibri"/>
                <a:sym typeface="Calibri"/>
              </a:rPr>
              <a:t>.</a:t>
            </a:r>
            <a:endParaRPr sz="1200">
              <a:solidFill>
                <a:schemeClr val="dk2"/>
              </a:solidFill>
              <a:latin typeface="Calibri"/>
              <a:ea typeface="Calibri"/>
              <a:cs typeface="Calibri"/>
              <a:sym typeface="Calibri"/>
            </a:endParaRPr>
          </a:p>
          <a:p>
            <a:pPr indent="0" lvl="0" marL="0" rtl="0" algn="l">
              <a:spcBef>
                <a:spcPts val="0"/>
              </a:spcBef>
              <a:spcAft>
                <a:spcPts val="0"/>
              </a:spcAft>
              <a:buNone/>
            </a:pPr>
            <a:r>
              <a:rPr lang="en"/>
              <a:t>Services with the most votes are different than what we expect Malama Maunalua’s primary ecosystem service benefits are, which highlight a need to integrate these benefits into coordinating partnerships and marketing/</a:t>
            </a:r>
            <a:r>
              <a:rPr lang="en"/>
              <a:t>advertising</a:t>
            </a:r>
            <a:r>
              <a:rPr lang="en"/>
              <a:t> to the public for their participation.</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g779e11cef2_0_1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779e11cef2_0_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g779e11cef2_0_2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779e11cef2_0_2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200">
                <a:solidFill>
                  <a:schemeClr val="dk2"/>
                </a:solidFill>
                <a:latin typeface="Calibri"/>
                <a:ea typeface="Calibri"/>
                <a:cs typeface="Calibri"/>
                <a:sym typeface="Calibri"/>
              </a:rPr>
              <a:t>Survey responses of participants when asked to rate the strengths of their organization on a rate of 1 (Unable to provide/Not applicable) to 5 (Our organization’s best component!) of various components that are essential to successful tree planting initiatives.</a:t>
            </a:r>
            <a:endParaRPr sz="1200">
              <a:solidFill>
                <a:schemeClr val="dk2"/>
              </a:solidFill>
              <a:latin typeface="Calibri"/>
              <a:ea typeface="Calibri"/>
              <a:cs typeface="Calibri"/>
              <a:sym typeface="Calibri"/>
            </a:endParaRPr>
          </a:p>
          <a:p>
            <a:pPr indent="0" lvl="0" marL="0" rtl="0" algn="l">
              <a:lnSpc>
                <a:spcPct val="115000"/>
              </a:lnSpc>
              <a:spcBef>
                <a:spcPts val="0"/>
              </a:spcBef>
              <a:spcAft>
                <a:spcPts val="0"/>
              </a:spcAft>
              <a:buClr>
                <a:schemeClr val="dk2"/>
              </a:buClr>
              <a:buSzPts val="1100"/>
              <a:buFont typeface="Arial"/>
              <a:buNone/>
            </a:pPr>
            <a:r>
              <a:rPr lang="en" sz="1200">
                <a:solidFill>
                  <a:schemeClr val="dk2"/>
                </a:solidFill>
                <a:latin typeface="Calibri"/>
                <a:ea typeface="Calibri"/>
                <a:cs typeface="Calibri"/>
                <a:sym typeface="Calibri"/>
              </a:rPr>
              <a:t>While a bit of an overload, this graphic highlights the strengths of each organization, and if you focus on one particular color, you can determine which organizations have the greatest strength in that particular component that is essential to tree planting initiatives</a:t>
            </a:r>
            <a:endParaRPr sz="1200">
              <a:solidFill>
                <a:schemeClr val="dk2"/>
              </a:solidFill>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2" name="Shape 212"/>
        <p:cNvGrpSpPr/>
        <p:nvPr/>
      </p:nvGrpSpPr>
      <p:grpSpPr>
        <a:xfrm>
          <a:off x="0" y="0"/>
          <a:ext cx="0" cy="0"/>
          <a:chOff x="0" y="0"/>
          <a:chExt cx="0" cy="0"/>
        </a:xfrm>
      </p:grpSpPr>
      <p:sp>
        <p:nvSpPr>
          <p:cNvPr id="213" name="Google Shape;213;g779e11cef2_0_2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779e11cef2_0_2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we divided the responses for strengths by component, and this highlights the overall constraints and strengths for conservation initiatives in general, but also for urban forestry initiatives. As expected, funding is largely the limiting factor for almost all organizations, however, there are many organizations that have strong outreach, social marketing, and volunteer connections that could be essential partners or fill niches within tree planting initiatives.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g779e11cef2_0_3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779e11cef2_0_3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a:t>
            </a:r>
            <a:r>
              <a:rPr lang="en"/>
              <a:t>organizations</a:t>
            </a:r>
            <a:r>
              <a:rPr lang="en"/>
              <a:t> compliment each other in that they all are interested in native plants, and fill gaps in </a:t>
            </a:r>
            <a:r>
              <a:rPr lang="en"/>
              <a:t>each other's</a:t>
            </a:r>
            <a:r>
              <a:rPr lang="en"/>
              <a:t> strengths.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Google Shape;225;g779e11cef2_1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779e11cef2_1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3" name="Shape 233"/>
        <p:cNvGrpSpPr/>
        <p:nvPr/>
      </p:nvGrpSpPr>
      <p:grpSpPr>
        <a:xfrm>
          <a:off x="0" y="0"/>
          <a:ext cx="0" cy="0"/>
          <a:chOff x="0" y="0"/>
          <a:chExt cx="0" cy="0"/>
        </a:xfrm>
      </p:grpSpPr>
      <p:sp>
        <p:nvSpPr>
          <p:cNvPr id="234" name="Google Shape;234;g779e11cef2_1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779e11cef2_1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2" name="Shape 242"/>
        <p:cNvGrpSpPr/>
        <p:nvPr/>
      </p:nvGrpSpPr>
      <p:grpSpPr>
        <a:xfrm>
          <a:off x="0" y="0"/>
          <a:ext cx="0" cy="0"/>
          <a:chOff x="0" y="0"/>
          <a:chExt cx="0" cy="0"/>
        </a:xfrm>
      </p:grpSpPr>
      <p:sp>
        <p:nvSpPr>
          <p:cNvPr id="243" name="Google Shape;243;g779e11cef2_1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779e11cef2_1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Slide is a little plain but gets the point across, if anyone has any other additions, by all means.</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8" name="Shape 258"/>
        <p:cNvGrpSpPr/>
        <p:nvPr/>
      </p:nvGrpSpPr>
      <p:grpSpPr>
        <a:xfrm>
          <a:off x="0" y="0"/>
          <a:ext cx="0" cy="0"/>
          <a:chOff x="0" y="0"/>
          <a:chExt cx="0" cy="0"/>
        </a:xfrm>
      </p:grpSpPr>
      <p:sp>
        <p:nvSpPr>
          <p:cNvPr id="259" name="Google Shape;259;g779e11cef2_1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779e11cef2_1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Tree Metrics</a:t>
            </a:r>
            <a:endParaRPr/>
          </a:p>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g779e11cef2_0_1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779e11cef2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1150" lvl="0" marL="457200" rtl="0" algn="l">
              <a:lnSpc>
                <a:spcPct val="115000"/>
              </a:lnSpc>
              <a:spcBef>
                <a:spcPts val="0"/>
              </a:spcBef>
              <a:spcAft>
                <a:spcPts val="0"/>
              </a:spcAft>
              <a:buClr>
                <a:schemeClr val="dk2"/>
              </a:buClr>
              <a:buSzPts val="1300"/>
              <a:buFont typeface="Lato"/>
              <a:buChar char="-"/>
            </a:pPr>
            <a:r>
              <a:rPr lang="en" sz="1300">
                <a:solidFill>
                  <a:schemeClr val="dk2"/>
                </a:solidFill>
                <a:latin typeface="Lato"/>
                <a:ea typeface="Lato"/>
                <a:cs typeface="Lato"/>
                <a:sym typeface="Lato"/>
              </a:rPr>
              <a:t>There are many potential partners - not all responded, but there are interested parties across sectors</a:t>
            </a:r>
            <a:endParaRPr sz="1300">
              <a:solidFill>
                <a:schemeClr val="dk2"/>
              </a:solidFill>
              <a:latin typeface="Lato"/>
              <a:ea typeface="Lato"/>
              <a:cs typeface="Lato"/>
              <a:sym typeface="Lato"/>
            </a:endParaRPr>
          </a:p>
          <a:p>
            <a:pPr indent="-311150" lvl="0" marL="457200" rtl="0" algn="l">
              <a:lnSpc>
                <a:spcPct val="115000"/>
              </a:lnSpc>
              <a:spcBef>
                <a:spcPts val="0"/>
              </a:spcBef>
              <a:spcAft>
                <a:spcPts val="0"/>
              </a:spcAft>
              <a:buClr>
                <a:schemeClr val="dk2"/>
              </a:buClr>
              <a:buSzPts val="1300"/>
              <a:buFont typeface="Lato"/>
              <a:buChar char="-"/>
            </a:pPr>
            <a:r>
              <a:rPr lang="en" sz="1300">
                <a:solidFill>
                  <a:schemeClr val="dk2"/>
                </a:solidFill>
                <a:latin typeface="Lato"/>
                <a:ea typeface="Lato"/>
                <a:cs typeface="Lato"/>
                <a:sym typeface="Lato"/>
              </a:rPr>
              <a:t>A different survey method could be used to gain more responses - We intended to call people, but due to COVID decided to try an email survey. The survey will remain open and the link provided on the one pager if any other organizations wish to participate.</a:t>
            </a:r>
            <a:endParaRPr sz="1300">
              <a:solidFill>
                <a:schemeClr val="dk2"/>
              </a:solidFill>
              <a:latin typeface="Lato"/>
              <a:ea typeface="Lato"/>
              <a:cs typeface="Lato"/>
              <a:sym typeface="Lato"/>
            </a:endParaRPr>
          </a:p>
          <a:p>
            <a:pPr indent="-311150" lvl="0" marL="457200" rtl="0" algn="l">
              <a:lnSpc>
                <a:spcPct val="115000"/>
              </a:lnSpc>
              <a:spcBef>
                <a:spcPts val="0"/>
              </a:spcBef>
              <a:spcAft>
                <a:spcPts val="0"/>
              </a:spcAft>
              <a:buClr>
                <a:schemeClr val="dk2"/>
              </a:buClr>
              <a:buSzPts val="1300"/>
              <a:buFont typeface="Lato"/>
              <a:buChar char="-"/>
            </a:pPr>
            <a:r>
              <a:rPr lang="en" sz="1300">
                <a:solidFill>
                  <a:schemeClr val="dk2"/>
                </a:solidFill>
                <a:latin typeface="Lato"/>
                <a:ea typeface="Lato"/>
                <a:cs typeface="Lato"/>
                <a:sym typeface="Lato"/>
              </a:rPr>
              <a:t>Some organizations (Schools, CCH) are limited to participating only on their properties.</a:t>
            </a:r>
            <a:endParaRPr sz="1300">
              <a:solidFill>
                <a:schemeClr val="dk2"/>
              </a:solidFill>
              <a:latin typeface="Lato"/>
              <a:ea typeface="Lato"/>
              <a:cs typeface="Lato"/>
              <a:sym typeface="Lato"/>
            </a:endParaRPr>
          </a:p>
          <a:p>
            <a:pPr indent="-311150" lvl="0" marL="457200" rtl="0" algn="l">
              <a:lnSpc>
                <a:spcPct val="115000"/>
              </a:lnSpc>
              <a:spcBef>
                <a:spcPts val="0"/>
              </a:spcBef>
              <a:spcAft>
                <a:spcPts val="0"/>
              </a:spcAft>
              <a:buClr>
                <a:schemeClr val="dk2"/>
              </a:buClr>
              <a:buSzPts val="1300"/>
              <a:buFont typeface="Lato"/>
              <a:buChar char="-"/>
            </a:pPr>
            <a:r>
              <a:rPr lang="en" sz="1300">
                <a:solidFill>
                  <a:schemeClr val="dk2"/>
                </a:solidFill>
                <a:latin typeface="Lato"/>
                <a:ea typeface="Lato"/>
                <a:cs typeface="Lato"/>
                <a:sym typeface="Lato"/>
              </a:rPr>
              <a:t>Human health and wellbeing was the most highly-voted service provided by increasing urban forestry - followed by improving cultural connection and education. These responses directly assist MM with framing their tree planting initiatives to appeal to partnering organizations, but also to the public even if they are not MM’s primary services they are interested in.</a:t>
            </a:r>
            <a:endParaRPr sz="1300">
              <a:solidFill>
                <a:schemeClr val="dk2"/>
              </a:solidFill>
              <a:latin typeface="Lato"/>
              <a:ea typeface="Lato"/>
              <a:cs typeface="Lato"/>
              <a:sym typeface="Lato"/>
            </a:endParaRPr>
          </a:p>
          <a:p>
            <a:pPr indent="-311150" lvl="0" marL="457200" rtl="0" algn="l">
              <a:lnSpc>
                <a:spcPct val="115000"/>
              </a:lnSpc>
              <a:spcBef>
                <a:spcPts val="0"/>
              </a:spcBef>
              <a:spcAft>
                <a:spcPts val="0"/>
              </a:spcAft>
              <a:buClr>
                <a:schemeClr val="dk2"/>
              </a:buClr>
              <a:buSzPts val="1300"/>
              <a:buFont typeface="Lato"/>
              <a:buChar char="-"/>
            </a:pPr>
            <a:r>
              <a:rPr lang="en" sz="1300">
                <a:solidFill>
                  <a:schemeClr val="dk2"/>
                </a:solidFill>
                <a:latin typeface="Lato"/>
                <a:ea typeface="Lato"/>
                <a:cs typeface="Lato"/>
                <a:sym typeface="Lato"/>
              </a:rPr>
              <a:t>Funding and ecological knowledge of Maunalua are the two main limitations for participating organizations - but many organizations have strengths in social marketing, outreach, and providing volunteers. MM could fill this niche by providing the ecological knowledge of Maunalua and securing the funding to conduct the tree planting initiatives.</a:t>
            </a:r>
            <a:endParaRPr sz="600"/>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2" name="Shape 272"/>
        <p:cNvGrpSpPr/>
        <p:nvPr/>
      </p:nvGrpSpPr>
      <p:grpSpPr>
        <a:xfrm>
          <a:off x="0" y="0"/>
          <a:ext cx="0" cy="0"/>
          <a:chOff x="0" y="0"/>
          <a:chExt cx="0" cy="0"/>
        </a:xfrm>
      </p:grpSpPr>
      <p:sp>
        <p:nvSpPr>
          <p:cNvPr id="273" name="Google Shape;273;g779e11cef2_0_3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779e11cef2_0_3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determining where MM has the greatest capacity to engage in tree planting initiatives, it was important to find partners</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9" name="Shape 279"/>
        <p:cNvGrpSpPr/>
        <p:nvPr/>
      </p:nvGrpSpPr>
      <p:grpSpPr>
        <a:xfrm>
          <a:off x="0" y="0"/>
          <a:ext cx="0" cy="0"/>
          <a:chOff x="0" y="0"/>
          <a:chExt cx="0" cy="0"/>
        </a:xfrm>
      </p:grpSpPr>
      <p:sp>
        <p:nvSpPr>
          <p:cNvPr id="280" name="Google Shape;280;g779e11cef2_0_1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779e11cef2_0_1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g779e11cef2_0_2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779e11cef2_0_2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6" name="Shape 286"/>
        <p:cNvGrpSpPr/>
        <p:nvPr/>
      </p:nvGrpSpPr>
      <p:grpSpPr>
        <a:xfrm>
          <a:off x="0" y="0"/>
          <a:ext cx="0" cy="0"/>
          <a:chOff x="0" y="0"/>
          <a:chExt cx="0" cy="0"/>
        </a:xfrm>
      </p:grpSpPr>
      <p:sp>
        <p:nvSpPr>
          <p:cNvPr id="287" name="Google Shape;287;g779e11cef2_0_3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779e11cef2_0_3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Google Shape;90;g779e11cef2_0_2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779e11cef2_0_2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779e11cef2_1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779e11cef2_1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779e11cef2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779e11cef2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Google Shape;109;g779e11cef2_1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779e11cef2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g779e11cef2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779e11cef2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g779e11cef2_0_2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779e11cef2_0_2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Once we could see the general areas that have little to no canopy coverage, we wanted to overlay that information with stakeholder  and landowner information. In meetings with MM, Heather from DOFAW, and Terri with City and County of Honolulu, we elicited organizations that are either geographically located in Maunalua, or have a vested interest in urban forestry projects across the islands. The STEW-Map Heather showed us was particularly helpful, as a student had </a:t>
            </a:r>
            <a:r>
              <a:rPr lang="en"/>
              <a:t>generated</a:t>
            </a:r>
            <a:r>
              <a:rPr lang="en"/>
              <a:t> connectivity maps of organizations in the Maunalua area and improved our awareness of organizations we had not considered on our own. We then generated a list of many organizations and found their contact information. We also developed survey questions based on these meetings. We administered the survey via Google Forms for a first group of organizations on April 6th, and then a second group and a reminder for the first group on April 23rd.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dk1"/>
        </a:solidFill>
      </p:bgPr>
    </p:bg>
    <p:spTree>
      <p:nvGrpSpPr>
        <p:cNvPr id="9" name="Shape 9"/>
        <p:cNvGrpSpPr/>
        <p:nvPr/>
      </p:nvGrpSpPr>
      <p:grpSpPr>
        <a:xfrm>
          <a:off x="0" y="0"/>
          <a:ext cx="0" cy="0"/>
          <a:chOff x="0" y="0"/>
          <a:chExt cx="0" cy="0"/>
        </a:xfrm>
      </p:grpSpPr>
      <p:cxnSp>
        <p:nvCxnSpPr>
          <p:cNvPr id="10" name="Google Shape;10;p2"/>
          <p:cNvCxnSpPr/>
          <p:nvPr/>
        </p:nvCxnSpPr>
        <p:spPr>
          <a:xfrm>
            <a:off x="2477724" y="415650"/>
            <a:ext cx="6244200" cy="0"/>
          </a:xfrm>
          <a:prstGeom prst="straightConnector1">
            <a:avLst/>
          </a:prstGeom>
          <a:noFill/>
          <a:ln cap="flat" cmpd="sng" w="38100">
            <a:solidFill>
              <a:schemeClr val="lt1"/>
            </a:solidFill>
            <a:prstDash val="solid"/>
            <a:round/>
            <a:headEnd len="sm" w="sm" type="none"/>
            <a:tailEnd len="sm" w="sm" type="none"/>
          </a:ln>
        </p:spPr>
      </p:cxnSp>
      <p:cxnSp>
        <p:nvCxnSpPr>
          <p:cNvPr id="11" name="Google Shape;11;p2"/>
          <p:cNvCxnSpPr/>
          <p:nvPr/>
        </p:nvCxnSpPr>
        <p:spPr>
          <a:xfrm>
            <a:off x="2477724" y="4740000"/>
            <a:ext cx="6244200" cy="0"/>
          </a:xfrm>
          <a:prstGeom prst="straightConnector1">
            <a:avLst/>
          </a:prstGeom>
          <a:noFill/>
          <a:ln cap="flat" cmpd="sng" w="19050">
            <a:solidFill>
              <a:schemeClr val="lt1"/>
            </a:solidFill>
            <a:prstDash val="solid"/>
            <a:round/>
            <a:headEnd len="sm" w="sm" type="none"/>
            <a:tailEnd len="sm" w="sm" type="none"/>
          </a:ln>
        </p:spPr>
      </p:cxnSp>
      <p:cxnSp>
        <p:nvCxnSpPr>
          <p:cNvPr id="12" name="Google Shape;12;p2"/>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13" name="Google Shape;13;p2"/>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14" name="Google Shape;14;p2"/>
          <p:cNvSpPr txBox="1"/>
          <p:nvPr>
            <p:ph idx="1" type="subTitle"/>
          </p:nvPr>
        </p:nvSpPr>
        <p:spPr>
          <a:xfrm>
            <a:off x="2390267" y="3238450"/>
            <a:ext cx="6331500" cy="1241700"/>
          </a:xfrm>
          <a:prstGeom prst="rect">
            <a:avLst/>
          </a:prstGeom>
        </p:spPr>
        <p:txBody>
          <a:bodyPr anchorCtr="0" anchor="b" bIns="91425" lIns="91425" spcFirstLastPara="1" rIns="91425" wrap="square" tIns="91425">
            <a:noAutofit/>
          </a:bodyPr>
          <a:lstStyle>
            <a:lvl1pPr lvl="0">
              <a:lnSpc>
                <a:spcPct val="100000"/>
              </a:lnSpc>
              <a:spcBef>
                <a:spcPts val="0"/>
              </a:spcBef>
              <a:spcAft>
                <a:spcPts val="0"/>
              </a:spcAft>
              <a:buClr>
                <a:schemeClr val="lt1"/>
              </a:buClr>
              <a:buSzPts val="1800"/>
              <a:buNone/>
              <a:defRPr>
                <a:solidFill>
                  <a:schemeClr val="lt1"/>
                </a:solidFill>
              </a:defRPr>
            </a:lvl1pPr>
            <a:lvl2pPr lvl="1">
              <a:lnSpc>
                <a:spcPct val="100000"/>
              </a:lnSpc>
              <a:spcBef>
                <a:spcPts val="0"/>
              </a:spcBef>
              <a:spcAft>
                <a:spcPts val="0"/>
              </a:spcAft>
              <a:buClr>
                <a:schemeClr val="lt1"/>
              </a:buClr>
              <a:buSzPts val="1800"/>
              <a:buNone/>
              <a:defRPr sz="1800">
                <a:solidFill>
                  <a:schemeClr val="lt1"/>
                </a:solidFill>
              </a:defRPr>
            </a:lvl2pPr>
            <a:lvl3pPr lvl="2">
              <a:lnSpc>
                <a:spcPct val="100000"/>
              </a:lnSpc>
              <a:spcBef>
                <a:spcPts val="0"/>
              </a:spcBef>
              <a:spcAft>
                <a:spcPts val="0"/>
              </a:spcAft>
              <a:buClr>
                <a:schemeClr val="lt1"/>
              </a:buClr>
              <a:buSzPts val="1800"/>
              <a:buNone/>
              <a:defRPr sz="1800">
                <a:solidFill>
                  <a:schemeClr val="lt1"/>
                </a:solidFill>
              </a:defRPr>
            </a:lvl3pPr>
            <a:lvl4pPr lvl="3">
              <a:lnSpc>
                <a:spcPct val="100000"/>
              </a:lnSpc>
              <a:spcBef>
                <a:spcPts val="0"/>
              </a:spcBef>
              <a:spcAft>
                <a:spcPts val="0"/>
              </a:spcAft>
              <a:buClr>
                <a:schemeClr val="lt1"/>
              </a:buClr>
              <a:buSzPts val="1800"/>
              <a:buNone/>
              <a:defRPr sz="1800">
                <a:solidFill>
                  <a:schemeClr val="lt1"/>
                </a:solidFill>
              </a:defRPr>
            </a:lvl4pPr>
            <a:lvl5pPr lvl="4">
              <a:lnSpc>
                <a:spcPct val="100000"/>
              </a:lnSpc>
              <a:spcBef>
                <a:spcPts val="0"/>
              </a:spcBef>
              <a:spcAft>
                <a:spcPts val="0"/>
              </a:spcAft>
              <a:buClr>
                <a:schemeClr val="lt1"/>
              </a:buClr>
              <a:buSzPts val="1800"/>
              <a:buNone/>
              <a:defRPr sz="1800">
                <a:solidFill>
                  <a:schemeClr val="lt1"/>
                </a:solidFill>
              </a:defRPr>
            </a:lvl5pPr>
            <a:lvl6pPr lvl="5">
              <a:lnSpc>
                <a:spcPct val="100000"/>
              </a:lnSpc>
              <a:spcBef>
                <a:spcPts val="0"/>
              </a:spcBef>
              <a:spcAft>
                <a:spcPts val="0"/>
              </a:spcAft>
              <a:buClr>
                <a:schemeClr val="lt1"/>
              </a:buClr>
              <a:buSzPts val="1800"/>
              <a:buNone/>
              <a:defRPr sz="1800">
                <a:solidFill>
                  <a:schemeClr val="lt1"/>
                </a:solidFill>
              </a:defRPr>
            </a:lvl6pPr>
            <a:lvl7pPr lvl="6">
              <a:lnSpc>
                <a:spcPct val="100000"/>
              </a:lnSpc>
              <a:spcBef>
                <a:spcPts val="0"/>
              </a:spcBef>
              <a:spcAft>
                <a:spcPts val="0"/>
              </a:spcAft>
              <a:buClr>
                <a:schemeClr val="lt1"/>
              </a:buClr>
              <a:buSzPts val="1800"/>
              <a:buNone/>
              <a:defRPr sz="1800">
                <a:solidFill>
                  <a:schemeClr val="lt1"/>
                </a:solidFill>
              </a:defRPr>
            </a:lvl7pPr>
            <a:lvl8pPr lvl="7">
              <a:lnSpc>
                <a:spcPct val="100000"/>
              </a:lnSpc>
              <a:spcBef>
                <a:spcPts val="0"/>
              </a:spcBef>
              <a:spcAft>
                <a:spcPts val="0"/>
              </a:spcAft>
              <a:buClr>
                <a:schemeClr val="lt1"/>
              </a:buClr>
              <a:buSzPts val="1800"/>
              <a:buNone/>
              <a:defRPr sz="1800">
                <a:solidFill>
                  <a:schemeClr val="lt1"/>
                </a:solidFill>
              </a:defRPr>
            </a:lvl8pPr>
            <a:lvl9pPr lvl="8">
              <a:lnSpc>
                <a:spcPct val="100000"/>
              </a:lnSpc>
              <a:spcBef>
                <a:spcPts val="0"/>
              </a:spcBef>
              <a:spcAft>
                <a:spcPts val="0"/>
              </a:spcAft>
              <a:buClr>
                <a:schemeClr val="lt1"/>
              </a:buClr>
              <a:buSzPts val="1800"/>
              <a:buNone/>
              <a:defRPr sz="1800">
                <a:solidFill>
                  <a:schemeClr val="lt1"/>
                </a:solidFill>
              </a:defRPr>
            </a:lvl9pPr>
          </a:lstStyle>
          <a:p/>
        </p:txBody>
      </p:sp>
      <p:sp>
        <p:nvSpPr>
          <p:cNvPr id="15" name="Google Shape;15;p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60" name="Shape 60"/>
        <p:cNvGrpSpPr/>
        <p:nvPr/>
      </p:nvGrpSpPr>
      <p:grpSpPr>
        <a:xfrm>
          <a:off x="0" y="0"/>
          <a:ext cx="0" cy="0"/>
          <a:chOff x="0" y="0"/>
          <a:chExt cx="0" cy="0"/>
        </a:xfrm>
      </p:grpSpPr>
      <p:cxnSp>
        <p:nvCxnSpPr>
          <p:cNvPr id="61" name="Google Shape;61;p11"/>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62" name="Google Shape;62;p11"/>
          <p:cNvCxnSpPr/>
          <p:nvPr/>
        </p:nvCxnSpPr>
        <p:spPr>
          <a:xfrm>
            <a:off x="425200" y="415650"/>
            <a:ext cx="8296800" cy="0"/>
          </a:xfrm>
          <a:prstGeom prst="straightConnector1">
            <a:avLst/>
          </a:prstGeom>
          <a:noFill/>
          <a:ln cap="flat" cmpd="sng" w="38100">
            <a:solidFill>
              <a:schemeClr val="dk2"/>
            </a:solidFill>
            <a:prstDash val="solid"/>
            <a:round/>
            <a:headEnd len="sm" w="sm" type="none"/>
            <a:tailEnd len="sm" w="sm" type="none"/>
          </a:ln>
        </p:spPr>
      </p:cxnSp>
      <p:sp>
        <p:nvSpPr>
          <p:cNvPr id="63" name="Google Shape;63;p11"/>
          <p:cNvSpPr txBox="1"/>
          <p:nvPr>
            <p:ph hasCustomPrompt="1" type="title"/>
          </p:nvPr>
        </p:nvSpPr>
        <p:spPr>
          <a:xfrm>
            <a:off x="853950" y="1304850"/>
            <a:ext cx="7436100" cy="15384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1pPr>
            <a:lvl2pPr lvl="1"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2pPr>
            <a:lvl3pPr lvl="2"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3pPr>
            <a:lvl4pPr lvl="3"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4pPr>
            <a:lvl5pPr lvl="4"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5pPr>
            <a:lvl6pPr lvl="5"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6pPr>
            <a:lvl7pPr lvl="6"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7pPr>
            <a:lvl8pPr lvl="7"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8pPr>
            <a:lvl9pPr lvl="8" algn="ctr">
              <a:spcBef>
                <a:spcPts val="0"/>
              </a:spcBef>
              <a:spcAft>
                <a:spcPts val="0"/>
              </a:spcAft>
              <a:buClr>
                <a:schemeClr val="dk1"/>
              </a:buClr>
              <a:buSzPts val="9600"/>
              <a:buFont typeface="Lato"/>
              <a:buNone/>
              <a:defRPr sz="9600">
                <a:solidFill>
                  <a:schemeClr val="dk1"/>
                </a:solidFill>
                <a:latin typeface="Lato"/>
                <a:ea typeface="Lato"/>
                <a:cs typeface="Lato"/>
                <a:sym typeface="Lato"/>
              </a:defRPr>
            </a:lvl9pPr>
          </a:lstStyle>
          <a:p>
            <a:r>
              <a:t>xx%</a:t>
            </a:r>
          </a:p>
        </p:txBody>
      </p:sp>
      <p:sp>
        <p:nvSpPr>
          <p:cNvPr id="64" name="Google Shape;64;p11"/>
          <p:cNvSpPr txBox="1"/>
          <p:nvPr>
            <p:ph idx="1" type="body"/>
          </p:nvPr>
        </p:nvSpPr>
        <p:spPr>
          <a:xfrm>
            <a:off x="853950" y="2919450"/>
            <a:ext cx="7436100" cy="10716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65" name="Google Shape;65;p11"/>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66" name="Shape 66"/>
        <p:cNvGrpSpPr/>
        <p:nvPr/>
      </p:nvGrpSpPr>
      <p:grpSpPr>
        <a:xfrm>
          <a:off x="0" y="0"/>
          <a:ext cx="0" cy="0"/>
          <a:chOff x="0" y="0"/>
          <a:chExt cx="0" cy="0"/>
        </a:xfrm>
      </p:grpSpPr>
      <p:sp>
        <p:nvSpPr>
          <p:cNvPr id="67" name="Google Shape;67;p12"/>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16" name="Shape 16"/>
        <p:cNvGrpSpPr/>
        <p:nvPr/>
      </p:nvGrpSpPr>
      <p:grpSpPr>
        <a:xfrm>
          <a:off x="0" y="0"/>
          <a:ext cx="0" cy="0"/>
          <a:chOff x="0" y="0"/>
          <a:chExt cx="0" cy="0"/>
        </a:xfrm>
      </p:grpSpPr>
      <p:cxnSp>
        <p:nvCxnSpPr>
          <p:cNvPr id="17" name="Google Shape;17;p3"/>
          <p:cNvCxnSpPr/>
          <p:nvPr/>
        </p:nvCxnSpPr>
        <p:spPr>
          <a:xfrm>
            <a:off x="425200" y="415650"/>
            <a:ext cx="8296800" cy="0"/>
          </a:xfrm>
          <a:prstGeom prst="straightConnector1">
            <a:avLst/>
          </a:prstGeom>
          <a:noFill/>
          <a:ln cap="flat" cmpd="sng" w="38100">
            <a:solidFill>
              <a:schemeClr val="lt1"/>
            </a:solidFill>
            <a:prstDash val="solid"/>
            <a:round/>
            <a:headEnd len="sm" w="sm" type="none"/>
            <a:tailEnd len="sm" w="sm" type="none"/>
          </a:ln>
        </p:spPr>
      </p:cxnSp>
      <p:cxnSp>
        <p:nvCxnSpPr>
          <p:cNvPr id="18" name="Google Shape;18;p3"/>
          <p:cNvCxnSpPr/>
          <p:nvPr/>
        </p:nvCxnSpPr>
        <p:spPr>
          <a:xfrm>
            <a:off x="425200" y="4740000"/>
            <a:ext cx="8296800" cy="0"/>
          </a:xfrm>
          <a:prstGeom prst="straightConnector1">
            <a:avLst/>
          </a:prstGeom>
          <a:noFill/>
          <a:ln cap="flat" cmpd="sng" w="19050">
            <a:solidFill>
              <a:schemeClr val="lt1"/>
            </a:solidFill>
            <a:prstDash val="solid"/>
            <a:round/>
            <a:headEnd len="sm" w="sm" type="none"/>
            <a:tailEnd len="sm" w="sm" type="none"/>
          </a:ln>
        </p:spPr>
      </p:cxnSp>
      <p:sp>
        <p:nvSpPr>
          <p:cNvPr id="19" name="Google Shape;19;p3"/>
          <p:cNvSpPr txBox="1"/>
          <p:nvPr>
            <p:ph type="title"/>
          </p:nvPr>
        </p:nvSpPr>
        <p:spPr>
          <a:xfrm>
            <a:off x="406425" y="1806825"/>
            <a:ext cx="8296800" cy="15420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lt1"/>
              </a:buClr>
              <a:buSzPts val="4800"/>
              <a:buNone/>
              <a:defRPr sz="4800">
                <a:solidFill>
                  <a:schemeClr val="lt1"/>
                </a:solidFill>
              </a:defRPr>
            </a:lvl1pPr>
            <a:lvl2pPr lvl="1" algn="ctr">
              <a:spcBef>
                <a:spcPts val="0"/>
              </a:spcBef>
              <a:spcAft>
                <a:spcPts val="0"/>
              </a:spcAft>
              <a:buClr>
                <a:schemeClr val="lt1"/>
              </a:buClr>
              <a:buSzPts val="4800"/>
              <a:buNone/>
              <a:defRPr sz="4800">
                <a:solidFill>
                  <a:schemeClr val="lt1"/>
                </a:solidFill>
              </a:defRPr>
            </a:lvl2pPr>
            <a:lvl3pPr lvl="2" algn="ctr">
              <a:spcBef>
                <a:spcPts val="0"/>
              </a:spcBef>
              <a:spcAft>
                <a:spcPts val="0"/>
              </a:spcAft>
              <a:buClr>
                <a:schemeClr val="lt1"/>
              </a:buClr>
              <a:buSzPts val="4800"/>
              <a:buNone/>
              <a:defRPr sz="4800">
                <a:solidFill>
                  <a:schemeClr val="lt1"/>
                </a:solidFill>
              </a:defRPr>
            </a:lvl3pPr>
            <a:lvl4pPr lvl="3" algn="ctr">
              <a:spcBef>
                <a:spcPts val="0"/>
              </a:spcBef>
              <a:spcAft>
                <a:spcPts val="0"/>
              </a:spcAft>
              <a:buClr>
                <a:schemeClr val="lt1"/>
              </a:buClr>
              <a:buSzPts val="4800"/>
              <a:buNone/>
              <a:defRPr sz="4800">
                <a:solidFill>
                  <a:schemeClr val="lt1"/>
                </a:solidFill>
              </a:defRPr>
            </a:lvl4pPr>
            <a:lvl5pPr lvl="4" algn="ctr">
              <a:spcBef>
                <a:spcPts val="0"/>
              </a:spcBef>
              <a:spcAft>
                <a:spcPts val="0"/>
              </a:spcAft>
              <a:buClr>
                <a:schemeClr val="lt1"/>
              </a:buClr>
              <a:buSzPts val="4800"/>
              <a:buNone/>
              <a:defRPr sz="4800">
                <a:solidFill>
                  <a:schemeClr val="lt1"/>
                </a:solidFill>
              </a:defRPr>
            </a:lvl5pPr>
            <a:lvl6pPr lvl="5" algn="ctr">
              <a:spcBef>
                <a:spcPts val="0"/>
              </a:spcBef>
              <a:spcAft>
                <a:spcPts val="0"/>
              </a:spcAft>
              <a:buClr>
                <a:schemeClr val="lt1"/>
              </a:buClr>
              <a:buSzPts val="4800"/>
              <a:buNone/>
              <a:defRPr sz="4800">
                <a:solidFill>
                  <a:schemeClr val="lt1"/>
                </a:solidFill>
              </a:defRPr>
            </a:lvl6pPr>
            <a:lvl7pPr lvl="6" algn="ctr">
              <a:spcBef>
                <a:spcPts val="0"/>
              </a:spcBef>
              <a:spcAft>
                <a:spcPts val="0"/>
              </a:spcAft>
              <a:buClr>
                <a:schemeClr val="lt1"/>
              </a:buClr>
              <a:buSzPts val="4800"/>
              <a:buNone/>
              <a:defRPr sz="4800">
                <a:solidFill>
                  <a:schemeClr val="lt1"/>
                </a:solidFill>
              </a:defRPr>
            </a:lvl7pPr>
            <a:lvl8pPr lvl="7" algn="ctr">
              <a:spcBef>
                <a:spcPts val="0"/>
              </a:spcBef>
              <a:spcAft>
                <a:spcPts val="0"/>
              </a:spcAft>
              <a:buClr>
                <a:schemeClr val="lt1"/>
              </a:buClr>
              <a:buSzPts val="4800"/>
              <a:buNone/>
              <a:defRPr sz="4800">
                <a:solidFill>
                  <a:schemeClr val="lt1"/>
                </a:solidFill>
              </a:defRPr>
            </a:lvl8pPr>
            <a:lvl9pPr lvl="8" algn="ctr">
              <a:spcBef>
                <a:spcPts val="0"/>
              </a:spcBef>
              <a:spcAft>
                <a:spcPts val="0"/>
              </a:spcAft>
              <a:buClr>
                <a:schemeClr val="lt1"/>
              </a:buClr>
              <a:buSzPts val="4800"/>
              <a:buNone/>
              <a:defRPr sz="4800">
                <a:solidFill>
                  <a:schemeClr val="lt1"/>
                </a:solidFill>
              </a:defRPr>
            </a:lvl9pPr>
          </a:lstStyle>
          <a:p/>
        </p:txBody>
      </p:sp>
      <p:sp>
        <p:nvSpPr>
          <p:cNvPr id="20" name="Google Shape;20;p3"/>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1" name="Shape 21"/>
        <p:cNvGrpSpPr/>
        <p:nvPr/>
      </p:nvGrpSpPr>
      <p:grpSpPr>
        <a:xfrm>
          <a:off x="0" y="0"/>
          <a:ext cx="0" cy="0"/>
          <a:chOff x="0" y="0"/>
          <a:chExt cx="0" cy="0"/>
        </a:xfrm>
      </p:grpSpPr>
      <p:cxnSp>
        <p:nvCxnSpPr>
          <p:cNvPr id="22" name="Google Shape;22;p4"/>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23" name="Google Shape;23;p4"/>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24" name="Google Shape;24;p4"/>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25" name="Google Shape;25;p4"/>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4"/>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7" name="Google Shape;27;p4"/>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8" name="Shape 28"/>
        <p:cNvGrpSpPr/>
        <p:nvPr/>
      </p:nvGrpSpPr>
      <p:grpSpPr>
        <a:xfrm>
          <a:off x="0" y="0"/>
          <a:ext cx="0" cy="0"/>
          <a:chOff x="0" y="0"/>
          <a:chExt cx="0" cy="0"/>
        </a:xfrm>
      </p:grpSpPr>
      <p:cxnSp>
        <p:nvCxnSpPr>
          <p:cNvPr id="29" name="Google Shape;29;p5"/>
          <p:cNvCxnSpPr/>
          <p:nvPr/>
        </p:nvCxnSpPr>
        <p:spPr>
          <a:xfrm>
            <a:off x="2477724" y="415650"/>
            <a:ext cx="6244200" cy="0"/>
          </a:xfrm>
          <a:prstGeom prst="straightConnector1">
            <a:avLst/>
          </a:prstGeom>
          <a:noFill/>
          <a:ln cap="flat" cmpd="sng" w="38100">
            <a:solidFill>
              <a:schemeClr val="dk2"/>
            </a:solidFill>
            <a:prstDash val="solid"/>
            <a:round/>
            <a:headEnd len="sm" w="sm" type="none"/>
            <a:tailEnd len="sm" w="sm" type="none"/>
          </a:ln>
        </p:spPr>
      </p:cxnSp>
      <p:cxnSp>
        <p:nvCxnSpPr>
          <p:cNvPr id="30" name="Google Shape;30;p5"/>
          <p:cNvCxnSpPr/>
          <p:nvPr/>
        </p:nvCxnSpPr>
        <p:spPr>
          <a:xfrm>
            <a:off x="2477724" y="4740000"/>
            <a:ext cx="6244200" cy="0"/>
          </a:xfrm>
          <a:prstGeom prst="straightConnector1">
            <a:avLst/>
          </a:prstGeom>
          <a:noFill/>
          <a:ln cap="flat" cmpd="sng" w="19050">
            <a:solidFill>
              <a:schemeClr val="dk2"/>
            </a:solidFill>
            <a:prstDash val="solid"/>
            <a:round/>
            <a:headEnd len="sm" w="sm" type="none"/>
            <a:tailEnd len="sm" w="sm" type="none"/>
          </a:ln>
        </p:spPr>
      </p:cxnSp>
      <p:cxnSp>
        <p:nvCxnSpPr>
          <p:cNvPr id="31" name="Google Shape;31;p5"/>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32" name="Google Shape;32;p5"/>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5"/>
          <p:cNvSpPr txBox="1"/>
          <p:nvPr>
            <p:ph idx="1" type="body"/>
          </p:nvPr>
        </p:nvSpPr>
        <p:spPr>
          <a:xfrm>
            <a:off x="2400303" y="1602675"/>
            <a:ext cx="3071400" cy="3002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4" name="Google Shape;34;p5"/>
          <p:cNvSpPr txBox="1"/>
          <p:nvPr>
            <p:ph idx="2" type="body"/>
          </p:nvPr>
        </p:nvSpPr>
        <p:spPr>
          <a:xfrm>
            <a:off x="5650572" y="1602675"/>
            <a:ext cx="3071400" cy="3002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5" name="Google Shape;35;p5"/>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6" name="Shape 36"/>
        <p:cNvGrpSpPr/>
        <p:nvPr/>
      </p:nvGrpSpPr>
      <p:grpSpPr>
        <a:xfrm>
          <a:off x="0" y="0"/>
          <a:ext cx="0" cy="0"/>
          <a:chOff x="0" y="0"/>
          <a:chExt cx="0" cy="0"/>
        </a:xfrm>
      </p:grpSpPr>
      <p:sp>
        <p:nvSpPr>
          <p:cNvPr id="37" name="Google Shape;37;p6"/>
          <p:cNvSpPr txBox="1"/>
          <p:nvPr>
            <p:ph type="title"/>
          </p:nvPr>
        </p:nvSpPr>
        <p:spPr>
          <a:xfrm>
            <a:off x="303300" y="411575"/>
            <a:ext cx="8520600" cy="6396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8" name="Google Shape;38;p6"/>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9" name="Shape 39"/>
        <p:cNvGrpSpPr/>
        <p:nvPr/>
      </p:nvGrpSpPr>
      <p:grpSpPr>
        <a:xfrm>
          <a:off x="0" y="0"/>
          <a:ext cx="0" cy="0"/>
          <a:chOff x="0" y="0"/>
          <a:chExt cx="0" cy="0"/>
        </a:xfrm>
      </p:grpSpPr>
      <p:cxnSp>
        <p:nvCxnSpPr>
          <p:cNvPr id="40" name="Google Shape;40;p7"/>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41" name="Google Shape;41;p7"/>
          <p:cNvSpPr txBox="1"/>
          <p:nvPr>
            <p:ph type="title"/>
          </p:nvPr>
        </p:nvSpPr>
        <p:spPr>
          <a:xfrm>
            <a:off x="319500" y="936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2" name="Google Shape;42;p7"/>
          <p:cNvSpPr txBox="1"/>
          <p:nvPr>
            <p:ph idx="1" type="body"/>
          </p:nvPr>
        </p:nvSpPr>
        <p:spPr>
          <a:xfrm>
            <a:off x="319500" y="1846804"/>
            <a:ext cx="2808000" cy="28062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3" name="Google Shape;43;p7"/>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lt2"/>
        </a:solidFill>
      </p:bgPr>
    </p:bg>
    <p:spTree>
      <p:nvGrpSpPr>
        <p:cNvPr id="44" name="Shape 44"/>
        <p:cNvGrpSpPr/>
        <p:nvPr/>
      </p:nvGrpSpPr>
      <p:grpSpPr>
        <a:xfrm>
          <a:off x="0" y="0"/>
          <a:ext cx="0" cy="0"/>
          <a:chOff x="0" y="0"/>
          <a:chExt cx="0" cy="0"/>
        </a:xfrm>
      </p:grpSpPr>
      <p:cxnSp>
        <p:nvCxnSpPr>
          <p:cNvPr id="45" name="Google Shape;45;p8"/>
          <p:cNvCxnSpPr/>
          <p:nvPr/>
        </p:nvCxnSpPr>
        <p:spPr>
          <a:xfrm>
            <a:off x="425198" y="415650"/>
            <a:ext cx="183300" cy="0"/>
          </a:xfrm>
          <a:prstGeom prst="straightConnector1">
            <a:avLst/>
          </a:prstGeom>
          <a:noFill/>
          <a:ln cap="flat" cmpd="sng" w="19050">
            <a:solidFill>
              <a:schemeClr val="lt1"/>
            </a:solidFill>
            <a:prstDash val="solid"/>
            <a:round/>
            <a:headEnd len="sm" w="sm" type="none"/>
            <a:tailEnd len="sm" w="sm" type="none"/>
          </a:ln>
        </p:spPr>
      </p:cxnSp>
      <p:sp>
        <p:nvSpPr>
          <p:cNvPr id="46" name="Google Shape;46;p8"/>
          <p:cNvSpPr txBox="1"/>
          <p:nvPr>
            <p:ph type="title"/>
          </p:nvPr>
        </p:nvSpPr>
        <p:spPr>
          <a:xfrm>
            <a:off x="283103" y="712141"/>
            <a:ext cx="6244200" cy="38355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47" name="Google Shape;47;p8"/>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8" name="Shape 48"/>
        <p:cNvGrpSpPr/>
        <p:nvPr/>
      </p:nvGrpSpPr>
      <p:grpSpPr>
        <a:xfrm>
          <a:off x="0" y="0"/>
          <a:ext cx="0" cy="0"/>
          <a:chOff x="0" y="0"/>
          <a:chExt cx="0" cy="0"/>
        </a:xfrm>
      </p:grpSpPr>
      <p:sp>
        <p:nvSpPr>
          <p:cNvPr id="49" name="Google Shape;49;p9"/>
          <p:cNvSpPr/>
          <p:nvPr/>
        </p:nvSpPr>
        <p:spPr>
          <a:xfrm>
            <a:off x="4572000" y="1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50" name="Google Shape;50;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51" name="Google Shape;51;p9"/>
          <p:cNvSpPr txBox="1"/>
          <p:nvPr>
            <p:ph type="title"/>
          </p:nvPr>
        </p:nvSpPr>
        <p:spPr>
          <a:xfrm>
            <a:off x="265500" y="1397350"/>
            <a:ext cx="4045200" cy="13182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dk1"/>
              </a:buClr>
              <a:buSzPts val="3600"/>
              <a:buNone/>
              <a:defRPr sz="3600">
                <a:solidFill>
                  <a:schemeClr val="dk1"/>
                </a:solidFill>
              </a:defRPr>
            </a:lvl1pPr>
            <a:lvl2pPr lvl="1" algn="ctr">
              <a:spcBef>
                <a:spcPts val="0"/>
              </a:spcBef>
              <a:spcAft>
                <a:spcPts val="0"/>
              </a:spcAft>
              <a:buClr>
                <a:schemeClr val="dk1"/>
              </a:buClr>
              <a:buSzPts val="3600"/>
              <a:buNone/>
              <a:defRPr sz="3600">
                <a:solidFill>
                  <a:schemeClr val="dk1"/>
                </a:solidFill>
              </a:defRPr>
            </a:lvl2pPr>
            <a:lvl3pPr lvl="2" algn="ctr">
              <a:spcBef>
                <a:spcPts val="0"/>
              </a:spcBef>
              <a:spcAft>
                <a:spcPts val="0"/>
              </a:spcAft>
              <a:buClr>
                <a:schemeClr val="dk1"/>
              </a:buClr>
              <a:buSzPts val="3600"/>
              <a:buNone/>
              <a:defRPr sz="3600">
                <a:solidFill>
                  <a:schemeClr val="dk1"/>
                </a:solidFill>
              </a:defRPr>
            </a:lvl3pPr>
            <a:lvl4pPr lvl="3" algn="ctr">
              <a:spcBef>
                <a:spcPts val="0"/>
              </a:spcBef>
              <a:spcAft>
                <a:spcPts val="0"/>
              </a:spcAft>
              <a:buClr>
                <a:schemeClr val="dk1"/>
              </a:buClr>
              <a:buSzPts val="3600"/>
              <a:buNone/>
              <a:defRPr sz="3600">
                <a:solidFill>
                  <a:schemeClr val="dk1"/>
                </a:solidFill>
              </a:defRPr>
            </a:lvl4pPr>
            <a:lvl5pPr lvl="4" algn="ctr">
              <a:spcBef>
                <a:spcPts val="0"/>
              </a:spcBef>
              <a:spcAft>
                <a:spcPts val="0"/>
              </a:spcAft>
              <a:buClr>
                <a:schemeClr val="dk1"/>
              </a:buClr>
              <a:buSzPts val="3600"/>
              <a:buNone/>
              <a:defRPr sz="3600">
                <a:solidFill>
                  <a:schemeClr val="dk1"/>
                </a:solidFill>
              </a:defRPr>
            </a:lvl5pPr>
            <a:lvl6pPr lvl="5" algn="ctr">
              <a:spcBef>
                <a:spcPts val="0"/>
              </a:spcBef>
              <a:spcAft>
                <a:spcPts val="0"/>
              </a:spcAft>
              <a:buClr>
                <a:schemeClr val="dk1"/>
              </a:buClr>
              <a:buSzPts val="3600"/>
              <a:buNone/>
              <a:defRPr sz="3600">
                <a:solidFill>
                  <a:schemeClr val="dk1"/>
                </a:solidFill>
              </a:defRPr>
            </a:lvl6pPr>
            <a:lvl7pPr lvl="6" algn="ctr">
              <a:spcBef>
                <a:spcPts val="0"/>
              </a:spcBef>
              <a:spcAft>
                <a:spcPts val="0"/>
              </a:spcAft>
              <a:buClr>
                <a:schemeClr val="dk1"/>
              </a:buClr>
              <a:buSzPts val="3600"/>
              <a:buNone/>
              <a:defRPr sz="3600">
                <a:solidFill>
                  <a:schemeClr val="dk1"/>
                </a:solidFill>
              </a:defRPr>
            </a:lvl7pPr>
            <a:lvl8pPr lvl="7" algn="ctr">
              <a:spcBef>
                <a:spcPts val="0"/>
              </a:spcBef>
              <a:spcAft>
                <a:spcPts val="0"/>
              </a:spcAft>
              <a:buClr>
                <a:schemeClr val="dk1"/>
              </a:buClr>
              <a:buSzPts val="3600"/>
              <a:buNone/>
              <a:defRPr sz="3600">
                <a:solidFill>
                  <a:schemeClr val="dk1"/>
                </a:solidFill>
              </a:defRPr>
            </a:lvl8pPr>
            <a:lvl9pPr lvl="8" algn="ctr">
              <a:spcBef>
                <a:spcPts val="0"/>
              </a:spcBef>
              <a:spcAft>
                <a:spcPts val="0"/>
              </a:spcAft>
              <a:buClr>
                <a:schemeClr val="dk1"/>
              </a:buClr>
              <a:buSzPts val="3600"/>
              <a:buNone/>
              <a:defRPr sz="3600">
                <a:solidFill>
                  <a:schemeClr val="dk1"/>
                </a:solidFill>
              </a:defRPr>
            </a:lvl9pPr>
          </a:lstStyle>
          <a:p/>
        </p:txBody>
      </p:sp>
      <p:sp>
        <p:nvSpPr>
          <p:cNvPr id="52" name="Google Shape;52;p9"/>
          <p:cNvSpPr txBox="1"/>
          <p:nvPr>
            <p:ph idx="1" type="subTitle"/>
          </p:nvPr>
        </p:nvSpPr>
        <p:spPr>
          <a:xfrm>
            <a:off x="265500" y="2735371"/>
            <a:ext cx="4045200" cy="134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3" name="Google Shape;53;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4" name="Google Shape;54;p9"/>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5" name="Shape 55"/>
        <p:cNvGrpSpPr/>
        <p:nvPr/>
      </p:nvGrpSpPr>
      <p:grpSpPr>
        <a:xfrm>
          <a:off x="0" y="0"/>
          <a:ext cx="0" cy="0"/>
          <a:chOff x="0" y="0"/>
          <a:chExt cx="0" cy="0"/>
        </a:xfrm>
      </p:grpSpPr>
      <p:cxnSp>
        <p:nvCxnSpPr>
          <p:cNvPr id="56" name="Google Shape;56;p10"/>
          <p:cNvCxnSpPr/>
          <p:nvPr/>
        </p:nvCxnSpPr>
        <p:spPr>
          <a:xfrm>
            <a:off x="425200" y="4740000"/>
            <a:ext cx="8296800" cy="0"/>
          </a:xfrm>
          <a:prstGeom prst="straightConnector1">
            <a:avLst/>
          </a:prstGeom>
          <a:noFill/>
          <a:ln cap="flat" cmpd="sng" w="19050">
            <a:solidFill>
              <a:schemeClr val="dk2"/>
            </a:solidFill>
            <a:prstDash val="solid"/>
            <a:round/>
            <a:headEnd len="sm" w="sm" type="none"/>
            <a:tailEnd len="sm" w="sm" type="none"/>
          </a:ln>
        </p:spPr>
      </p:cxnSp>
      <p:cxnSp>
        <p:nvCxnSpPr>
          <p:cNvPr id="57" name="Google Shape;57;p10"/>
          <p:cNvCxnSpPr/>
          <p:nvPr/>
        </p:nvCxnSpPr>
        <p:spPr>
          <a:xfrm>
            <a:off x="425198" y="415650"/>
            <a:ext cx="183300" cy="0"/>
          </a:xfrm>
          <a:prstGeom prst="straightConnector1">
            <a:avLst/>
          </a:prstGeom>
          <a:noFill/>
          <a:ln cap="flat" cmpd="sng" w="19050">
            <a:solidFill>
              <a:schemeClr val="dk2"/>
            </a:solidFill>
            <a:prstDash val="solid"/>
            <a:round/>
            <a:headEnd len="sm" w="sm" type="none"/>
            <a:tailEnd len="sm" w="sm" type="none"/>
          </a:ln>
        </p:spPr>
      </p:cxnSp>
      <p:sp>
        <p:nvSpPr>
          <p:cNvPr id="58" name="Google Shape;58;p10"/>
          <p:cNvSpPr txBox="1"/>
          <p:nvPr>
            <p:ph idx="1" type="body"/>
          </p:nvPr>
        </p:nvSpPr>
        <p:spPr>
          <a:xfrm>
            <a:off x="328017" y="4226025"/>
            <a:ext cx="8388600" cy="3936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59" name="Google Shape;59;p10"/>
          <p:cNvSpPr txBox="1"/>
          <p:nvPr>
            <p:ph idx="12" type="sldNum"/>
          </p:nvPr>
        </p:nvSpPr>
        <p:spPr>
          <a:xfrm>
            <a:off x="8497999" y="468875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wiss-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00250" y="575950"/>
            <a:ext cx="6321600" cy="6354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1pPr>
            <a:lvl2pPr lvl="1">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2pPr>
            <a:lvl3pPr lvl="2">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3pPr>
            <a:lvl4pPr lvl="3">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4pPr>
            <a:lvl5pPr lvl="4">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5pPr>
            <a:lvl6pPr lvl="5">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6pPr>
            <a:lvl7pPr lvl="6">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7pPr>
            <a:lvl8pPr lvl="7">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8pPr>
            <a:lvl9pPr lvl="8">
              <a:spcBef>
                <a:spcPts val="0"/>
              </a:spcBef>
              <a:spcAft>
                <a:spcPts val="0"/>
              </a:spcAft>
              <a:buClr>
                <a:schemeClr val="dk2"/>
              </a:buClr>
              <a:buSzPts val="3000"/>
              <a:buFont typeface="Raleway"/>
              <a:buNone/>
              <a:defRPr b="1" sz="3000">
                <a:solidFill>
                  <a:schemeClr val="dk2"/>
                </a:solidFill>
                <a:latin typeface="Raleway"/>
                <a:ea typeface="Raleway"/>
                <a:cs typeface="Raleway"/>
                <a:sym typeface="Raleway"/>
              </a:defRPr>
            </a:lvl9pPr>
          </a:lstStyle>
          <a:p/>
        </p:txBody>
      </p:sp>
      <p:sp>
        <p:nvSpPr>
          <p:cNvPr id="7" name="Google Shape;7;p1"/>
          <p:cNvSpPr txBox="1"/>
          <p:nvPr>
            <p:ph idx="1" type="body"/>
          </p:nvPr>
        </p:nvSpPr>
        <p:spPr>
          <a:xfrm>
            <a:off x="2410112" y="1595776"/>
            <a:ext cx="6321600" cy="3002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indent="-317500" lvl="1" marL="9144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2pPr>
            <a:lvl3pPr indent="-317500" lvl="2" marL="13716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indent="-317500" lvl="3" marL="18288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indent="-317500" lvl="4" marL="22860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indent="-317500" lvl="5" marL="27432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indent="-317500" lvl="6" marL="32004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indent="-317500" lvl="7" marL="36576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indent="-317500" lvl="8" marL="41148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p:txBody>
      </p:sp>
      <p:sp>
        <p:nvSpPr>
          <p:cNvPr id="8" name="Google Shape;8;p1"/>
          <p:cNvSpPr txBox="1"/>
          <p:nvPr>
            <p:ph idx="12" type="sldNum"/>
          </p:nvPr>
        </p:nvSpPr>
        <p:spPr>
          <a:xfrm>
            <a:off x="8497999" y="4688759"/>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Lato"/>
                <a:ea typeface="Lato"/>
                <a:cs typeface="Lato"/>
                <a:sym typeface="Lato"/>
              </a:defRPr>
            </a:lvl1pPr>
            <a:lvl2pPr lvl="1" algn="r">
              <a:buNone/>
              <a:defRPr sz="1000">
                <a:solidFill>
                  <a:schemeClr val="dk2"/>
                </a:solidFill>
                <a:latin typeface="Lato"/>
                <a:ea typeface="Lato"/>
                <a:cs typeface="Lato"/>
                <a:sym typeface="Lato"/>
              </a:defRPr>
            </a:lvl2pPr>
            <a:lvl3pPr lvl="2" algn="r">
              <a:buNone/>
              <a:defRPr sz="1000">
                <a:solidFill>
                  <a:schemeClr val="dk2"/>
                </a:solidFill>
                <a:latin typeface="Lato"/>
                <a:ea typeface="Lato"/>
                <a:cs typeface="Lato"/>
                <a:sym typeface="Lato"/>
              </a:defRPr>
            </a:lvl3pPr>
            <a:lvl4pPr lvl="3" algn="r">
              <a:buNone/>
              <a:defRPr sz="1000">
                <a:solidFill>
                  <a:schemeClr val="dk2"/>
                </a:solidFill>
                <a:latin typeface="Lato"/>
                <a:ea typeface="Lato"/>
                <a:cs typeface="Lato"/>
                <a:sym typeface="Lato"/>
              </a:defRPr>
            </a:lvl4pPr>
            <a:lvl5pPr lvl="4" algn="r">
              <a:buNone/>
              <a:defRPr sz="1000">
                <a:solidFill>
                  <a:schemeClr val="dk2"/>
                </a:solidFill>
                <a:latin typeface="Lato"/>
                <a:ea typeface="Lato"/>
                <a:cs typeface="Lato"/>
                <a:sym typeface="Lato"/>
              </a:defRPr>
            </a:lvl5pPr>
            <a:lvl6pPr lvl="5" algn="r">
              <a:buNone/>
              <a:defRPr sz="1000">
                <a:solidFill>
                  <a:schemeClr val="dk2"/>
                </a:solidFill>
                <a:latin typeface="Lato"/>
                <a:ea typeface="Lato"/>
                <a:cs typeface="Lato"/>
                <a:sym typeface="Lato"/>
              </a:defRPr>
            </a:lvl6pPr>
            <a:lvl7pPr lvl="6" algn="r">
              <a:buNone/>
              <a:defRPr sz="1000">
                <a:solidFill>
                  <a:schemeClr val="dk2"/>
                </a:solidFill>
                <a:latin typeface="Lato"/>
                <a:ea typeface="Lato"/>
                <a:cs typeface="Lato"/>
                <a:sym typeface="Lato"/>
              </a:defRPr>
            </a:lvl7pPr>
            <a:lvl8pPr lvl="7" algn="r">
              <a:buNone/>
              <a:defRPr sz="1000">
                <a:solidFill>
                  <a:schemeClr val="dk2"/>
                </a:solidFill>
                <a:latin typeface="Lato"/>
                <a:ea typeface="Lato"/>
                <a:cs typeface="Lato"/>
                <a:sym typeface="Lato"/>
              </a:defRPr>
            </a:lvl8pPr>
            <a:lvl9pPr lvl="8" algn="r">
              <a:buNone/>
              <a:defRPr sz="1000">
                <a:solidFill>
                  <a:schemeClr val="dk2"/>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7.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image" Target="../media/image3.png"/><Relationship Id="rId6"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image" Target="../media/image3.png"/><Relationship Id="rId6" Type="http://schemas.openxmlformats.org/officeDocument/2006/relationships/image" Target="../media/image12.png"/><Relationship Id="rId7"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 Id="rId3"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 Id="rId3"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 Id="rId3" Type="http://schemas.openxmlformats.org/officeDocument/2006/relationships/image" Target="../media/image1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5.xml"/><Relationship Id="rId3" Type="http://schemas.openxmlformats.org/officeDocument/2006/relationships/image" Target="../media/image18.png"/><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 Id="rId3" Type="http://schemas.openxmlformats.org/officeDocument/2006/relationships/image" Target="../media/image22.png"/><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1.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6AA84F"/>
        </a:solidFill>
      </p:bgPr>
    </p:bg>
    <p:spTree>
      <p:nvGrpSpPr>
        <p:cNvPr id="71" name="Shape 71"/>
        <p:cNvGrpSpPr/>
        <p:nvPr/>
      </p:nvGrpSpPr>
      <p:grpSpPr>
        <a:xfrm>
          <a:off x="0" y="0"/>
          <a:ext cx="0" cy="0"/>
          <a:chOff x="0" y="0"/>
          <a:chExt cx="0" cy="0"/>
        </a:xfrm>
      </p:grpSpPr>
      <p:sp>
        <p:nvSpPr>
          <p:cNvPr id="72" name="Google Shape;72;p13"/>
          <p:cNvSpPr txBox="1"/>
          <p:nvPr>
            <p:ph type="ctrTitle"/>
          </p:nvPr>
        </p:nvSpPr>
        <p:spPr>
          <a:xfrm>
            <a:off x="2371725" y="630225"/>
            <a:ext cx="6331500" cy="1542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t>Maunalua Urban Forestry Stakeholder and Land Assessment for Tree Planting Initiatives</a:t>
            </a:r>
            <a:endParaRPr sz="4000"/>
          </a:p>
        </p:txBody>
      </p:sp>
      <p:sp>
        <p:nvSpPr>
          <p:cNvPr id="73" name="Google Shape;73;p13"/>
          <p:cNvSpPr txBox="1"/>
          <p:nvPr>
            <p:ph idx="1" type="subTitle"/>
          </p:nvPr>
        </p:nvSpPr>
        <p:spPr>
          <a:xfrm>
            <a:off x="2390267" y="3238450"/>
            <a:ext cx="6331500" cy="12417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By Allyson Earl, Kilikina Luebbe, and Jessica Idle</a:t>
            </a:r>
            <a:endParaRPr/>
          </a:p>
        </p:txBody>
      </p:sp>
      <p:pic>
        <p:nvPicPr>
          <p:cNvPr id="74" name="Google Shape;74;p13"/>
          <p:cNvPicPr preferRelativeResize="0"/>
          <p:nvPr/>
        </p:nvPicPr>
        <p:blipFill rotWithShape="1">
          <a:blip r:embed="rId3">
            <a:alphaModFix/>
          </a:blip>
          <a:srcRect b="0" l="20670" r="15214" t="0"/>
          <a:stretch/>
        </p:blipFill>
        <p:spPr>
          <a:xfrm>
            <a:off x="0" y="0"/>
            <a:ext cx="2296199" cy="514350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22"/>
          <p:cNvSpPr txBox="1"/>
          <p:nvPr>
            <p:ph type="title"/>
          </p:nvPr>
        </p:nvSpPr>
        <p:spPr>
          <a:xfrm>
            <a:off x="2400250" y="423550"/>
            <a:ext cx="6321600" cy="635400"/>
          </a:xfrm>
          <a:prstGeom prst="rect">
            <a:avLst/>
          </a:prstGeom>
        </p:spPr>
        <p:txBody>
          <a:bodyPr anchorCtr="0" anchor="t" bIns="91425" lIns="91425" spcFirstLastPara="1" rIns="91425" wrap="square" tIns="91425">
            <a:noAutofit/>
          </a:bodyPr>
          <a:lstStyle/>
          <a:p>
            <a:pPr indent="0" lvl="0" marL="0" marR="0" rtl="0" algn="l">
              <a:spcBef>
                <a:spcPts val="0"/>
              </a:spcBef>
              <a:spcAft>
                <a:spcPts val="0"/>
              </a:spcAft>
              <a:buNone/>
            </a:pPr>
            <a:r>
              <a:rPr lang="en" sz="2900"/>
              <a:t>Methods: </a:t>
            </a:r>
            <a:r>
              <a:rPr lang="en" sz="2900"/>
              <a:t>Identify specific land types and property where organizations can work together to achieve successful tree planting initiatives (4)</a:t>
            </a:r>
            <a:endParaRPr sz="4700"/>
          </a:p>
        </p:txBody>
      </p:sp>
      <p:sp>
        <p:nvSpPr>
          <p:cNvPr id="133" name="Google Shape;133;p22"/>
          <p:cNvSpPr txBox="1"/>
          <p:nvPr>
            <p:ph idx="1" type="body"/>
          </p:nvPr>
        </p:nvSpPr>
        <p:spPr>
          <a:xfrm>
            <a:off x="2400262" y="2627676"/>
            <a:ext cx="6321600" cy="3002400"/>
          </a:xfrm>
          <a:prstGeom prst="rect">
            <a:avLst/>
          </a:prstGeom>
        </p:spPr>
        <p:txBody>
          <a:bodyPr anchorCtr="0" anchor="t" bIns="91425" lIns="91425" spcFirstLastPara="1" rIns="91425" wrap="square" tIns="91425">
            <a:noAutofit/>
          </a:bodyPr>
          <a:lstStyle/>
          <a:p>
            <a:pPr indent="-342900" lvl="0" marL="457200" marR="0" rtl="0" algn="l">
              <a:lnSpc>
                <a:spcPct val="100000"/>
              </a:lnSpc>
              <a:spcBef>
                <a:spcPts val="0"/>
              </a:spcBef>
              <a:spcAft>
                <a:spcPts val="0"/>
              </a:spcAft>
              <a:buSzPts val="1800"/>
              <a:buFont typeface="Raleway"/>
              <a:buChar char="-"/>
            </a:pPr>
            <a:r>
              <a:rPr lang="en">
                <a:latin typeface="Raleway"/>
                <a:ea typeface="Raleway"/>
                <a:cs typeface="Raleway"/>
                <a:sym typeface="Raleway"/>
              </a:rPr>
              <a:t>Selected from organizations that participated in survey</a:t>
            </a:r>
            <a:endParaRPr>
              <a:latin typeface="Raleway"/>
              <a:ea typeface="Raleway"/>
              <a:cs typeface="Raleway"/>
              <a:sym typeface="Raleway"/>
            </a:endParaRPr>
          </a:p>
          <a:p>
            <a:pPr indent="-342900" lvl="0" marL="457200" marR="0" rtl="0" algn="l">
              <a:lnSpc>
                <a:spcPct val="100000"/>
              </a:lnSpc>
              <a:spcBef>
                <a:spcPts val="0"/>
              </a:spcBef>
              <a:spcAft>
                <a:spcPts val="0"/>
              </a:spcAft>
              <a:buSzPts val="1800"/>
              <a:buFont typeface="Raleway"/>
              <a:buChar char="-"/>
            </a:pPr>
            <a:r>
              <a:rPr lang="en">
                <a:latin typeface="Raleway"/>
                <a:ea typeface="Raleway"/>
                <a:cs typeface="Raleway"/>
                <a:sym typeface="Raleway"/>
              </a:rPr>
              <a:t>Selected based on mapping that identified the property had low canopy coverage</a:t>
            </a:r>
            <a:endParaRPr>
              <a:latin typeface="Raleway"/>
              <a:ea typeface="Raleway"/>
              <a:cs typeface="Raleway"/>
              <a:sym typeface="Raleway"/>
            </a:endParaRPr>
          </a:p>
          <a:p>
            <a:pPr indent="-342900" lvl="0" marL="457200" marR="0" rtl="0" algn="l">
              <a:lnSpc>
                <a:spcPct val="100000"/>
              </a:lnSpc>
              <a:spcBef>
                <a:spcPts val="0"/>
              </a:spcBef>
              <a:spcAft>
                <a:spcPts val="0"/>
              </a:spcAft>
              <a:buSzPts val="1800"/>
              <a:buFont typeface="Raleway"/>
              <a:buChar char="-"/>
            </a:pPr>
            <a:r>
              <a:rPr lang="en">
                <a:latin typeface="Raleway"/>
                <a:ea typeface="Raleway"/>
                <a:cs typeface="Raleway"/>
                <a:sym typeface="Raleway"/>
              </a:rPr>
              <a:t>Determined starting canopy cover (iTree)</a:t>
            </a:r>
            <a:endParaRPr>
              <a:latin typeface="Raleway"/>
              <a:ea typeface="Raleway"/>
              <a:cs typeface="Raleway"/>
              <a:sym typeface="Raleway"/>
            </a:endParaRPr>
          </a:p>
          <a:p>
            <a:pPr indent="-342900" lvl="0" marL="457200" marR="0" rtl="0" algn="l">
              <a:lnSpc>
                <a:spcPct val="100000"/>
              </a:lnSpc>
              <a:spcBef>
                <a:spcPts val="0"/>
              </a:spcBef>
              <a:spcAft>
                <a:spcPts val="0"/>
              </a:spcAft>
              <a:buSzPts val="1800"/>
              <a:buFont typeface="Raleway"/>
              <a:buChar char="-"/>
            </a:pPr>
            <a:r>
              <a:rPr lang="en">
                <a:latin typeface="Raleway"/>
                <a:ea typeface="Raleway"/>
                <a:cs typeface="Raleway"/>
                <a:sym typeface="Raleway"/>
              </a:rPr>
              <a:t>Identified potential partners and planting considerations</a:t>
            </a:r>
            <a:endParaRPr>
              <a:latin typeface="Raleway"/>
              <a:ea typeface="Raleway"/>
              <a:cs typeface="Raleway"/>
              <a:sym typeface="Raleway"/>
            </a:endParaRPr>
          </a:p>
          <a:p>
            <a:pPr indent="0" lvl="0" marL="457200" marR="0" rtl="0" algn="l">
              <a:lnSpc>
                <a:spcPct val="100000"/>
              </a:lnSpc>
              <a:spcBef>
                <a:spcPts val="0"/>
              </a:spcBef>
              <a:spcAft>
                <a:spcPts val="0"/>
              </a:spcAft>
              <a:buNone/>
            </a:pPr>
            <a:r>
              <a:t/>
            </a:r>
            <a:endParaRPr>
              <a:latin typeface="Raleway"/>
              <a:ea typeface="Raleway"/>
              <a:cs typeface="Raleway"/>
              <a:sym typeface="Raleway"/>
            </a:endParaRPr>
          </a:p>
        </p:txBody>
      </p:sp>
      <p:pic>
        <p:nvPicPr>
          <p:cNvPr id="134" name="Google Shape;134;p22"/>
          <p:cNvPicPr preferRelativeResize="0"/>
          <p:nvPr/>
        </p:nvPicPr>
        <p:blipFill rotWithShape="1">
          <a:blip r:embed="rId3">
            <a:alphaModFix/>
          </a:blip>
          <a:srcRect b="0" l="20670" r="15214" t="0"/>
          <a:stretch/>
        </p:blipFill>
        <p:spPr>
          <a:xfrm>
            <a:off x="0" y="0"/>
            <a:ext cx="2296199" cy="51435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Google Shape;139;p23"/>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p>
            <a:pPr indent="0" lvl="0" marL="0" marR="0" rtl="0" algn="l">
              <a:spcBef>
                <a:spcPts val="0"/>
              </a:spcBef>
              <a:spcAft>
                <a:spcPts val="0"/>
              </a:spcAft>
              <a:buNone/>
            </a:pPr>
            <a:r>
              <a:rPr lang="en"/>
              <a:t>Results:</a:t>
            </a:r>
            <a:r>
              <a:rPr lang="en"/>
              <a:t> Stakeholder Goals (1) and Responses (2)</a:t>
            </a:r>
            <a:endParaRPr sz="4800"/>
          </a:p>
        </p:txBody>
      </p:sp>
      <p:sp>
        <p:nvSpPr>
          <p:cNvPr id="140" name="Google Shape;140;p23"/>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p>
            <a:pPr indent="0" lvl="0" marL="457200" marR="0" rtl="0" algn="l">
              <a:lnSpc>
                <a:spcPct val="100000"/>
              </a:lnSpc>
              <a:spcBef>
                <a:spcPts val="0"/>
              </a:spcBef>
              <a:spcAft>
                <a:spcPts val="0"/>
              </a:spcAft>
              <a:buNone/>
            </a:pPr>
            <a:r>
              <a:t/>
            </a:r>
            <a:endParaRPr>
              <a:latin typeface="Raleway"/>
              <a:ea typeface="Raleway"/>
              <a:cs typeface="Raleway"/>
              <a:sym typeface="Raleway"/>
            </a:endParaRPr>
          </a:p>
          <a:p>
            <a:pPr indent="0" lvl="0" marL="457200" marR="0" rtl="0" algn="l">
              <a:lnSpc>
                <a:spcPct val="100000"/>
              </a:lnSpc>
              <a:spcBef>
                <a:spcPts val="0"/>
              </a:spcBef>
              <a:spcAft>
                <a:spcPts val="0"/>
              </a:spcAft>
              <a:buNone/>
            </a:pPr>
            <a:r>
              <a:t/>
            </a:r>
            <a:endParaRPr>
              <a:latin typeface="Raleway"/>
              <a:ea typeface="Raleway"/>
              <a:cs typeface="Raleway"/>
              <a:sym typeface="Raleway"/>
            </a:endParaRPr>
          </a:p>
        </p:txBody>
      </p:sp>
      <p:pic>
        <p:nvPicPr>
          <p:cNvPr id="141" name="Google Shape;141;p23"/>
          <p:cNvPicPr preferRelativeResize="0"/>
          <p:nvPr/>
        </p:nvPicPr>
        <p:blipFill rotWithShape="1">
          <a:blip r:embed="rId3">
            <a:alphaModFix/>
          </a:blip>
          <a:srcRect b="0" l="20670" r="15214" t="0"/>
          <a:stretch/>
        </p:blipFill>
        <p:spPr>
          <a:xfrm>
            <a:off x="0" y="0"/>
            <a:ext cx="2296199" cy="514350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pic>
        <p:nvPicPr>
          <p:cNvPr id="146" name="Google Shape;146;p24"/>
          <p:cNvPicPr preferRelativeResize="0"/>
          <p:nvPr/>
        </p:nvPicPr>
        <p:blipFill rotWithShape="1">
          <a:blip r:embed="rId3">
            <a:alphaModFix/>
          </a:blip>
          <a:srcRect b="13096" l="0" r="0" t="0"/>
          <a:stretch/>
        </p:blipFill>
        <p:spPr>
          <a:xfrm>
            <a:off x="110200" y="0"/>
            <a:ext cx="8868087" cy="5143500"/>
          </a:xfrm>
          <a:prstGeom prst="rect">
            <a:avLst/>
          </a:prstGeom>
          <a:noFill/>
          <a:ln>
            <a:noFill/>
          </a:ln>
        </p:spPr>
      </p:pic>
      <p:sp>
        <p:nvSpPr>
          <p:cNvPr id="147" name="Google Shape;147;p24"/>
          <p:cNvSpPr txBox="1"/>
          <p:nvPr/>
        </p:nvSpPr>
        <p:spPr>
          <a:xfrm>
            <a:off x="207225" y="4410825"/>
            <a:ext cx="1147200" cy="48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74 Survey Requests</a:t>
            </a:r>
            <a:endParaRPr>
              <a:latin typeface="Lato"/>
              <a:ea typeface="Lato"/>
              <a:cs typeface="Lato"/>
              <a:sym typeface="Lato"/>
            </a:endParaRPr>
          </a:p>
        </p:txBody>
      </p:sp>
      <p:sp>
        <p:nvSpPr>
          <p:cNvPr id="148" name="Google Shape;148;p24"/>
          <p:cNvSpPr txBox="1"/>
          <p:nvPr/>
        </p:nvSpPr>
        <p:spPr>
          <a:xfrm>
            <a:off x="7560500" y="4410825"/>
            <a:ext cx="1147200" cy="48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11</a:t>
            </a:r>
            <a:r>
              <a:rPr lang="en">
                <a:latin typeface="Lato"/>
                <a:ea typeface="Lato"/>
                <a:cs typeface="Lato"/>
                <a:sym typeface="Lato"/>
              </a:rPr>
              <a:t> Survey Participants</a:t>
            </a:r>
            <a:endParaRPr>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pic>
        <p:nvPicPr>
          <p:cNvPr id="153" name="Google Shape;153;p25"/>
          <p:cNvPicPr preferRelativeResize="0"/>
          <p:nvPr/>
        </p:nvPicPr>
        <p:blipFill rotWithShape="1">
          <a:blip r:embed="rId3">
            <a:alphaModFix/>
          </a:blip>
          <a:srcRect b="0" l="0" r="0" t="22420"/>
          <a:stretch/>
        </p:blipFill>
        <p:spPr>
          <a:xfrm>
            <a:off x="0" y="1087375"/>
            <a:ext cx="9144000" cy="3474839"/>
          </a:xfrm>
          <a:prstGeom prst="rect">
            <a:avLst/>
          </a:prstGeom>
          <a:noFill/>
          <a:ln>
            <a:noFill/>
          </a:ln>
        </p:spPr>
      </p:pic>
      <p:sp>
        <p:nvSpPr>
          <p:cNvPr id="154" name="Google Shape;154;p25"/>
          <p:cNvSpPr txBox="1"/>
          <p:nvPr/>
        </p:nvSpPr>
        <p:spPr>
          <a:xfrm>
            <a:off x="0" y="0"/>
            <a:ext cx="9144000" cy="1033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000">
                <a:solidFill>
                  <a:schemeClr val="dk2"/>
                </a:solidFill>
                <a:latin typeface="Raleway"/>
                <a:ea typeface="Raleway"/>
                <a:cs typeface="Raleway"/>
                <a:sym typeface="Raleway"/>
              </a:rPr>
              <a:t>Mapping: Survey Responses</a:t>
            </a:r>
            <a:endParaRPr/>
          </a:p>
        </p:txBody>
      </p:sp>
      <p:sp>
        <p:nvSpPr>
          <p:cNvPr id="155" name="Google Shape;155;p25"/>
          <p:cNvSpPr/>
          <p:nvPr/>
        </p:nvSpPr>
        <p:spPr>
          <a:xfrm rot="-1392965">
            <a:off x="995676" y="3237926"/>
            <a:ext cx="645358" cy="161271"/>
          </a:xfrm>
          <a:prstGeom prst="leftArrow">
            <a:avLst>
              <a:gd fmla="val 50000" name="adj1"/>
              <a:gd fmla="val 50000"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25"/>
          <p:cNvSpPr/>
          <p:nvPr/>
        </p:nvSpPr>
        <p:spPr>
          <a:xfrm rot="-1392965">
            <a:off x="3997601" y="1929726"/>
            <a:ext cx="645358" cy="161271"/>
          </a:xfrm>
          <a:prstGeom prst="leftArrow">
            <a:avLst>
              <a:gd fmla="val 50000" name="adj1"/>
              <a:gd fmla="val 50000"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25"/>
          <p:cNvSpPr/>
          <p:nvPr/>
        </p:nvSpPr>
        <p:spPr>
          <a:xfrm rot="-1392965">
            <a:off x="1936701" y="3820501"/>
            <a:ext cx="645358" cy="161271"/>
          </a:xfrm>
          <a:prstGeom prst="leftArrow">
            <a:avLst>
              <a:gd fmla="val 50000" name="adj1"/>
              <a:gd fmla="val 50000"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25"/>
          <p:cNvSpPr/>
          <p:nvPr/>
        </p:nvSpPr>
        <p:spPr>
          <a:xfrm rot="-1392965">
            <a:off x="3442176" y="2987226"/>
            <a:ext cx="645358" cy="161271"/>
          </a:xfrm>
          <a:prstGeom prst="leftArrow">
            <a:avLst>
              <a:gd fmla="val 50000" name="adj1"/>
              <a:gd fmla="val 50000"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25"/>
          <p:cNvSpPr/>
          <p:nvPr/>
        </p:nvSpPr>
        <p:spPr>
          <a:xfrm rot="-1392965">
            <a:off x="6551626" y="3274026"/>
            <a:ext cx="645358" cy="161271"/>
          </a:xfrm>
          <a:prstGeom prst="leftArrow">
            <a:avLst>
              <a:gd fmla="val 50000" name="adj1"/>
              <a:gd fmla="val 50000"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25"/>
          <p:cNvSpPr/>
          <p:nvPr/>
        </p:nvSpPr>
        <p:spPr>
          <a:xfrm rot="-1392965">
            <a:off x="7420901" y="2289826"/>
            <a:ext cx="645358" cy="161271"/>
          </a:xfrm>
          <a:prstGeom prst="leftArrow">
            <a:avLst>
              <a:gd fmla="val 50000" name="adj1"/>
              <a:gd fmla="val 50000"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25"/>
          <p:cNvSpPr txBox="1"/>
          <p:nvPr/>
        </p:nvSpPr>
        <p:spPr>
          <a:xfrm>
            <a:off x="818925" y="2794750"/>
            <a:ext cx="1768800" cy="32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Lato"/>
                <a:ea typeface="Lato"/>
                <a:cs typeface="Lato"/>
                <a:sym typeface="Lato"/>
              </a:rPr>
              <a:t>Kahala Elementary</a:t>
            </a:r>
            <a:endParaRPr>
              <a:solidFill>
                <a:srgbClr val="FFFFFF"/>
              </a:solidFill>
              <a:latin typeface="Lato"/>
              <a:ea typeface="Lato"/>
              <a:cs typeface="Lato"/>
              <a:sym typeface="Lato"/>
            </a:endParaRPr>
          </a:p>
        </p:txBody>
      </p:sp>
      <p:sp>
        <p:nvSpPr>
          <p:cNvPr id="162" name="Google Shape;162;p25"/>
          <p:cNvSpPr txBox="1"/>
          <p:nvPr/>
        </p:nvSpPr>
        <p:spPr>
          <a:xfrm>
            <a:off x="4687550" y="1580225"/>
            <a:ext cx="1550100" cy="35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Lato"/>
                <a:ea typeface="Lato"/>
                <a:cs typeface="Lato"/>
                <a:sym typeface="Lato"/>
              </a:rPr>
              <a:t>Pia Valley</a:t>
            </a:r>
            <a:endParaRPr>
              <a:solidFill>
                <a:srgbClr val="FFFFFF"/>
              </a:solidFill>
              <a:latin typeface="Lato"/>
              <a:ea typeface="Lato"/>
              <a:cs typeface="Lato"/>
              <a:sym typeface="Lato"/>
            </a:endParaRPr>
          </a:p>
        </p:txBody>
      </p:sp>
      <p:sp>
        <p:nvSpPr>
          <p:cNvPr id="163" name="Google Shape;163;p25"/>
          <p:cNvSpPr txBox="1"/>
          <p:nvPr/>
        </p:nvSpPr>
        <p:spPr>
          <a:xfrm>
            <a:off x="3902325" y="2286088"/>
            <a:ext cx="2007300" cy="23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Lato"/>
                <a:ea typeface="Lato"/>
                <a:cs typeface="Lato"/>
                <a:sym typeface="Lato"/>
              </a:rPr>
              <a:t>Calvary by the Sea Montessori School</a:t>
            </a:r>
            <a:endParaRPr>
              <a:solidFill>
                <a:srgbClr val="FFFFFF"/>
              </a:solidFill>
              <a:latin typeface="Lato"/>
              <a:ea typeface="Lato"/>
              <a:cs typeface="Lato"/>
              <a:sym typeface="Lato"/>
            </a:endParaRPr>
          </a:p>
        </p:txBody>
      </p:sp>
      <p:sp>
        <p:nvSpPr>
          <p:cNvPr id="164" name="Google Shape;164;p25"/>
          <p:cNvSpPr txBox="1"/>
          <p:nvPr/>
        </p:nvSpPr>
        <p:spPr>
          <a:xfrm>
            <a:off x="6721900" y="1882850"/>
            <a:ext cx="1550100" cy="25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Lato"/>
                <a:ea typeface="Lato"/>
                <a:cs typeface="Lato"/>
                <a:sym typeface="Lato"/>
              </a:rPr>
              <a:t>Keki and Plow</a:t>
            </a:r>
            <a:endParaRPr>
              <a:solidFill>
                <a:srgbClr val="FFFFFF"/>
              </a:solidFill>
              <a:latin typeface="Lato"/>
              <a:ea typeface="Lato"/>
              <a:cs typeface="Lato"/>
              <a:sym typeface="Lato"/>
            </a:endParaRPr>
          </a:p>
        </p:txBody>
      </p:sp>
      <p:sp>
        <p:nvSpPr>
          <p:cNvPr id="165" name="Google Shape;165;p25"/>
          <p:cNvSpPr txBox="1"/>
          <p:nvPr/>
        </p:nvSpPr>
        <p:spPr>
          <a:xfrm>
            <a:off x="7106950" y="2951250"/>
            <a:ext cx="1245600" cy="23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Lato"/>
                <a:ea typeface="Lato"/>
                <a:cs typeface="Lato"/>
                <a:sym typeface="Lato"/>
              </a:rPr>
              <a:t>Koko Head Elementary</a:t>
            </a:r>
            <a:endParaRPr>
              <a:solidFill>
                <a:srgbClr val="FFFFFF"/>
              </a:solidFill>
              <a:latin typeface="Lato"/>
              <a:ea typeface="Lato"/>
              <a:cs typeface="Lato"/>
              <a:sym typeface="Lato"/>
            </a:endParaRPr>
          </a:p>
        </p:txBody>
      </p:sp>
      <p:sp>
        <p:nvSpPr>
          <p:cNvPr id="166" name="Google Shape;166;p25"/>
          <p:cNvSpPr txBox="1"/>
          <p:nvPr/>
        </p:nvSpPr>
        <p:spPr>
          <a:xfrm>
            <a:off x="2993950" y="3358725"/>
            <a:ext cx="2840400" cy="74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Lato"/>
                <a:ea typeface="Lato"/>
                <a:cs typeface="Lato"/>
                <a:sym typeface="Lato"/>
              </a:rPr>
              <a:t>Sierra Club</a:t>
            </a:r>
            <a:endParaRPr>
              <a:latin typeface="Lato"/>
              <a:ea typeface="Lato"/>
              <a:cs typeface="Lato"/>
              <a:sym typeface="Lato"/>
            </a:endParaRPr>
          </a:p>
          <a:p>
            <a:pPr indent="0" lvl="0" marL="0" rtl="0" algn="l">
              <a:spcBef>
                <a:spcPts val="0"/>
              </a:spcBef>
              <a:spcAft>
                <a:spcPts val="0"/>
              </a:spcAft>
              <a:buNone/>
            </a:pPr>
            <a:r>
              <a:rPr lang="en">
                <a:latin typeface="Lato"/>
                <a:ea typeface="Lato"/>
                <a:cs typeface="Lato"/>
                <a:sym typeface="Lato"/>
              </a:rPr>
              <a:t>KMWP</a:t>
            </a:r>
            <a:endParaRPr>
              <a:latin typeface="Lato"/>
              <a:ea typeface="Lato"/>
              <a:cs typeface="Lato"/>
              <a:sym typeface="Lato"/>
            </a:endParaRPr>
          </a:p>
          <a:p>
            <a:pPr indent="0" lvl="0" marL="0" rtl="0" algn="l">
              <a:spcBef>
                <a:spcPts val="0"/>
              </a:spcBef>
              <a:spcAft>
                <a:spcPts val="0"/>
              </a:spcAft>
              <a:buNone/>
            </a:pPr>
            <a:r>
              <a:rPr lang="en">
                <a:latin typeface="Lato"/>
                <a:ea typeface="Lato"/>
                <a:cs typeface="Lato"/>
                <a:sym typeface="Lato"/>
              </a:rPr>
              <a:t>Smart Trees Pacific</a:t>
            </a:r>
            <a:endParaRPr>
              <a:latin typeface="Lato"/>
              <a:ea typeface="Lato"/>
              <a:cs typeface="Lato"/>
              <a:sym typeface="Lato"/>
            </a:endParaRPr>
          </a:p>
          <a:p>
            <a:pPr indent="0" lvl="0" marL="0" rtl="0" algn="l">
              <a:spcBef>
                <a:spcPts val="0"/>
              </a:spcBef>
              <a:spcAft>
                <a:spcPts val="0"/>
              </a:spcAft>
              <a:buNone/>
            </a:pPr>
            <a:r>
              <a:rPr lang="en">
                <a:latin typeface="Lato"/>
                <a:ea typeface="Lato"/>
                <a:cs typeface="Lato"/>
                <a:sym typeface="Lato"/>
              </a:rPr>
              <a:t>Hawaiian Islands Land Trust</a:t>
            </a:r>
            <a:endParaRPr>
              <a:latin typeface="Lato"/>
              <a:ea typeface="Lato"/>
              <a:cs typeface="Lato"/>
              <a:sym typeface="Lato"/>
            </a:endParaRPr>
          </a:p>
          <a:p>
            <a:pPr indent="0" lvl="0" marL="0" rtl="0" algn="l">
              <a:spcBef>
                <a:spcPts val="0"/>
              </a:spcBef>
              <a:spcAft>
                <a:spcPts val="0"/>
              </a:spcAft>
              <a:buNone/>
            </a:pPr>
            <a:r>
              <a:rPr lang="en">
                <a:latin typeface="Lato"/>
                <a:ea typeface="Lato"/>
                <a:cs typeface="Lato"/>
                <a:sym typeface="Lato"/>
              </a:rPr>
              <a:t>DLNR/DOFAW</a:t>
            </a:r>
            <a:endParaRPr>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 name="Shape 170"/>
        <p:cNvGrpSpPr/>
        <p:nvPr/>
      </p:nvGrpSpPr>
      <p:grpSpPr>
        <a:xfrm>
          <a:off x="0" y="0"/>
          <a:ext cx="0" cy="0"/>
          <a:chOff x="0" y="0"/>
          <a:chExt cx="0" cy="0"/>
        </a:xfrm>
      </p:grpSpPr>
      <p:pic>
        <p:nvPicPr>
          <p:cNvPr id="171" name="Google Shape;171;p26"/>
          <p:cNvPicPr preferRelativeResize="0"/>
          <p:nvPr/>
        </p:nvPicPr>
        <p:blipFill>
          <a:blip r:embed="rId3">
            <a:alphaModFix/>
          </a:blip>
          <a:stretch>
            <a:fillRect/>
          </a:stretch>
        </p:blipFill>
        <p:spPr>
          <a:xfrm>
            <a:off x="0" y="0"/>
            <a:ext cx="6279151" cy="48387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pic>
        <p:nvPicPr>
          <p:cNvPr id="176" name="Google Shape;176;p27"/>
          <p:cNvPicPr preferRelativeResize="0"/>
          <p:nvPr/>
        </p:nvPicPr>
        <p:blipFill>
          <a:blip r:embed="rId3">
            <a:alphaModFix/>
          </a:blip>
          <a:stretch>
            <a:fillRect/>
          </a:stretch>
        </p:blipFill>
        <p:spPr>
          <a:xfrm>
            <a:off x="0" y="0"/>
            <a:ext cx="6279151" cy="4838700"/>
          </a:xfrm>
          <a:prstGeom prst="rect">
            <a:avLst/>
          </a:prstGeom>
          <a:noFill/>
          <a:ln>
            <a:noFill/>
          </a:ln>
        </p:spPr>
      </p:pic>
      <p:pic>
        <p:nvPicPr>
          <p:cNvPr id="177" name="Google Shape;177;p27"/>
          <p:cNvPicPr preferRelativeResize="0"/>
          <p:nvPr/>
        </p:nvPicPr>
        <p:blipFill>
          <a:blip r:embed="rId4">
            <a:alphaModFix/>
          </a:blip>
          <a:stretch>
            <a:fillRect/>
          </a:stretch>
        </p:blipFill>
        <p:spPr>
          <a:xfrm>
            <a:off x="893075" y="128001"/>
            <a:ext cx="6171874" cy="4767138"/>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pic>
        <p:nvPicPr>
          <p:cNvPr id="182" name="Google Shape;182;p28"/>
          <p:cNvPicPr preferRelativeResize="0"/>
          <p:nvPr/>
        </p:nvPicPr>
        <p:blipFill>
          <a:blip r:embed="rId3">
            <a:alphaModFix/>
          </a:blip>
          <a:stretch>
            <a:fillRect/>
          </a:stretch>
        </p:blipFill>
        <p:spPr>
          <a:xfrm>
            <a:off x="0" y="0"/>
            <a:ext cx="6279151" cy="4838700"/>
          </a:xfrm>
          <a:prstGeom prst="rect">
            <a:avLst/>
          </a:prstGeom>
          <a:noFill/>
          <a:ln>
            <a:noFill/>
          </a:ln>
        </p:spPr>
      </p:pic>
      <p:pic>
        <p:nvPicPr>
          <p:cNvPr id="183" name="Google Shape;183;p28"/>
          <p:cNvPicPr preferRelativeResize="0"/>
          <p:nvPr/>
        </p:nvPicPr>
        <p:blipFill>
          <a:blip r:embed="rId4">
            <a:alphaModFix/>
          </a:blip>
          <a:stretch>
            <a:fillRect/>
          </a:stretch>
        </p:blipFill>
        <p:spPr>
          <a:xfrm>
            <a:off x="893075" y="128001"/>
            <a:ext cx="6171874" cy="4767138"/>
          </a:xfrm>
          <a:prstGeom prst="rect">
            <a:avLst/>
          </a:prstGeom>
          <a:noFill/>
          <a:ln>
            <a:noFill/>
          </a:ln>
        </p:spPr>
      </p:pic>
      <p:pic>
        <p:nvPicPr>
          <p:cNvPr id="184" name="Google Shape;184;p28"/>
          <p:cNvPicPr preferRelativeResize="0"/>
          <p:nvPr/>
        </p:nvPicPr>
        <p:blipFill>
          <a:blip r:embed="rId5">
            <a:alphaModFix/>
          </a:blip>
          <a:stretch>
            <a:fillRect/>
          </a:stretch>
        </p:blipFill>
        <p:spPr>
          <a:xfrm>
            <a:off x="1676725" y="261926"/>
            <a:ext cx="6100601" cy="470222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pic>
        <p:nvPicPr>
          <p:cNvPr id="189" name="Google Shape;189;p29"/>
          <p:cNvPicPr preferRelativeResize="0"/>
          <p:nvPr/>
        </p:nvPicPr>
        <p:blipFill>
          <a:blip r:embed="rId3">
            <a:alphaModFix/>
          </a:blip>
          <a:stretch>
            <a:fillRect/>
          </a:stretch>
        </p:blipFill>
        <p:spPr>
          <a:xfrm>
            <a:off x="0" y="0"/>
            <a:ext cx="6279151" cy="4838700"/>
          </a:xfrm>
          <a:prstGeom prst="rect">
            <a:avLst/>
          </a:prstGeom>
          <a:noFill/>
          <a:ln>
            <a:noFill/>
          </a:ln>
        </p:spPr>
      </p:pic>
      <p:pic>
        <p:nvPicPr>
          <p:cNvPr id="190" name="Google Shape;190;p29"/>
          <p:cNvPicPr preferRelativeResize="0"/>
          <p:nvPr/>
        </p:nvPicPr>
        <p:blipFill>
          <a:blip r:embed="rId4">
            <a:alphaModFix/>
          </a:blip>
          <a:stretch>
            <a:fillRect/>
          </a:stretch>
        </p:blipFill>
        <p:spPr>
          <a:xfrm>
            <a:off x="893075" y="128001"/>
            <a:ext cx="6171874" cy="4767138"/>
          </a:xfrm>
          <a:prstGeom prst="rect">
            <a:avLst/>
          </a:prstGeom>
          <a:noFill/>
          <a:ln>
            <a:noFill/>
          </a:ln>
        </p:spPr>
      </p:pic>
      <p:pic>
        <p:nvPicPr>
          <p:cNvPr id="191" name="Google Shape;191;p29"/>
          <p:cNvPicPr preferRelativeResize="0"/>
          <p:nvPr/>
        </p:nvPicPr>
        <p:blipFill>
          <a:blip r:embed="rId5">
            <a:alphaModFix/>
          </a:blip>
          <a:stretch>
            <a:fillRect/>
          </a:stretch>
        </p:blipFill>
        <p:spPr>
          <a:xfrm>
            <a:off x="1676725" y="261926"/>
            <a:ext cx="6100601" cy="4702224"/>
          </a:xfrm>
          <a:prstGeom prst="rect">
            <a:avLst/>
          </a:prstGeom>
          <a:noFill/>
          <a:ln>
            <a:noFill/>
          </a:ln>
        </p:spPr>
      </p:pic>
      <p:pic>
        <p:nvPicPr>
          <p:cNvPr id="192" name="Google Shape;192;p29"/>
          <p:cNvPicPr preferRelativeResize="0"/>
          <p:nvPr/>
        </p:nvPicPr>
        <p:blipFill>
          <a:blip r:embed="rId6">
            <a:alphaModFix/>
          </a:blip>
          <a:stretch>
            <a:fillRect/>
          </a:stretch>
        </p:blipFill>
        <p:spPr>
          <a:xfrm>
            <a:off x="2438725" y="411227"/>
            <a:ext cx="5997424" cy="4628674"/>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pic>
        <p:nvPicPr>
          <p:cNvPr id="197" name="Google Shape;197;p30"/>
          <p:cNvPicPr preferRelativeResize="0"/>
          <p:nvPr/>
        </p:nvPicPr>
        <p:blipFill>
          <a:blip r:embed="rId3">
            <a:alphaModFix/>
          </a:blip>
          <a:stretch>
            <a:fillRect/>
          </a:stretch>
        </p:blipFill>
        <p:spPr>
          <a:xfrm>
            <a:off x="0" y="0"/>
            <a:ext cx="6279151" cy="4838700"/>
          </a:xfrm>
          <a:prstGeom prst="rect">
            <a:avLst/>
          </a:prstGeom>
          <a:noFill/>
          <a:ln>
            <a:noFill/>
          </a:ln>
        </p:spPr>
      </p:pic>
      <p:pic>
        <p:nvPicPr>
          <p:cNvPr id="198" name="Google Shape;198;p30"/>
          <p:cNvPicPr preferRelativeResize="0"/>
          <p:nvPr/>
        </p:nvPicPr>
        <p:blipFill>
          <a:blip r:embed="rId4">
            <a:alphaModFix/>
          </a:blip>
          <a:stretch>
            <a:fillRect/>
          </a:stretch>
        </p:blipFill>
        <p:spPr>
          <a:xfrm>
            <a:off x="893075" y="128001"/>
            <a:ext cx="6171874" cy="4767138"/>
          </a:xfrm>
          <a:prstGeom prst="rect">
            <a:avLst/>
          </a:prstGeom>
          <a:noFill/>
          <a:ln>
            <a:noFill/>
          </a:ln>
        </p:spPr>
      </p:pic>
      <p:pic>
        <p:nvPicPr>
          <p:cNvPr id="199" name="Google Shape;199;p30"/>
          <p:cNvPicPr preferRelativeResize="0"/>
          <p:nvPr/>
        </p:nvPicPr>
        <p:blipFill>
          <a:blip r:embed="rId5">
            <a:alphaModFix/>
          </a:blip>
          <a:stretch>
            <a:fillRect/>
          </a:stretch>
        </p:blipFill>
        <p:spPr>
          <a:xfrm>
            <a:off x="1676725" y="261926"/>
            <a:ext cx="6100601" cy="4702224"/>
          </a:xfrm>
          <a:prstGeom prst="rect">
            <a:avLst/>
          </a:prstGeom>
          <a:noFill/>
          <a:ln>
            <a:noFill/>
          </a:ln>
        </p:spPr>
      </p:pic>
      <p:pic>
        <p:nvPicPr>
          <p:cNvPr id="200" name="Google Shape;200;p30"/>
          <p:cNvPicPr preferRelativeResize="0"/>
          <p:nvPr/>
        </p:nvPicPr>
        <p:blipFill>
          <a:blip r:embed="rId6">
            <a:alphaModFix/>
          </a:blip>
          <a:stretch>
            <a:fillRect/>
          </a:stretch>
        </p:blipFill>
        <p:spPr>
          <a:xfrm>
            <a:off x="2438725" y="411227"/>
            <a:ext cx="5997424" cy="4628674"/>
          </a:xfrm>
          <a:prstGeom prst="rect">
            <a:avLst/>
          </a:prstGeom>
          <a:noFill/>
          <a:ln>
            <a:noFill/>
          </a:ln>
        </p:spPr>
      </p:pic>
      <p:pic>
        <p:nvPicPr>
          <p:cNvPr id="201" name="Google Shape;201;p30"/>
          <p:cNvPicPr preferRelativeResize="0"/>
          <p:nvPr/>
        </p:nvPicPr>
        <p:blipFill>
          <a:blip r:embed="rId7">
            <a:alphaModFix/>
          </a:blip>
          <a:stretch>
            <a:fillRect/>
          </a:stretch>
        </p:blipFill>
        <p:spPr>
          <a:xfrm>
            <a:off x="3200725" y="548825"/>
            <a:ext cx="5997426" cy="4626452"/>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5" name="Shape 205"/>
        <p:cNvGrpSpPr/>
        <p:nvPr/>
      </p:nvGrpSpPr>
      <p:grpSpPr>
        <a:xfrm>
          <a:off x="0" y="0"/>
          <a:ext cx="0" cy="0"/>
          <a:chOff x="0" y="0"/>
          <a:chExt cx="0" cy="0"/>
        </a:xfrm>
      </p:grpSpPr>
      <p:pic>
        <p:nvPicPr>
          <p:cNvPr id="206" name="Google Shape;206;p31"/>
          <p:cNvPicPr preferRelativeResize="0"/>
          <p:nvPr/>
        </p:nvPicPr>
        <p:blipFill rotWithShape="1">
          <a:blip r:embed="rId3">
            <a:alphaModFix/>
          </a:blip>
          <a:srcRect b="8533" l="0" r="0" t="0"/>
          <a:stretch/>
        </p:blipFill>
        <p:spPr>
          <a:xfrm>
            <a:off x="803675" y="0"/>
            <a:ext cx="7582454" cy="5143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Google Shape;79;p14"/>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Motivation</a:t>
            </a:r>
            <a:endParaRPr/>
          </a:p>
        </p:txBody>
      </p:sp>
      <p:sp>
        <p:nvSpPr>
          <p:cNvPr id="80" name="Google Shape;80;p14"/>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Deforestation and development in Hawai`i</a:t>
            </a:r>
            <a:endParaRPr/>
          </a:p>
          <a:p>
            <a:pPr indent="-342900" lvl="0" marL="457200" rtl="0" algn="l">
              <a:spcBef>
                <a:spcPts val="0"/>
              </a:spcBef>
              <a:spcAft>
                <a:spcPts val="0"/>
              </a:spcAft>
              <a:buSzPts val="1800"/>
              <a:buChar char="-"/>
            </a:pPr>
            <a:r>
              <a:rPr lang="en"/>
              <a:t>Social and ecological benefits of trees and urban forestry</a:t>
            </a:r>
            <a:endParaRPr/>
          </a:p>
          <a:p>
            <a:pPr indent="-342900" lvl="0" marL="457200" rtl="0" algn="l">
              <a:spcBef>
                <a:spcPts val="0"/>
              </a:spcBef>
              <a:spcAft>
                <a:spcPts val="0"/>
              </a:spcAft>
              <a:buSzPts val="1800"/>
              <a:buChar char="-"/>
            </a:pPr>
            <a:r>
              <a:rPr lang="en"/>
              <a:t>Malama Maunalua (MM) mission</a:t>
            </a:r>
            <a:endParaRPr/>
          </a:p>
          <a:p>
            <a:pPr indent="-342900" lvl="1" marL="914400" rtl="0" algn="l">
              <a:spcBef>
                <a:spcPts val="0"/>
              </a:spcBef>
              <a:spcAft>
                <a:spcPts val="0"/>
              </a:spcAft>
              <a:buSzPts val="1800"/>
              <a:buChar char="-"/>
            </a:pPr>
            <a:r>
              <a:rPr lang="en" sz="1800"/>
              <a:t>Conservation and restoration of Maunalua Bay</a:t>
            </a:r>
            <a:endParaRPr sz="1800"/>
          </a:p>
          <a:p>
            <a:pPr indent="-342900" lvl="1" marL="914400" rtl="0" algn="l">
              <a:spcBef>
                <a:spcPts val="0"/>
              </a:spcBef>
              <a:spcAft>
                <a:spcPts val="0"/>
              </a:spcAft>
              <a:buSzPts val="1800"/>
              <a:buChar char="-"/>
            </a:pPr>
            <a:r>
              <a:rPr lang="en" sz="1800"/>
              <a:t>Tree planting initiatives</a:t>
            </a:r>
            <a:endParaRPr sz="1800"/>
          </a:p>
          <a:p>
            <a:pPr indent="-342900" lvl="0" marL="457200" rtl="0" algn="l">
              <a:spcBef>
                <a:spcPts val="0"/>
              </a:spcBef>
              <a:spcAft>
                <a:spcPts val="0"/>
              </a:spcAft>
              <a:buSzPts val="1800"/>
              <a:buChar char="-"/>
            </a:pPr>
            <a:r>
              <a:rPr lang="en"/>
              <a:t>Many urban forestry/conservation stakeholders</a:t>
            </a:r>
            <a:endParaRPr/>
          </a:p>
          <a:p>
            <a:pPr indent="-342900" lvl="1" marL="914400" rtl="0" algn="l">
              <a:spcBef>
                <a:spcPts val="0"/>
              </a:spcBef>
              <a:spcAft>
                <a:spcPts val="0"/>
              </a:spcAft>
              <a:buSzPts val="1800"/>
              <a:buChar char="-"/>
            </a:pPr>
            <a:r>
              <a:rPr lang="en" sz="1800"/>
              <a:t>Which are the best fit for MM?</a:t>
            </a:r>
            <a:endParaRPr sz="1800"/>
          </a:p>
          <a:p>
            <a:pPr indent="0" lvl="0" marL="914400" rtl="0" algn="l">
              <a:spcBef>
                <a:spcPts val="1600"/>
              </a:spcBef>
              <a:spcAft>
                <a:spcPts val="1600"/>
              </a:spcAft>
              <a:buNone/>
            </a:pPr>
            <a:r>
              <a:t/>
            </a:r>
            <a:endParaRPr/>
          </a:p>
        </p:txBody>
      </p:sp>
      <p:pic>
        <p:nvPicPr>
          <p:cNvPr id="81" name="Google Shape;81;p14"/>
          <p:cNvPicPr preferRelativeResize="0"/>
          <p:nvPr/>
        </p:nvPicPr>
        <p:blipFill rotWithShape="1">
          <a:blip r:embed="rId3">
            <a:alphaModFix/>
          </a:blip>
          <a:srcRect b="0" l="20670" r="15214" t="0"/>
          <a:stretch/>
        </p:blipFill>
        <p:spPr>
          <a:xfrm>
            <a:off x="0" y="0"/>
            <a:ext cx="2296199" cy="5143501"/>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 name="Shape 210"/>
        <p:cNvGrpSpPr/>
        <p:nvPr/>
      </p:nvGrpSpPr>
      <p:grpSpPr>
        <a:xfrm>
          <a:off x="0" y="0"/>
          <a:ext cx="0" cy="0"/>
          <a:chOff x="0" y="0"/>
          <a:chExt cx="0" cy="0"/>
        </a:xfrm>
      </p:grpSpPr>
      <p:pic>
        <p:nvPicPr>
          <p:cNvPr id="211" name="Google Shape;211;p32"/>
          <p:cNvPicPr preferRelativeResize="0"/>
          <p:nvPr/>
        </p:nvPicPr>
        <p:blipFill>
          <a:blip r:embed="rId3">
            <a:alphaModFix/>
          </a:blip>
          <a:stretch>
            <a:fillRect/>
          </a:stretch>
        </p:blipFill>
        <p:spPr>
          <a:xfrm>
            <a:off x="830250" y="0"/>
            <a:ext cx="7504991" cy="514350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 name="Shape 215"/>
        <p:cNvGrpSpPr/>
        <p:nvPr/>
      </p:nvGrpSpPr>
      <p:grpSpPr>
        <a:xfrm>
          <a:off x="0" y="0"/>
          <a:ext cx="0" cy="0"/>
          <a:chOff x="0" y="0"/>
          <a:chExt cx="0" cy="0"/>
        </a:xfrm>
      </p:grpSpPr>
      <p:pic>
        <p:nvPicPr>
          <p:cNvPr id="216" name="Google Shape;216;p33"/>
          <p:cNvPicPr preferRelativeResize="0"/>
          <p:nvPr/>
        </p:nvPicPr>
        <p:blipFill>
          <a:blip r:embed="rId3">
            <a:alphaModFix/>
          </a:blip>
          <a:stretch>
            <a:fillRect/>
          </a:stretch>
        </p:blipFill>
        <p:spPr>
          <a:xfrm>
            <a:off x="1232900" y="34000"/>
            <a:ext cx="6671142" cy="510950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Google Shape;221;p34"/>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p>
            <a:pPr indent="0" lvl="0" marL="0" marR="0" rtl="0" algn="l">
              <a:spcBef>
                <a:spcPts val="0"/>
              </a:spcBef>
              <a:spcAft>
                <a:spcPts val="0"/>
              </a:spcAft>
              <a:buNone/>
            </a:pPr>
            <a:r>
              <a:rPr lang="en" sz="2900"/>
              <a:t>Results</a:t>
            </a:r>
            <a:r>
              <a:rPr lang="en" sz="2900"/>
              <a:t>: </a:t>
            </a:r>
            <a:r>
              <a:rPr lang="en" sz="2900"/>
              <a:t>Identify specific land types and property where organizations can work together to achieve successful tree planting initiatives.</a:t>
            </a:r>
            <a:r>
              <a:rPr lang="en" sz="2900"/>
              <a:t> (4)</a:t>
            </a:r>
            <a:endParaRPr sz="2900"/>
          </a:p>
        </p:txBody>
      </p:sp>
      <p:sp>
        <p:nvSpPr>
          <p:cNvPr id="222" name="Google Shape;222;p34"/>
          <p:cNvSpPr txBox="1"/>
          <p:nvPr>
            <p:ph idx="1" type="body"/>
          </p:nvPr>
        </p:nvSpPr>
        <p:spPr>
          <a:xfrm>
            <a:off x="2410100" y="2973450"/>
            <a:ext cx="6321600" cy="1624800"/>
          </a:xfrm>
          <a:prstGeom prst="rect">
            <a:avLst/>
          </a:prstGeom>
        </p:spPr>
        <p:txBody>
          <a:bodyPr anchorCtr="0" anchor="t" bIns="91425" lIns="91425" spcFirstLastPara="1" rIns="91425" wrap="square" tIns="91425">
            <a:noAutofit/>
          </a:bodyPr>
          <a:lstStyle/>
          <a:p>
            <a:pPr indent="-342900" lvl="0" marL="457200" marR="0" rtl="0" algn="l">
              <a:lnSpc>
                <a:spcPct val="100000"/>
              </a:lnSpc>
              <a:spcBef>
                <a:spcPts val="0"/>
              </a:spcBef>
              <a:spcAft>
                <a:spcPts val="0"/>
              </a:spcAft>
              <a:buSzPts val="1800"/>
              <a:buFont typeface="Raleway"/>
              <a:buChar char="-"/>
            </a:pPr>
            <a:r>
              <a:rPr lang="en">
                <a:latin typeface="Raleway"/>
                <a:ea typeface="Raleway"/>
                <a:cs typeface="Raleway"/>
                <a:sym typeface="Raleway"/>
              </a:rPr>
              <a:t>Koko Head Elementary Pilot Project</a:t>
            </a:r>
            <a:endParaRPr>
              <a:latin typeface="Raleway"/>
              <a:ea typeface="Raleway"/>
              <a:cs typeface="Raleway"/>
              <a:sym typeface="Raleway"/>
            </a:endParaRPr>
          </a:p>
          <a:p>
            <a:pPr indent="-342900" lvl="0" marL="457200" marR="0" rtl="0" algn="l">
              <a:lnSpc>
                <a:spcPct val="100000"/>
              </a:lnSpc>
              <a:spcBef>
                <a:spcPts val="0"/>
              </a:spcBef>
              <a:spcAft>
                <a:spcPts val="0"/>
              </a:spcAft>
              <a:buSzPts val="1800"/>
              <a:buFont typeface="Raleway"/>
              <a:buChar char="-"/>
            </a:pPr>
            <a:r>
              <a:rPr lang="en">
                <a:latin typeface="Raleway"/>
                <a:ea typeface="Raleway"/>
                <a:cs typeface="Raleway"/>
                <a:sym typeface="Raleway"/>
              </a:rPr>
              <a:t>iTree canopy cover: 11.8%</a:t>
            </a:r>
            <a:endParaRPr>
              <a:latin typeface="Raleway"/>
              <a:ea typeface="Raleway"/>
              <a:cs typeface="Raleway"/>
              <a:sym typeface="Raleway"/>
            </a:endParaRPr>
          </a:p>
          <a:p>
            <a:pPr indent="-342900" lvl="0" marL="457200" marR="0" rtl="0" algn="l">
              <a:lnSpc>
                <a:spcPct val="100000"/>
              </a:lnSpc>
              <a:spcBef>
                <a:spcPts val="0"/>
              </a:spcBef>
              <a:spcAft>
                <a:spcPts val="0"/>
              </a:spcAft>
              <a:buSzPts val="1800"/>
              <a:buFont typeface="Raleway"/>
              <a:buChar char="-"/>
            </a:pPr>
            <a:r>
              <a:rPr lang="en">
                <a:latin typeface="Raleway"/>
                <a:ea typeface="Raleway"/>
                <a:cs typeface="Raleway"/>
                <a:sym typeface="Raleway"/>
              </a:rPr>
              <a:t>Public accessed, DOE maintained </a:t>
            </a:r>
            <a:endParaRPr>
              <a:latin typeface="Raleway"/>
              <a:ea typeface="Raleway"/>
              <a:cs typeface="Raleway"/>
              <a:sym typeface="Raleway"/>
            </a:endParaRPr>
          </a:p>
          <a:p>
            <a:pPr indent="-342900" lvl="0" marL="457200" marR="0" rtl="0" algn="l">
              <a:lnSpc>
                <a:spcPct val="100000"/>
              </a:lnSpc>
              <a:spcBef>
                <a:spcPts val="0"/>
              </a:spcBef>
              <a:spcAft>
                <a:spcPts val="0"/>
              </a:spcAft>
              <a:buSzPts val="1800"/>
              <a:buFont typeface="Raleway"/>
              <a:buChar char="-"/>
            </a:pPr>
            <a:r>
              <a:rPr lang="en">
                <a:latin typeface="Raleway"/>
                <a:ea typeface="Raleway"/>
                <a:cs typeface="Raleway"/>
                <a:sym typeface="Raleway"/>
              </a:rPr>
              <a:t>Koko Head Elementary, Ko’olau Mountains Watershed Partnership, Smart Trees Pacific, Malama Maunalua</a:t>
            </a:r>
            <a:endParaRPr>
              <a:latin typeface="Raleway"/>
              <a:ea typeface="Raleway"/>
              <a:cs typeface="Raleway"/>
              <a:sym typeface="Raleway"/>
            </a:endParaRPr>
          </a:p>
          <a:p>
            <a:pPr indent="-342900" lvl="0" marL="457200" marR="0" rtl="0" algn="l">
              <a:lnSpc>
                <a:spcPct val="100000"/>
              </a:lnSpc>
              <a:spcBef>
                <a:spcPts val="0"/>
              </a:spcBef>
              <a:spcAft>
                <a:spcPts val="0"/>
              </a:spcAft>
              <a:buSzPts val="1800"/>
              <a:buFont typeface="Raleway"/>
              <a:buChar char="-"/>
            </a:pPr>
            <a:r>
              <a:rPr lang="en">
                <a:latin typeface="Raleway"/>
                <a:ea typeface="Raleway"/>
                <a:cs typeface="Raleway"/>
                <a:sym typeface="Raleway"/>
              </a:rPr>
              <a:t>Specific</a:t>
            </a:r>
            <a:r>
              <a:rPr lang="en">
                <a:latin typeface="Raleway"/>
                <a:ea typeface="Raleway"/>
                <a:cs typeface="Raleway"/>
                <a:sym typeface="Raleway"/>
              </a:rPr>
              <a:t> planting </a:t>
            </a:r>
            <a:r>
              <a:rPr lang="en">
                <a:latin typeface="Raleway"/>
                <a:ea typeface="Raleway"/>
                <a:cs typeface="Raleway"/>
                <a:sym typeface="Raleway"/>
              </a:rPr>
              <a:t>considerations</a:t>
            </a:r>
            <a:endParaRPr>
              <a:latin typeface="Raleway"/>
              <a:ea typeface="Raleway"/>
              <a:cs typeface="Raleway"/>
              <a:sym typeface="Raleway"/>
            </a:endParaRPr>
          </a:p>
        </p:txBody>
      </p:sp>
      <p:pic>
        <p:nvPicPr>
          <p:cNvPr id="223" name="Google Shape;223;p34"/>
          <p:cNvPicPr preferRelativeResize="0"/>
          <p:nvPr/>
        </p:nvPicPr>
        <p:blipFill rotWithShape="1">
          <a:blip r:embed="rId3">
            <a:alphaModFix/>
          </a:blip>
          <a:srcRect b="0" l="20670" r="15214" t="0"/>
          <a:stretch/>
        </p:blipFill>
        <p:spPr>
          <a:xfrm>
            <a:off x="0" y="0"/>
            <a:ext cx="2296199" cy="5143501"/>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pic>
        <p:nvPicPr>
          <p:cNvPr id="228" name="Google Shape;228;p35"/>
          <p:cNvPicPr preferRelativeResize="0"/>
          <p:nvPr/>
        </p:nvPicPr>
        <p:blipFill>
          <a:blip r:embed="rId3">
            <a:alphaModFix/>
          </a:blip>
          <a:stretch>
            <a:fillRect/>
          </a:stretch>
        </p:blipFill>
        <p:spPr>
          <a:xfrm>
            <a:off x="0" y="869250"/>
            <a:ext cx="9187200" cy="3954800"/>
          </a:xfrm>
          <a:prstGeom prst="rect">
            <a:avLst/>
          </a:prstGeom>
          <a:noFill/>
          <a:ln>
            <a:noFill/>
          </a:ln>
        </p:spPr>
      </p:pic>
      <p:sp>
        <p:nvSpPr>
          <p:cNvPr id="229" name="Google Shape;229;p35"/>
          <p:cNvSpPr txBox="1"/>
          <p:nvPr/>
        </p:nvSpPr>
        <p:spPr>
          <a:xfrm>
            <a:off x="0" y="0"/>
            <a:ext cx="9187200" cy="80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000">
                <a:solidFill>
                  <a:schemeClr val="dk2"/>
                </a:solidFill>
                <a:latin typeface="Raleway"/>
                <a:ea typeface="Raleway"/>
                <a:cs typeface="Raleway"/>
                <a:sym typeface="Raleway"/>
              </a:rPr>
              <a:t>Mapping: Koko Head Elementary</a:t>
            </a:r>
            <a:endParaRPr/>
          </a:p>
        </p:txBody>
      </p:sp>
      <p:sp>
        <p:nvSpPr>
          <p:cNvPr id="230" name="Google Shape;230;p35"/>
          <p:cNvSpPr/>
          <p:nvPr/>
        </p:nvSpPr>
        <p:spPr>
          <a:xfrm>
            <a:off x="3495750" y="2252300"/>
            <a:ext cx="1675675" cy="1899675"/>
          </a:xfrm>
          <a:custGeom>
            <a:rect b="b" l="l" r="r" t="t"/>
            <a:pathLst>
              <a:path extrusionOk="0" h="75987" w="67027">
                <a:moveTo>
                  <a:pt x="38353" y="0"/>
                </a:moveTo>
                <a:lnTo>
                  <a:pt x="67027" y="15054"/>
                </a:lnTo>
                <a:lnTo>
                  <a:pt x="39069" y="75987"/>
                </a:lnTo>
                <a:lnTo>
                  <a:pt x="0" y="56991"/>
                </a:lnTo>
                <a:close/>
              </a:path>
            </a:pathLst>
          </a:custGeom>
          <a:noFill/>
          <a:ln cap="flat" cmpd="sng" w="76200">
            <a:solidFill>
              <a:srgbClr val="FFFF00"/>
            </a:solidFill>
            <a:prstDash val="solid"/>
            <a:round/>
            <a:headEnd len="med" w="med" type="none"/>
            <a:tailEnd len="med" w="med" type="none"/>
          </a:ln>
        </p:spPr>
      </p:sp>
      <p:sp>
        <p:nvSpPr>
          <p:cNvPr id="231" name="Google Shape;231;p35"/>
          <p:cNvSpPr/>
          <p:nvPr/>
        </p:nvSpPr>
        <p:spPr>
          <a:xfrm rot="-1393679">
            <a:off x="4985977" y="1982561"/>
            <a:ext cx="997995" cy="234934"/>
          </a:xfrm>
          <a:prstGeom prst="leftArrow">
            <a:avLst>
              <a:gd fmla="val 50000" name="adj1"/>
              <a:gd fmla="val 50000"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35"/>
          <p:cNvSpPr txBox="1"/>
          <p:nvPr/>
        </p:nvSpPr>
        <p:spPr>
          <a:xfrm>
            <a:off x="6030625" y="1568150"/>
            <a:ext cx="2035200" cy="352500"/>
          </a:xfrm>
          <a:prstGeom prst="rect">
            <a:avLst/>
          </a:prstGeom>
          <a:solidFill>
            <a:srgbClr val="666666"/>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rgbClr val="FFFFFF"/>
                </a:solidFill>
                <a:latin typeface="Lato"/>
                <a:ea typeface="Lato"/>
                <a:cs typeface="Lato"/>
                <a:sym typeface="Lato"/>
              </a:rPr>
              <a:t>Koko Head Elementary</a:t>
            </a:r>
            <a:endParaRPr b="1">
              <a:solidFill>
                <a:srgbClr val="FFFFFF"/>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6" name="Shape 236"/>
        <p:cNvGrpSpPr/>
        <p:nvPr/>
      </p:nvGrpSpPr>
      <p:grpSpPr>
        <a:xfrm>
          <a:off x="0" y="0"/>
          <a:ext cx="0" cy="0"/>
          <a:chOff x="0" y="0"/>
          <a:chExt cx="0" cy="0"/>
        </a:xfrm>
      </p:grpSpPr>
      <p:pic>
        <p:nvPicPr>
          <p:cNvPr id="237" name="Google Shape;237;p36"/>
          <p:cNvPicPr preferRelativeResize="0"/>
          <p:nvPr/>
        </p:nvPicPr>
        <p:blipFill>
          <a:blip r:embed="rId3">
            <a:alphaModFix/>
          </a:blip>
          <a:stretch>
            <a:fillRect/>
          </a:stretch>
        </p:blipFill>
        <p:spPr>
          <a:xfrm>
            <a:off x="0" y="842375"/>
            <a:ext cx="9144000" cy="3929069"/>
          </a:xfrm>
          <a:prstGeom prst="rect">
            <a:avLst/>
          </a:prstGeom>
          <a:noFill/>
          <a:ln>
            <a:noFill/>
          </a:ln>
        </p:spPr>
      </p:pic>
      <p:sp>
        <p:nvSpPr>
          <p:cNvPr id="238" name="Google Shape;238;p36"/>
          <p:cNvSpPr txBox="1"/>
          <p:nvPr/>
        </p:nvSpPr>
        <p:spPr>
          <a:xfrm>
            <a:off x="0" y="0"/>
            <a:ext cx="9144000" cy="657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000">
                <a:solidFill>
                  <a:schemeClr val="dk2"/>
                </a:solidFill>
                <a:latin typeface="Raleway"/>
                <a:ea typeface="Raleway"/>
                <a:cs typeface="Raleway"/>
                <a:sym typeface="Raleway"/>
              </a:rPr>
              <a:t>Mapping: Koko Head Elementary</a:t>
            </a:r>
            <a:endParaRPr/>
          </a:p>
        </p:txBody>
      </p:sp>
      <p:sp>
        <p:nvSpPr>
          <p:cNvPr id="239" name="Google Shape;239;p36"/>
          <p:cNvSpPr/>
          <p:nvPr/>
        </p:nvSpPr>
        <p:spPr>
          <a:xfrm>
            <a:off x="3486800" y="2198525"/>
            <a:ext cx="1648775" cy="1845925"/>
          </a:xfrm>
          <a:custGeom>
            <a:rect b="b" l="l" r="r" t="t"/>
            <a:pathLst>
              <a:path extrusionOk="0" h="73837" w="65951">
                <a:moveTo>
                  <a:pt x="36918" y="0"/>
                </a:moveTo>
                <a:lnTo>
                  <a:pt x="65951" y="15054"/>
                </a:lnTo>
                <a:lnTo>
                  <a:pt x="39427" y="73837"/>
                </a:lnTo>
                <a:lnTo>
                  <a:pt x="0" y="55199"/>
                </a:lnTo>
                <a:close/>
              </a:path>
            </a:pathLst>
          </a:custGeom>
          <a:noFill/>
          <a:ln cap="flat" cmpd="sng" w="76200">
            <a:solidFill>
              <a:srgbClr val="FFFF00"/>
            </a:solidFill>
            <a:prstDash val="solid"/>
            <a:round/>
            <a:headEnd len="med" w="med" type="none"/>
            <a:tailEnd len="med" w="med" type="none"/>
          </a:ln>
        </p:spPr>
      </p:sp>
      <p:sp>
        <p:nvSpPr>
          <p:cNvPr id="240" name="Google Shape;240;p36"/>
          <p:cNvSpPr/>
          <p:nvPr/>
        </p:nvSpPr>
        <p:spPr>
          <a:xfrm rot="-1393679">
            <a:off x="4985977" y="1982561"/>
            <a:ext cx="997995" cy="234934"/>
          </a:xfrm>
          <a:prstGeom prst="leftArrow">
            <a:avLst>
              <a:gd fmla="val 50000" name="adj1"/>
              <a:gd fmla="val 50000" name="adj2"/>
            </a:avLst>
          </a:prstGeom>
          <a:solidFill>
            <a:srgbClr val="FFFF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36"/>
          <p:cNvSpPr txBox="1"/>
          <p:nvPr/>
        </p:nvSpPr>
        <p:spPr>
          <a:xfrm>
            <a:off x="5951000" y="1616100"/>
            <a:ext cx="2007300" cy="403200"/>
          </a:xfrm>
          <a:prstGeom prst="rect">
            <a:avLst/>
          </a:prstGeom>
          <a:solidFill>
            <a:srgbClr val="666666"/>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Lato"/>
                <a:ea typeface="Lato"/>
                <a:cs typeface="Lato"/>
                <a:sym typeface="Lato"/>
              </a:rPr>
              <a:t>Koko Head Elementary</a:t>
            </a:r>
            <a:endParaRPr>
              <a:solidFill>
                <a:srgbClr val="FFFFFF"/>
              </a:solidFill>
              <a:latin typeface="Lato"/>
              <a:ea typeface="Lato"/>
              <a:cs typeface="Lato"/>
              <a:sym typeface="Lato"/>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 name="Shape 245"/>
        <p:cNvGrpSpPr/>
        <p:nvPr/>
      </p:nvGrpSpPr>
      <p:grpSpPr>
        <a:xfrm>
          <a:off x="0" y="0"/>
          <a:ext cx="0" cy="0"/>
          <a:chOff x="0" y="0"/>
          <a:chExt cx="0" cy="0"/>
        </a:xfrm>
      </p:grpSpPr>
      <p:pic>
        <p:nvPicPr>
          <p:cNvPr id="246" name="Google Shape;246;p37"/>
          <p:cNvPicPr preferRelativeResize="0"/>
          <p:nvPr/>
        </p:nvPicPr>
        <p:blipFill>
          <a:blip r:embed="rId3">
            <a:alphaModFix/>
          </a:blip>
          <a:stretch>
            <a:fillRect/>
          </a:stretch>
        </p:blipFill>
        <p:spPr>
          <a:xfrm>
            <a:off x="426800" y="1002175"/>
            <a:ext cx="3248150" cy="3654175"/>
          </a:xfrm>
          <a:prstGeom prst="rect">
            <a:avLst/>
          </a:prstGeom>
          <a:noFill/>
          <a:ln>
            <a:noFill/>
          </a:ln>
        </p:spPr>
      </p:pic>
      <p:pic>
        <p:nvPicPr>
          <p:cNvPr id="247" name="Google Shape;247;p37"/>
          <p:cNvPicPr preferRelativeResize="0"/>
          <p:nvPr/>
        </p:nvPicPr>
        <p:blipFill>
          <a:blip r:embed="rId4">
            <a:alphaModFix/>
          </a:blip>
          <a:stretch>
            <a:fillRect/>
          </a:stretch>
        </p:blipFill>
        <p:spPr>
          <a:xfrm>
            <a:off x="5049075" y="958000"/>
            <a:ext cx="3248025" cy="3352800"/>
          </a:xfrm>
          <a:prstGeom prst="rect">
            <a:avLst/>
          </a:prstGeom>
          <a:noFill/>
          <a:ln>
            <a:noFill/>
          </a:ln>
        </p:spPr>
      </p:pic>
      <p:sp>
        <p:nvSpPr>
          <p:cNvPr id="248" name="Google Shape;248;p37"/>
          <p:cNvSpPr txBox="1"/>
          <p:nvPr/>
        </p:nvSpPr>
        <p:spPr>
          <a:xfrm>
            <a:off x="0" y="0"/>
            <a:ext cx="9144000" cy="631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000">
                <a:solidFill>
                  <a:schemeClr val="dk2"/>
                </a:solidFill>
                <a:latin typeface="Raleway"/>
                <a:ea typeface="Raleway"/>
                <a:cs typeface="Raleway"/>
                <a:sym typeface="Raleway"/>
              </a:rPr>
              <a:t>Mapping: </a:t>
            </a:r>
            <a:r>
              <a:rPr b="1" lang="en" sz="3000">
                <a:solidFill>
                  <a:schemeClr val="dk2"/>
                </a:solidFill>
                <a:latin typeface="Raleway"/>
                <a:ea typeface="Raleway"/>
                <a:cs typeface="Raleway"/>
                <a:sym typeface="Raleway"/>
              </a:rPr>
              <a:t>Comparison of Classifier with I-Tree </a:t>
            </a:r>
            <a:endParaRPr b="1" sz="3000">
              <a:solidFill>
                <a:schemeClr val="dk2"/>
              </a:solidFill>
              <a:latin typeface="Raleway"/>
              <a:ea typeface="Raleway"/>
              <a:cs typeface="Raleway"/>
              <a:sym typeface="Raleway"/>
            </a:endParaRPr>
          </a:p>
        </p:txBody>
      </p:sp>
      <p:sp>
        <p:nvSpPr>
          <p:cNvPr id="249" name="Google Shape;249;p37"/>
          <p:cNvSpPr/>
          <p:nvPr/>
        </p:nvSpPr>
        <p:spPr>
          <a:xfrm>
            <a:off x="1187325" y="1074300"/>
            <a:ext cx="2487627" cy="2363700"/>
          </a:xfrm>
          <a:custGeom>
            <a:rect b="b" l="l" r="r" t="t"/>
            <a:pathLst>
              <a:path extrusionOk="0" h="94548" w="95964">
                <a:moveTo>
                  <a:pt x="43910" y="0"/>
                </a:moveTo>
                <a:lnTo>
                  <a:pt x="95964" y="25496"/>
                </a:lnTo>
                <a:lnTo>
                  <a:pt x="65865" y="94548"/>
                </a:lnTo>
                <a:lnTo>
                  <a:pt x="37536" y="72239"/>
                </a:lnTo>
                <a:lnTo>
                  <a:pt x="0" y="62324"/>
                </a:lnTo>
                <a:close/>
              </a:path>
            </a:pathLst>
          </a:custGeom>
          <a:noFill/>
          <a:ln cap="flat" cmpd="sng" w="76200">
            <a:solidFill>
              <a:srgbClr val="FFFF00"/>
            </a:solidFill>
            <a:prstDash val="solid"/>
            <a:round/>
            <a:headEnd len="med" w="med" type="none"/>
            <a:tailEnd len="med" w="med" type="none"/>
          </a:ln>
        </p:spPr>
      </p:sp>
      <p:cxnSp>
        <p:nvCxnSpPr>
          <p:cNvPr id="250" name="Google Shape;250;p37"/>
          <p:cNvCxnSpPr/>
          <p:nvPr/>
        </p:nvCxnSpPr>
        <p:spPr>
          <a:xfrm flipH="1" rot="10800000">
            <a:off x="3382800" y="852825"/>
            <a:ext cx="3160500" cy="1469700"/>
          </a:xfrm>
          <a:prstGeom prst="straightConnector1">
            <a:avLst/>
          </a:prstGeom>
          <a:noFill/>
          <a:ln cap="flat" cmpd="sng" w="38100">
            <a:solidFill>
              <a:srgbClr val="FFFF00"/>
            </a:solidFill>
            <a:prstDash val="solid"/>
            <a:round/>
            <a:headEnd len="med" w="med" type="none"/>
            <a:tailEnd len="med" w="med" type="triangle"/>
          </a:ln>
        </p:spPr>
      </p:cxnSp>
      <p:cxnSp>
        <p:nvCxnSpPr>
          <p:cNvPr id="251" name="Google Shape;251;p37"/>
          <p:cNvCxnSpPr/>
          <p:nvPr/>
        </p:nvCxnSpPr>
        <p:spPr>
          <a:xfrm>
            <a:off x="3303150" y="2437625"/>
            <a:ext cx="3709200" cy="2124600"/>
          </a:xfrm>
          <a:prstGeom prst="straightConnector1">
            <a:avLst/>
          </a:prstGeom>
          <a:noFill/>
          <a:ln cap="flat" cmpd="sng" w="38100">
            <a:solidFill>
              <a:srgbClr val="FFFF00"/>
            </a:solidFill>
            <a:prstDash val="solid"/>
            <a:round/>
            <a:headEnd len="med" w="med" type="none"/>
            <a:tailEnd len="med" w="med" type="triangle"/>
          </a:ln>
        </p:spPr>
      </p:cxnSp>
      <p:sp>
        <p:nvSpPr>
          <p:cNvPr id="252" name="Google Shape;252;p37"/>
          <p:cNvSpPr/>
          <p:nvPr/>
        </p:nvSpPr>
        <p:spPr>
          <a:xfrm>
            <a:off x="1444050" y="1782525"/>
            <a:ext cx="549000" cy="540000"/>
          </a:xfrm>
          <a:prstGeom prst="ellipse">
            <a:avLst/>
          </a:prstGeom>
          <a:noFill/>
          <a:ln cap="flat" cmpd="sng" w="38100">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37"/>
          <p:cNvSpPr/>
          <p:nvPr/>
        </p:nvSpPr>
        <p:spPr>
          <a:xfrm>
            <a:off x="5622575" y="2256000"/>
            <a:ext cx="619800" cy="631500"/>
          </a:xfrm>
          <a:prstGeom prst="ellipse">
            <a:avLst/>
          </a:prstGeom>
          <a:noFill/>
          <a:ln cap="flat" cmpd="sng" w="38100">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4" name="Google Shape;254;p37"/>
          <p:cNvSpPr/>
          <p:nvPr/>
        </p:nvSpPr>
        <p:spPr>
          <a:xfrm>
            <a:off x="3211163" y="1401850"/>
            <a:ext cx="619800" cy="631500"/>
          </a:xfrm>
          <a:prstGeom prst="ellipse">
            <a:avLst/>
          </a:prstGeom>
          <a:noFill/>
          <a:ln cap="flat" cmpd="sng" w="38100">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37"/>
          <p:cNvSpPr/>
          <p:nvPr/>
        </p:nvSpPr>
        <p:spPr>
          <a:xfrm>
            <a:off x="7828650" y="1988025"/>
            <a:ext cx="619800" cy="631500"/>
          </a:xfrm>
          <a:prstGeom prst="ellipse">
            <a:avLst/>
          </a:prstGeom>
          <a:noFill/>
          <a:ln cap="flat" cmpd="sng" w="38100">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37"/>
          <p:cNvSpPr/>
          <p:nvPr/>
        </p:nvSpPr>
        <p:spPr>
          <a:xfrm>
            <a:off x="1740975" y="2437625"/>
            <a:ext cx="619800" cy="631500"/>
          </a:xfrm>
          <a:prstGeom prst="ellipse">
            <a:avLst/>
          </a:prstGeom>
          <a:noFill/>
          <a:ln cap="flat" cmpd="sng" w="38100">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37"/>
          <p:cNvSpPr/>
          <p:nvPr/>
        </p:nvSpPr>
        <p:spPr>
          <a:xfrm>
            <a:off x="6242375" y="3001050"/>
            <a:ext cx="619800" cy="631500"/>
          </a:xfrm>
          <a:prstGeom prst="ellipse">
            <a:avLst/>
          </a:prstGeom>
          <a:noFill/>
          <a:ln cap="flat" cmpd="sng" w="38100">
            <a:solidFill>
              <a:srgbClr val="FFFF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 name="Shape 261"/>
        <p:cNvGrpSpPr/>
        <p:nvPr/>
      </p:nvGrpSpPr>
      <p:grpSpPr>
        <a:xfrm>
          <a:off x="0" y="0"/>
          <a:ext cx="0" cy="0"/>
          <a:chOff x="0" y="0"/>
          <a:chExt cx="0" cy="0"/>
        </a:xfrm>
      </p:grpSpPr>
      <p:pic>
        <p:nvPicPr>
          <p:cNvPr id="262" name="Google Shape;262;p38"/>
          <p:cNvPicPr preferRelativeResize="0"/>
          <p:nvPr/>
        </p:nvPicPr>
        <p:blipFill>
          <a:blip r:embed="rId3">
            <a:alphaModFix/>
          </a:blip>
          <a:stretch>
            <a:fillRect/>
          </a:stretch>
        </p:blipFill>
        <p:spPr>
          <a:xfrm>
            <a:off x="152400" y="2342664"/>
            <a:ext cx="8839199" cy="2765957"/>
          </a:xfrm>
          <a:prstGeom prst="rect">
            <a:avLst/>
          </a:prstGeom>
          <a:noFill/>
          <a:ln>
            <a:noFill/>
          </a:ln>
        </p:spPr>
      </p:pic>
      <p:pic>
        <p:nvPicPr>
          <p:cNvPr id="263" name="Google Shape;263;p38"/>
          <p:cNvPicPr preferRelativeResize="0"/>
          <p:nvPr/>
        </p:nvPicPr>
        <p:blipFill>
          <a:blip r:embed="rId4">
            <a:alphaModFix/>
          </a:blip>
          <a:stretch>
            <a:fillRect/>
          </a:stretch>
        </p:blipFill>
        <p:spPr>
          <a:xfrm>
            <a:off x="204250" y="786646"/>
            <a:ext cx="8839199" cy="1556025"/>
          </a:xfrm>
          <a:prstGeom prst="rect">
            <a:avLst/>
          </a:prstGeom>
          <a:noFill/>
          <a:ln>
            <a:noFill/>
          </a:ln>
        </p:spPr>
      </p:pic>
      <p:sp>
        <p:nvSpPr>
          <p:cNvPr id="264" name="Google Shape;264;p38"/>
          <p:cNvSpPr txBox="1"/>
          <p:nvPr/>
        </p:nvSpPr>
        <p:spPr>
          <a:xfrm>
            <a:off x="839525" y="167275"/>
            <a:ext cx="6993300" cy="527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2"/>
              </a:buClr>
              <a:buSzPts val="1100"/>
              <a:buFont typeface="Arial"/>
              <a:buNone/>
            </a:pPr>
            <a:r>
              <a:rPr b="1" lang="en" sz="3000">
                <a:solidFill>
                  <a:schemeClr val="dk2"/>
                </a:solidFill>
                <a:latin typeface="Raleway"/>
                <a:ea typeface="Raleway"/>
                <a:cs typeface="Raleway"/>
                <a:sym typeface="Raleway"/>
              </a:rPr>
              <a:t>i</a:t>
            </a:r>
            <a:r>
              <a:rPr b="1" lang="en" sz="3000">
                <a:solidFill>
                  <a:schemeClr val="dk2"/>
                </a:solidFill>
                <a:latin typeface="Raleway"/>
                <a:ea typeface="Raleway"/>
                <a:cs typeface="Raleway"/>
                <a:sym typeface="Raleway"/>
              </a:rPr>
              <a:t>Tree-Canopy Metrics</a:t>
            </a:r>
            <a:endParaRPr>
              <a:latin typeface="Lato"/>
              <a:ea typeface="Lato"/>
              <a:cs typeface="Lato"/>
              <a:sym typeface="Lato"/>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sp>
        <p:nvSpPr>
          <p:cNvPr id="269" name="Google Shape;269;p39"/>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Conclusions: </a:t>
            </a:r>
            <a:r>
              <a:rPr lang="en"/>
              <a:t>Stakeholder Goals (1) and Responses (2)</a:t>
            </a:r>
            <a:endParaRPr/>
          </a:p>
        </p:txBody>
      </p:sp>
      <p:sp>
        <p:nvSpPr>
          <p:cNvPr id="270" name="Google Shape;270;p39"/>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There are many potential partners</a:t>
            </a:r>
            <a:endParaRPr/>
          </a:p>
          <a:p>
            <a:pPr indent="-342900" lvl="0" marL="457200" rtl="0" algn="l">
              <a:spcBef>
                <a:spcPts val="0"/>
              </a:spcBef>
              <a:spcAft>
                <a:spcPts val="0"/>
              </a:spcAft>
              <a:buSzPts val="1800"/>
              <a:buChar char="-"/>
            </a:pPr>
            <a:r>
              <a:rPr lang="en"/>
              <a:t>A different survey method could be used to gain more responses</a:t>
            </a:r>
            <a:endParaRPr/>
          </a:p>
          <a:p>
            <a:pPr indent="-342900" lvl="0" marL="457200" rtl="0" algn="l">
              <a:spcBef>
                <a:spcPts val="0"/>
              </a:spcBef>
              <a:spcAft>
                <a:spcPts val="0"/>
              </a:spcAft>
              <a:buSzPts val="1800"/>
              <a:buChar char="-"/>
            </a:pPr>
            <a:r>
              <a:rPr lang="en"/>
              <a:t>Some organizations (Schools, CCH) are limited to participating only on their properties</a:t>
            </a:r>
            <a:endParaRPr/>
          </a:p>
          <a:p>
            <a:pPr indent="-342900" lvl="0" marL="457200" rtl="0" algn="l">
              <a:spcBef>
                <a:spcPts val="0"/>
              </a:spcBef>
              <a:spcAft>
                <a:spcPts val="0"/>
              </a:spcAft>
              <a:buSzPts val="1800"/>
              <a:buChar char="-"/>
            </a:pPr>
            <a:r>
              <a:rPr lang="en"/>
              <a:t>Human health and wellbeing was the most highly-voted service provided by increasing urban forestry</a:t>
            </a:r>
            <a:endParaRPr/>
          </a:p>
          <a:p>
            <a:pPr indent="-342900" lvl="0" marL="457200" rtl="0" algn="l">
              <a:spcBef>
                <a:spcPts val="0"/>
              </a:spcBef>
              <a:spcAft>
                <a:spcPts val="0"/>
              </a:spcAft>
              <a:buSzPts val="1800"/>
              <a:buChar char="-"/>
            </a:pPr>
            <a:r>
              <a:rPr lang="en"/>
              <a:t>Funding and ecological knowledge of Maunalua are the two main limitations for participating organizations</a:t>
            </a:r>
            <a:endParaRPr/>
          </a:p>
        </p:txBody>
      </p:sp>
      <p:pic>
        <p:nvPicPr>
          <p:cNvPr id="271" name="Google Shape;271;p39"/>
          <p:cNvPicPr preferRelativeResize="0"/>
          <p:nvPr/>
        </p:nvPicPr>
        <p:blipFill rotWithShape="1">
          <a:blip r:embed="rId3">
            <a:alphaModFix/>
          </a:blip>
          <a:srcRect b="0" l="20670" r="15214" t="0"/>
          <a:stretch/>
        </p:blipFill>
        <p:spPr>
          <a:xfrm>
            <a:off x="0" y="0"/>
            <a:ext cx="2296199" cy="5143501"/>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5" name="Shape 275"/>
        <p:cNvGrpSpPr/>
        <p:nvPr/>
      </p:nvGrpSpPr>
      <p:grpSpPr>
        <a:xfrm>
          <a:off x="0" y="0"/>
          <a:ext cx="0" cy="0"/>
          <a:chOff x="0" y="0"/>
          <a:chExt cx="0" cy="0"/>
        </a:xfrm>
      </p:grpSpPr>
      <p:sp>
        <p:nvSpPr>
          <p:cNvPr id="276" name="Google Shape;276;p40"/>
          <p:cNvSpPr txBox="1"/>
          <p:nvPr>
            <p:ph type="title"/>
          </p:nvPr>
        </p:nvSpPr>
        <p:spPr>
          <a:xfrm>
            <a:off x="2400250" y="423550"/>
            <a:ext cx="6321600" cy="635400"/>
          </a:xfrm>
          <a:prstGeom prst="rect">
            <a:avLst/>
          </a:prstGeom>
        </p:spPr>
        <p:txBody>
          <a:bodyPr anchorCtr="0" anchor="t" bIns="91425" lIns="91425" spcFirstLastPara="1" rIns="91425" wrap="square" tIns="91425">
            <a:noAutofit/>
          </a:bodyPr>
          <a:lstStyle/>
          <a:p>
            <a:pPr indent="0" lvl="0" marL="0" marR="0" rtl="0" algn="l">
              <a:spcBef>
                <a:spcPts val="0"/>
              </a:spcBef>
              <a:spcAft>
                <a:spcPts val="0"/>
              </a:spcAft>
              <a:buNone/>
            </a:pPr>
            <a:r>
              <a:rPr lang="en" sz="2900"/>
              <a:t>Conclusions</a:t>
            </a:r>
            <a:r>
              <a:rPr lang="en" sz="2900"/>
              <a:t>: </a:t>
            </a:r>
            <a:r>
              <a:rPr lang="en" sz="2900"/>
              <a:t>Identify specific land types and property where organizations can work together to achieve successful tree planting initiatives. (4)</a:t>
            </a:r>
            <a:endParaRPr sz="4700"/>
          </a:p>
        </p:txBody>
      </p:sp>
      <p:sp>
        <p:nvSpPr>
          <p:cNvPr id="277" name="Google Shape;277;p40"/>
          <p:cNvSpPr txBox="1"/>
          <p:nvPr>
            <p:ph idx="1" type="body"/>
          </p:nvPr>
        </p:nvSpPr>
        <p:spPr>
          <a:xfrm>
            <a:off x="2400250" y="2724100"/>
            <a:ext cx="6321600" cy="2566500"/>
          </a:xfrm>
          <a:prstGeom prst="rect">
            <a:avLst/>
          </a:prstGeom>
        </p:spPr>
        <p:txBody>
          <a:bodyPr anchorCtr="0" anchor="t" bIns="91425" lIns="91425" spcFirstLastPara="1" rIns="91425" wrap="square" tIns="91425">
            <a:noAutofit/>
          </a:bodyPr>
          <a:lstStyle/>
          <a:p>
            <a:pPr indent="-342900" lvl="0" marL="457200" marR="0" rtl="0" algn="l">
              <a:lnSpc>
                <a:spcPct val="100000"/>
              </a:lnSpc>
              <a:spcBef>
                <a:spcPts val="0"/>
              </a:spcBef>
              <a:spcAft>
                <a:spcPts val="0"/>
              </a:spcAft>
              <a:buSzPts val="1800"/>
              <a:buFont typeface="Raleway"/>
              <a:buChar char="-"/>
            </a:pPr>
            <a:r>
              <a:rPr lang="en">
                <a:latin typeface="Raleway"/>
                <a:ea typeface="Raleway"/>
                <a:cs typeface="Raleway"/>
                <a:sym typeface="Raleway"/>
              </a:rPr>
              <a:t>Smart Trees Pacific and Ko’olau Mountain Watershed are the most viable partners for this project </a:t>
            </a:r>
            <a:endParaRPr>
              <a:latin typeface="Raleway"/>
              <a:ea typeface="Raleway"/>
              <a:cs typeface="Raleway"/>
              <a:sym typeface="Raleway"/>
            </a:endParaRPr>
          </a:p>
          <a:p>
            <a:pPr indent="-342900" lvl="0" marL="457200" marR="0" rtl="0" algn="l">
              <a:lnSpc>
                <a:spcPct val="100000"/>
              </a:lnSpc>
              <a:spcBef>
                <a:spcPts val="0"/>
              </a:spcBef>
              <a:spcAft>
                <a:spcPts val="0"/>
              </a:spcAft>
              <a:buSzPts val="1800"/>
              <a:buFont typeface="Raleway"/>
              <a:buChar char="-"/>
            </a:pPr>
            <a:r>
              <a:rPr lang="en">
                <a:latin typeface="Raleway"/>
                <a:ea typeface="Raleway"/>
                <a:cs typeface="Raleway"/>
                <a:sym typeface="Raleway"/>
              </a:rPr>
              <a:t>For every 10 mid-sized native trees planted on this site, there is a potential net benefit of 972 gallons of rainfall intercepted and 254 lbs. Of CO2 sequestered</a:t>
            </a:r>
            <a:endParaRPr>
              <a:latin typeface="Raleway"/>
              <a:ea typeface="Raleway"/>
              <a:cs typeface="Raleway"/>
              <a:sym typeface="Raleway"/>
            </a:endParaRPr>
          </a:p>
          <a:p>
            <a:pPr indent="-342900" lvl="0" marL="457200" marR="0" rtl="0" algn="l">
              <a:lnSpc>
                <a:spcPct val="100000"/>
              </a:lnSpc>
              <a:spcBef>
                <a:spcPts val="0"/>
              </a:spcBef>
              <a:spcAft>
                <a:spcPts val="0"/>
              </a:spcAft>
              <a:buSzPts val="1800"/>
              <a:buFont typeface="Raleway"/>
              <a:buChar char="-"/>
            </a:pPr>
            <a:r>
              <a:rPr lang="en">
                <a:latin typeface="Raleway"/>
                <a:ea typeface="Raleway"/>
                <a:cs typeface="Raleway"/>
                <a:sym typeface="Raleway"/>
              </a:rPr>
              <a:t>Potential grant funding from Kaulunai Urban and Community Forestry Program Community Grants</a:t>
            </a:r>
            <a:endParaRPr>
              <a:latin typeface="Raleway"/>
              <a:ea typeface="Raleway"/>
              <a:cs typeface="Raleway"/>
              <a:sym typeface="Raleway"/>
            </a:endParaRPr>
          </a:p>
        </p:txBody>
      </p:sp>
      <p:pic>
        <p:nvPicPr>
          <p:cNvPr id="278" name="Google Shape;278;p40"/>
          <p:cNvPicPr preferRelativeResize="0"/>
          <p:nvPr/>
        </p:nvPicPr>
        <p:blipFill rotWithShape="1">
          <a:blip r:embed="rId3">
            <a:alphaModFix/>
          </a:blip>
          <a:srcRect b="0" l="20670" r="15214" t="0"/>
          <a:stretch/>
        </p:blipFill>
        <p:spPr>
          <a:xfrm>
            <a:off x="0" y="0"/>
            <a:ext cx="2296199" cy="5143501"/>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2" name="Shape 282"/>
        <p:cNvGrpSpPr/>
        <p:nvPr/>
      </p:nvGrpSpPr>
      <p:grpSpPr>
        <a:xfrm>
          <a:off x="0" y="0"/>
          <a:ext cx="0" cy="0"/>
          <a:chOff x="0" y="0"/>
          <a:chExt cx="0" cy="0"/>
        </a:xfrm>
      </p:grpSpPr>
      <p:sp>
        <p:nvSpPr>
          <p:cNvPr id="283" name="Google Shape;283;p41"/>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Final Outputs</a:t>
            </a:r>
            <a:endParaRPr/>
          </a:p>
        </p:txBody>
      </p:sp>
      <p:sp>
        <p:nvSpPr>
          <p:cNvPr id="284" name="Google Shape;284;p41"/>
          <p:cNvSpPr txBox="1"/>
          <p:nvPr>
            <p:ph idx="1" type="body"/>
          </p:nvPr>
        </p:nvSpPr>
        <p:spPr>
          <a:xfrm>
            <a:off x="2410112" y="1595776"/>
            <a:ext cx="6321600" cy="3002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a:t>All t</a:t>
            </a:r>
            <a:r>
              <a:rPr lang="en"/>
              <a:t>ables </a:t>
            </a:r>
            <a:r>
              <a:rPr lang="en"/>
              <a:t>and figures produced from survey responses</a:t>
            </a:r>
            <a:endParaRPr/>
          </a:p>
          <a:p>
            <a:pPr indent="-342900" lvl="0" marL="457200" rtl="0" algn="l">
              <a:spcBef>
                <a:spcPts val="0"/>
              </a:spcBef>
              <a:spcAft>
                <a:spcPts val="0"/>
              </a:spcAft>
              <a:buSzPts val="1800"/>
              <a:buChar char="-"/>
            </a:pPr>
            <a:r>
              <a:rPr lang="en"/>
              <a:t>GeoTIFF files of mapping tools and descriptions of their use</a:t>
            </a:r>
            <a:endParaRPr/>
          </a:p>
          <a:p>
            <a:pPr indent="-342900" lvl="0" marL="457200" rtl="0" algn="l">
              <a:spcBef>
                <a:spcPts val="0"/>
              </a:spcBef>
              <a:spcAft>
                <a:spcPts val="0"/>
              </a:spcAft>
              <a:buSzPts val="1800"/>
              <a:buChar char="-"/>
            </a:pPr>
            <a:r>
              <a:rPr lang="en"/>
              <a:t>iTree-Canopy output for Koko Head Elementary</a:t>
            </a:r>
            <a:endParaRPr/>
          </a:p>
          <a:p>
            <a:pPr indent="-342900" lvl="0" marL="457200" rtl="0" algn="l">
              <a:spcBef>
                <a:spcPts val="0"/>
              </a:spcBef>
              <a:spcAft>
                <a:spcPts val="0"/>
              </a:spcAft>
              <a:buSzPts val="1800"/>
              <a:buChar char="-"/>
            </a:pPr>
            <a:r>
              <a:rPr lang="en"/>
              <a:t>Planting logistics and organizational capacity by land type outline</a:t>
            </a:r>
            <a:endParaRPr/>
          </a:p>
          <a:p>
            <a:pPr indent="-342900" lvl="0" marL="457200" rtl="0" algn="l">
              <a:spcBef>
                <a:spcPts val="0"/>
              </a:spcBef>
              <a:spcAft>
                <a:spcPts val="0"/>
              </a:spcAft>
              <a:buSzPts val="1800"/>
              <a:buChar char="-"/>
            </a:pPr>
            <a:r>
              <a:rPr lang="en"/>
              <a:t>Example of MOU for planting partnership</a:t>
            </a:r>
            <a:endParaRPr/>
          </a:p>
          <a:p>
            <a:pPr indent="-342900" lvl="0" marL="457200" rtl="0" algn="l">
              <a:spcBef>
                <a:spcPts val="0"/>
              </a:spcBef>
              <a:spcAft>
                <a:spcPts val="0"/>
              </a:spcAft>
              <a:buSzPts val="1800"/>
              <a:buChar char="-"/>
            </a:pPr>
            <a:r>
              <a:rPr lang="en"/>
              <a:t>Infographic describing project for use as a “one-pager” in MM newsletter</a:t>
            </a:r>
            <a:endParaRPr/>
          </a:p>
        </p:txBody>
      </p:sp>
      <p:pic>
        <p:nvPicPr>
          <p:cNvPr id="285" name="Google Shape;285;p41"/>
          <p:cNvPicPr preferRelativeResize="0"/>
          <p:nvPr/>
        </p:nvPicPr>
        <p:blipFill rotWithShape="1">
          <a:blip r:embed="rId3">
            <a:alphaModFix/>
          </a:blip>
          <a:srcRect b="0" l="20670" r="15214" t="0"/>
          <a:stretch/>
        </p:blipFill>
        <p:spPr>
          <a:xfrm>
            <a:off x="0" y="0"/>
            <a:ext cx="2296199" cy="51435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Google Shape;86;p15"/>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Expected Results</a:t>
            </a:r>
            <a:endParaRPr/>
          </a:p>
        </p:txBody>
      </p:sp>
      <p:sp>
        <p:nvSpPr>
          <p:cNvPr id="87" name="Google Shape;87;p15"/>
          <p:cNvSpPr txBox="1"/>
          <p:nvPr>
            <p:ph idx="1" type="body"/>
          </p:nvPr>
        </p:nvSpPr>
        <p:spPr>
          <a:xfrm>
            <a:off x="2410112" y="1443376"/>
            <a:ext cx="6321600" cy="3002400"/>
          </a:xfrm>
          <a:prstGeom prst="rect">
            <a:avLst/>
          </a:prstGeom>
        </p:spPr>
        <p:txBody>
          <a:bodyPr anchorCtr="0" anchor="t" bIns="91425" lIns="91425" spcFirstLastPara="1" rIns="91425" wrap="square" tIns="91425">
            <a:noAutofit/>
          </a:bodyPr>
          <a:lstStyle/>
          <a:p>
            <a:pPr indent="-317500" lvl="0" marL="457200" marR="0" rtl="0" algn="l">
              <a:lnSpc>
                <a:spcPct val="100000"/>
              </a:lnSpc>
              <a:spcBef>
                <a:spcPts val="0"/>
              </a:spcBef>
              <a:spcAft>
                <a:spcPts val="0"/>
              </a:spcAft>
              <a:buSzPts val="1400"/>
              <a:buFont typeface="Raleway"/>
              <a:buAutoNum type="arabicPeriod"/>
            </a:pPr>
            <a:r>
              <a:rPr lang="en" sz="1400">
                <a:latin typeface="Raleway"/>
                <a:ea typeface="Raleway"/>
                <a:cs typeface="Raleway"/>
                <a:sym typeface="Raleway"/>
              </a:rPr>
              <a:t>Communicate with key stakeholders to understand individual stakeholders’ goals that can be combined to form a collective goal for Maunalua Bay </a:t>
            </a:r>
            <a:endParaRPr sz="1400">
              <a:latin typeface="Raleway"/>
              <a:ea typeface="Raleway"/>
              <a:cs typeface="Raleway"/>
              <a:sym typeface="Raleway"/>
            </a:endParaRPr>
          </a:p>
          <a:p>
            <a:pPr indent="0" lvl="0" marL="457200" marR="0" rtl="0" algn="l">
              <a:lnSpc>
                <a:spcPct val="100000"/>
              </a:lnSpc>
              <a:spcBef>
                <a:spcPts val="0"/>
              </a:spcBef>
              <a:spcAft>
                <a:spcPts val="0"/>
              </a:spcAft>
              <a:buNone/>
            </a:pPr>
            <a:r>
              <a:t/>
            </a:r>
            <a:endParaRPr sz="1400">
              <a:latin typeface="Raleway"/>
              <a:ea typeface="Raleway"/>
              <a:cs typeface="Raleway"/>
              <a:sym typeface="Raleway"/>
            </a:endParaRPr>
          </a:p>
          <a:p>
            <a:pPr indent="-317500" lvl="0" marL="457200" marR="0" rtl="0" algn="l">
              <a:lnSpc>
                <a:spcPct val="100000"/>
              </a:lnSpc>
              <a:spcBef>
                <a:spcPts val="0"/>
              </a:spcBef>
              <a:spcAft>
                <a:spcPts val="0"/>
              </a:spcAft>
              <a:buSzPts val="1400"/>
              <a:buFont typeface="Raleway"/>
              <a:buAutoNum type="arabicPeriod"/>
            </a:pPr>
            <a:r>
              <a:rPr lang="en" sz="1400">
                <a:latin typeface="Raleway"/>
                <a:ea typeface="Raleway"/>
                <a:cs typeface="Raleway"/>
                <a:sym typeface="Raleway"/>
              </a:rPr>
              <a:t>Create a table of stakeholder responses that can be used to identify key intervention points that align Malama Maunalua and collaborating organizations to where they will be most effective </a:t>
            </a:r>
            <a:endParaRPr sz="1400">
              <a:latin typeface="Raleway"/>
              <a:ea typeface="Raleway"/>
              <a:cs typeface="Raleway"/>
              <a:sym typeface="Raleway"/>
            </a:endParaRPr>
          </a:p>
          <a:p>
            <a:pPr indent="0" lvl="0" marL="457200" marR="0" rtl="0" algn="l">
              <a:lnSpc>
                <a:spcPct val="100000"/>
              </a:lnSpc>
              <a:spcBef>
                <a:spcPts val="0"/>
              </a:spcBef>
              <a:spcAft>
                <a:spcPts val="0"/>
              </a:spcAft>
              <a:buNone/>
            </a:pPr>
            <a:r>
              <a:t/>
            </a:r>
            <a:endParaRPr sz="1400">
              <a:latin typeface="Raleway"/>
              <a:ea typeface="Raleway"/>
              <a:cs typeface="Raleway"/>
              <a:sym typeface="Raleway"/>
            </a:endParaRPr>
          </a:p>
          <a:p>
            <a:pPr indent="-317500" lvl="0" marL="457200" marR="0" rtl="0" algn="l">
              <a:lnSpc>
                <a:spcPct val="100000"/>
              </a:lnSpc>
              <a:spcBef>
                <a:spcPts val="0"/>
              </a:spcBef>
              <a:spcAft>
                <a:spcPts val="0"/>
              </a:spcAft>
              <a:buSzPts val="1400"/>
              <a:buFont typeface="Raleway"/>
              <a:buAutoNum type="arabicPeriod"/>
            </a:pPr>
            <a:r>
              <a:rPr lang="en" sz="1400">
                <a:latin typeface="Raleway"/>
                <a:ea typeface="Raleway"/>
                <a:cs typeface="Raleway"/>
                <a:sym typeface="Raleway"/>
              </a:rPr>
              <a:t>Develop a map that highlights optimal areas for tree planting initiatives based on the priority social and ecological concerns of stakeholders</a:t>
            </a:r>
            <a:endParaRPr sz="1400">
              <a:latin typeface="Raleway"/>
              <a:ea typeface="Raleway"/>
              <a:cs typeface="Raleway"/>
              <a:sym typeface="Raleway"/>
            </a:endParaRPr>
          </a:p>
          <a:p>
            <a:pPr indent="0" lvl="0" marL="457200" marR="0" rtl="0" algn="l">
              <a:lnSpc>
                <a:spcPct val="100000"/>
              </a:lnSpc>
              <a:spcBef>
                <a:spcPts val="0"/>
              </a:spcBef>
              <a:spcAft>
                <a:spcPts val="0"/>
              </a:spcAft>
              <a:buNone/>
            </a:pPr>
            <a:r>
              <a:t/>
            </a:r>
            <a:endParaRPr sz="1400">
              <a:latin typeface="Raleway"/>
              <a:ea typeface="Raleway"/>
              <a:cs typeface="Raleway"/>
              <a:sym typeface="Raleway"/>
            </a:endParaRPr>
          </a:p>
          <a:p>
            <a:pPr indent="-317500" lvl="0" marL="457200" marR="0" rtl="0" algn="l">
              <a:lnSpc>
                <a:spcPct val="100000"/>
              </a:lnSpc>
              <a:spcBef>
                <a:spcPts val="0"/>
              </a:spcBef>
              <a:spcAft>
                <a:spcPts val="0"/>
              </a:spcAft>
              <a:buSzPts val="1400"/>
              <a:buFont typeface="Raleway"/>
              <a:buAutoNum type="arabicPeriod"/>
            </a:pPr>
            <a:r>
              <a:rPr lang="en" sz="1400">
                <a:latin typeface="Raleway"/>
                <a:ea typeface="Raleway"/>
                <a:cs typeface="Raleway"/>
                <a:sym typeface="Raleway"/>
              </a:rPr>
              <a:t>Identify specific land types and property where organizations can work together to achieve successful tree planting initiatives.</a:t>
            </a:r>
            <a:endParaRPr sz="2000">
              <a:latin typeface="Raleway"/>
              <a:ea typeface="Raleway"/>
              <a:cs typeface="Raleway"/>
              <a:sym typeface="Raleway"/>
            </a:endParaRPr>
          </a:p>
        </p:txBody>
      </p:sp>
      <p:pic>
        <p:nvPicPr>
          <p:cNvPr id="88" name="Google Shape;88;p15"/>
          <p:cNvPicPr preferRelativeResize="0"/>
          <p:nvPr/>
        </p:nvPicPr>
        <p:blipFill rotWithShape="1">
          <a:blip r:embed="rId3">
            <a:alphaModFix/>
          </a:blip>
          <a:srcRect b="0" l="20670" r="15214" t="0"/>
          <a:stretch/>
        </p:blipFill>
        <p:spPr>
          <a:xfrm>
            <a:off x="0" y="0"/>
            <a:ext cx="2296199" cy="5143501"/>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9" name="Shape 289"/>
        <p:cNvGrpSpPr/>
        <p:nvPr/>
      </p:nvGrpSpPr>
      <p:grpSpPr>
        <a:xfrm>
          <a:off x="0" y="0"/>
          <a:ext cx="0" cy="0"/>
          <a:chOff x="0" y="0"/>
          <a:chExt cx="0" cy="0"/>
        </a:xfrm>
      </p:grpSpPr>
      <p:sp>
        <p:nvSpPr>
          <p:cNvPr id="290" name="Google Shape;290;p42"/>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Thank You!</a:t>
            </a:r>
            <a:endParaRPr/>
          </a:p>
        </p:txBody>
      </p:sp>
      <p:sp>
        <p:nvSpPr>
          <p:cNvPr id="291" name="Google Shape;291;p42"/>
          <p:cNvSpPr txBox="1"/>
          <p:nvPr>
            <p:ph idx="1" type="body"/>
          </p:nvPr>
        </p:nvSpPr>
        <p:spPr>
          <a:xfrm>
            <a:off x="2410112" y="1595776"/>
            <a:ext cx="6321600" cy="3002400"/>
          </a:xfrm>
          <a:prstGeom prst="rect">
            <a:avLst/>
          </a:prstGeom>
        </p:spPr>
        <p:txBody>
          <a:bodyPr anchorCtr="0" anchor="b" bIns="91425" lIns="91425" spcFirstLastPara="1" rIns="91425" wrap="square" tIns="91425">
            <a:noAutofit/>
          </a:bodyPr>
          <a:lstStyle/>
          <a:p>
            <a:pPr indent="0" lvl="0" marL="0" rtl="0" algn="r">
              <a:spcBef>
                <a:spcPts val="0"/>
              </a:spcBef>
              <a:spcAft>
                <a:spcPts val="1600"/>
              </a:spcAft>
              <a:buNone/>
            </a:pPr>
            <a:r>
              <a:rPr lang="en"/>
              <a:t>Questions?</a:t>
            </a:r>
            <a:endParaRPr/>
          </a:p>
        </p:txBody>
      </p:sp>
      <p:pic>
        <p:nvPicPr>
          <p:cNvPr id="292" name="Google Shape;292;p42"/>
          <p:cNvPicPr preferRelativeResize="0"/>
          <p:nvPr/>
        </p:nvPicPr>
        <p:blipFill rotWithShape="1">
          <a:blip r:embed="rId3">
            <a:alphaModFix/>
          </a:blip>
          <a:srcRect b="0" l="20670" r="15214" t="0"/>
          <a:stretch/>
        </p:blipFill>
        <p:spPr>
          <a:xfrm>
            <a:off x="0" y="0"/>
            <a:ext cx="2296199" cy="51435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2" name="Shape 92"/>
        <p:cNvGrpSpPr/>
        <p:nvPr/>
      </p:nvGrpSpPr>
      <p:grpSpPr>
        <a:xfrm>
          <a:off x="0" y="0"/>
          <a:ext cx="0" cy="0"/>
          <a:chOff x="0" y="0"/>
          <a:chExt cx="0" cy="0"/>
        </a:xfrm>
      </p:grpSpPr>
      <p:sp>
        <p:nvSpPr>
          <p:cNvPr id="93" name="Google Shape;93;p16"/>
          <p:cNvSpPr txBox="1"/>
          <p:nvPr>
            <p:ph idx="4294967295" type="title"/>
          </p:nvPr>
        </p:nvSpPr>
        <p:spPr>
          <a:xfrm>
            <a:off x="1411200" y="0"/>
            <a:ext cx="6321600" cy="635400"/>
          </a:xfrm>
          <a:prstGeom prst="rect">
            <a:avLst/>
          </a:prstGeom>
        </p:spPr>
        <p:txBody>
          <a:bodyPr anchorCtr="0" anchor="t" bIns="91425" lIns="91425" spcFirstLastPara="1" rIns="91425" wrap="square" tIns="91425">
            <a:noAutofit/>
          </a:bodyPr>
          <a:lstStyle/>
          <a:p>
            <a:pPr indent="0" lvl="0" marL="0" marR="0" rtl="0" algn="ctr">
              <a:spcBef>
                <a:spcPts val="0"/>
              </a:spcBef>
              <a:spcAft>
                <a:spcPts val="0"/>
              </a:spcAft>
              <a:buNone/>
            </a:pPr>
            <a:r>
              <a:rPr lang="en"/>
              <a:t>Methods: Mapping to Develop Priorities (3)</a:t>
            </a:r>
            <a:endParaRPr sz="4800"/>
          </a:p>
        </p:txBody>
      </p:sp>
      <p:sp>
        <p:nvSpPr>
          <p:cNvPr id="94" name="Google Shape;94;p16"/>
          <p:cNvSpPr txBox="1"/>
          <p:nvPr>
            <p:ph idx="4294967295" type="body"/>
          </p:nvPr>
        </p:nvSpPr>
        <p:spPr>
          <a:xfrm>
            <a:off x="2410112" y="1595776"/>
            <a:ext cx="6321600" cy="3002400"/>
          </a:xfrm>
          <a:prstGeom prst="rect">
            <a:avLst/>
          </a:prstGeom>
        </p:spPr>
        <p:txBody>
          <a:bodyPr anchorCtr="0" anchor="t" bIns="91425" lIns="91425" spcFirstLastPara="1" rIns="91425" wrap="square" tIns="91425">
            <a:noAutofit/>
          </a:bodyPr>
          <a:lstStyle/>
          <a:p>
            <a:pPr indent="-342900" lvl="0" marL="457200" marR="0" rtl="0" algn="l">
              <a:lnSpc>
                <a:spcPct val="100000"/>
              </a:lnSpc>
              <a:spcBef>
                <a:spcPts val="0"/>
              </a:spcBef>
              <a:spcAft>
                <a:spcPts val="0"/>
              </a:spcAft>
              <a:buSzPts val="1800"/>
              <a:buFont typeface="Raleway"/>
              <a:buChar char="-"/>
            </a:pPr>
            <a:r>
              <a:t/>
            </a:r>
            <a:endParaRPr>
              <a:latin typeface="Raleway"/>
              <a:ea typeface="Raleway"/>
              <a:cs typeface="Raleway"/>
              <a:sym typeface="Raleway"/>
            </a:endParaRPr>
          </a:p>
          <a:p>
            <a:pPr indent="0" lvl="0" marL="457200" marR="0" rtl="0" algn="l">
              <a:lnSpc>
                <a:spcPct val="100000"/>
              </a:lnSpc>
              <a:spcBef>
                <a:spcPts val="0"/>
              </a:spcBef>
              <a:spcAft>
                <a:spcPts val="0"/>
              </a:spcAft>
              <a:buNone/>
            </a:pPr>
            <a:r>
              <a:t/>
            </a:r>
            <a:endParaRPr>
              <a:latin typeface="Raleway"/>
              <a:ea typeface="Raleway"/>
              <a:cs typeface="Raleway"/>
              <a:sym typeface="Raleway"/>
            </a:endParaRPr>
          </a:p>
        </p:txBody>
      </p:sp>
      <p:pic>
        <p:nvPicPr>
          <p:cNvPr id="95" name="Google Shape;95;p16"/>
          <p:cNvPicPr preferRelativeResize="0"/>
          <p:nvPr/>
        </p:nvPicPr>
        <p:blipFill>
          <a:blip r:embed="rId3">
            <a:alphaModFix/>
          </a:blip>
          <a:stretch>
            <a:fillRect/>
          </a:stretch>
        </p:blipFill>
        <p:spPr>
          <a:xfrm>
            <a:off x="0" y="1019319"/>
            <a:ext cx="9144000" cy="381476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pic>
        <p:nvPicPr>
          <p:cNvPr id="100" name="Google Shape;100;p17"/>
          <p:cNvPicPr preferRelativeResize="0"/>
          <p:nvPr/>
        </p:nvPicPr>
        <p:blipFill>
          <a:blip r:embed="rId3">
            <a:alphaModFix/>
          </a:blip>
          <a:stretch>
            <a:fillRect/>
          </a:stretch>
        </p:blipFill>
        <p:spPr>
          <a:xfrm>
            <a:off x="0" y="1030550"/>
            <a:ext cx="9144000" cy="3800483"/>
          </a:xfrm>
          <a:prstGeom prst="rect">
            <a:avLst/>
          </a:prstGeom>
          <a:noFill/>
          <a:ln>
            <a:noFill/>
          </a:ln>
        </p:spPr>
      </p:pic>
      <p:sp>
        <p:nvSpPr>
          <p:cNvPr id="101" name="Google Shape;101;p17"/>
          <p:cNvSpPr txBox="1"/>
          <p:nvPr/>
        </p:nvSpPr>
        <p:spPr>
          <a:xfrm>
            <a:off x="0" y="0"/>
            <a:ext cx="9144000" cy="845400"/>
          </a:xfrm>
          <a:prstGeom prst="rect">
            <a:avLst/>
          </a:prstGeom>
          <a:noFill/>
          <a:ln>
            <a:noFill/>
          </a:ln>
        </p:spPr>
        <p:txBody>
          <a:bodyPr anchorCtr="0" anchor="t" bIns="91425" lIns="91425" spcFirstLastPara="1" rIns="91425" wrap="square" tIns="91425">
            <a:noAutofit/>
          </a:bodyPr>
          <a:lstStyle/>
          <a:p>
            <a:pPr indent="0" lvl="0" marL="0" marR="0" rtl="0" algn="ctr">
              <a:spcBef>
                <a:spcPts val="0"/>
              </a:spcBef>
              <a:spcAft>
                <a:spcPts val="0"/>
              </a:spcAft>
              <a:buNone/>
            </a:pPr>
            <a:r>
              <a:rPr b="1" lang="en" sz="3000">
                <a:solidFill>
                  <a:schemeClr val="dk2"/>
                </a:solidFill>
                <a:latin typeface="Raleway"/>
                <a:ea typeface="Raleway"/>
                <a:cs typeface="Raleway"/>
                <a:sym typeface="Raleway"/>
              </a:rPr>
              <a:t>Methods: Mapping Extent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18"/>
          <p:cNvSpPr txBox="1"/>
          <p:nvPr>
            <p:ph idx="4294967295" type="title"/>
          </p:nvPr>
        </p:nvSpPr>
        <p:spPr>
          <a:xfrm>
            <a:off x="1411200" y="0"/>
            <a:ext cx="6321600" cy="635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Mapping: Zonation</a:t>
            </a:r>
            <a:endParaRPr/>
          </a:p>
        </p:txBody>
      </p:sp>
      <p:pic>
        <p:nvPicPr>
          <p:cNvPr id="107" name="Google Shape;107;p18"/>
          <p:cNvPicPr preferRelativeResize="0"/>
          <p:nvPr/>
        </p:nvPicPr>
        <p:blipFill>
          <a:blip r:embed="rId3">
            <a:alphaModFix/>
          </a:blip>
          <a:stretch>
            <a:fillRect/>
          </a:stretch>
        </p:blipFill>
        <p:spPr>
          <a:xfrm>
            <a:off x="0" y="958394"/>
            <a:ext cx="9144000" cy="387191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 name="Shape 111"/>
        <p:cNvGrpSpPr/>
        <p:nvPr/>
      </p:nvGrpSpPr>
      <p:grpSpPr>
        <a:xfrm>
          <a:off x="0" y="0"/>
          <a:ext cx="0" cy="0"/>
          <a:chOff x="0" y="0"/>
          <a:chExt cx="0" cy="0"/>
        </a:xfrm>
      </p:grpSpPr>
      <p:sp>
        <p:nvSpPr>
          <p:cNvPr id="112" name="Google Shape;112;p19"/>
          <p:cNvSpPr txBox="1"/>
          <p:nvPr/>
        </p:nvSpPr>
        <p:spPr>
          <a:xfrm>
            <a:off x="0" y="0"/>
            <a:ext cx="9144000" cy="800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000">
                <a:solidFill>
                  <a:schemeClr val="dk2"/>
                </a:solidFill>
                <a:latin typeface="Raleway"/>
                <a:ea typeface="Raleway"/>
                <a:cs typeface="Raleway"/>
                <a:sym typeface="Raleway"/>
              </a:rPr>
              <a:t>Mapping: Zonation + TMKs</a:t>
            </a:r>
            <a:endParaRPr/>
          </a:p>
        </p:txBody>
      </p:sp>
      <p:pic>
        <p:nvPicPr>
          <p:cNvPr id="113" name="Google Shape;113;p19"/>
          <p:cNvPicPr preferRelativeResize="0"/>
          <p:nvPr/>
        </p:nvPicPr>
        <p:blipFill>
          <a:blip r:embed="rId3">
            <a:alphaModFix/>
          </a:blip>
          <a:stretch>
            <a:fillRect/>
          </a:stretch>
        </p:blipFill>
        <p:spPr>
          <a:xfrm>
            <a:off x="0" y="953100"/>
            <a:ext cx="9144000" cy="391477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Google Shape;118;p20"/>
          <p:cNvSpPr txBox="1"/>
          <p:nvPr/>
        </p:nvSpPr>
        <p:spPr>
          <a:xfrm>
            <a:off x="0" y="0"/>
            <a:ext cx="9144000" cy="666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000">
                <a:solidFill>
                  <a:schemeClr val="dk2"/>
                </a:solidFill>
                <a:latin typeface="Raleway"/>
                <a:ea typeface="Raleway"/>
                <a:cs typeface="Raleway"/>
                <a:sym typeface="Raleway"/>
              </a:rPr>
              <a:t>Mapping: Image Classifier</a:t>
            </a:r>
            <a:endParaRPr/>
          </a:p>
        </p:txBody>
      </p:sp>
      <p:pic>
        <p:nvPicPr>
          <p:cNvPr id="119" name="Google Shape;119;p20"/>
          <p:cNvPicPr preferRelativeResize="0"/>
          <p:nvPr/>
        </p:nvPicPr>
        <p:blipFill>
          <a:blip r:embed="rId3">
            <a:alphaModFix/>
          </a:blip>
          <a:stretch>
            <a:fillRect/>
          </a:stretch>
        </p:blipFill>
        <p:spPr>
          <a:xfrm>
            <a:off x="-40662" y="980000"/>
            <a:ext cx="9225325" cy="3863125"/>
          </a:xfrm>
          <a:prstGeom prst="rect">
            <a:avLst/>
          </a:prstGeom>
          <a:noFill/>
          <a:ln>
            <a:noFill/>
          </a:ln>
        </p:spPr>
      </p:pic>
      <p:sp>
        <p:nvSpPr>
          <p:cNvPr id="120" name="Google Shape;120;p20"/>
          <p:cNvSpPr txBox="1"/>
          <p:nvPr/>
        </p:nvSpPr>
        <p:spPr>
          <a:xfrm>
            <a:off x="3659875" y="3352400"/>
            <a:ext cx="2936400" cy="157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rgbClr val="FF0000"/>
                </a:solidFill>
                <a:latin typeface="Lato"/>
                <a:ea typeface="Lato"/>
                <a:cs typeface="Lato"/>
                <a:sym typeface="Lato"/>
              </a:rPr>
              <a:t>Red </a:t>
            </a:r>
            <a:r>
              <a:rPr b="1" lang="en" sz="1500">
                <a:latin typeface="Lato"/>
                <a:ea typeface="Lato"/>
                <a:cs typeface="Lato"/>
                <a:sym typeface="Lato"/>
              </a:rPr>
              <a:t>= Dry Vegetation </a:t>
            </a:r>
            <a:endParaRPr b="1" sz="1500">
              <a:latin typeface="Lato"/>
              <a:ea typeface="Lato"/>
              <a:cs typeface="Lato"/>
              <a:sym typeface="Lato"/>
            </a:endParaRPr>
          </a:p>
          <a:p>
            <a:pPr indent="0" lvl="0" marL="0" rtl="0" algn="l">
              <a:spcBef>
                <a:spcPts val="0"/>
              </a:spcBef>
              <a:spcAft>
                <a:spcPts val="0"/>
              </a:spcAft>
              <a:buNone/>
            </a:pPr>
            <a:r>
              <a:rPr b="1" lang="en" sz="1500">
                <a:solidFill>
                  <a:srgbClr val="5DBC34"/>
                </a:solidFill>
                <a:latin typeface="Lato"/>
                <a:ea typeface="Lato"/>
                <a:cs typeface="Lato"/>
                <a:sym typeface="Lato"/>
              </a:rPr>
              <a:t>Green</a:t>
            </a:r>
            <a:r>
              <a:rPr b="1" lang="en" sz="1500">
                <a:latin typeface="Lato"/>
                <a:ea typeface="Lato"/>
                <a:cs typeface="Lato"/>
                <a:sym typeface="Lato"/>
              </a:rPr>
              <a:t> = Green Vegetation</a:t>
            </a:r>
            <a:endParaRPr b="1" sz="1500">
              <a:latin typeface="Lato"/>
              <a:ea typeface="Lato"/>
              <a:cs typeface="Lato"/>
              <a:sym typeface="Lato"/>
            </a:endParaRPr>
          </a:p>
          <a:p>
            <a:pPr indent="0" lvl="0" marL="0" rtl="0" algn="l">
              <a:spcBef>
                <a:spcPts val="0"/>
              </a:spcBef>
              <a:spcAft>
                <a:spcPts val="0"/>
              </a:spcAft>
              <a:buNone/>
            </a:pPr>
            <a:r>
              <a:rPr b="1" lang="en" sz="1500">
                <a:solidFill>
                  <a:srgbClr val="E34DB7"/>
                </a:solidFill>
                <a:latin typeface="Lato"/>
                <a:ea typeface="Lato"/>
                <a:cs typeface="Lato"/>
                <a:sym typeface="Lato"/>
              </a:rPr>
              <a:t>Purple</a:t>
            </a:r>
            <a:r>
              <a:rPr b="1" lang="en" sz="1500">
                <a:latin typeface="Lato"/>
                <a:ea typeface="Lato"/>
                <a:cs typeface="Lato"/>
                <a:sym typeface="Lato"/>
              </a:rPr>
              <a:t> = Roads</a:t>
            </a:r>
            <a:endParaRPr b="1" sz="1500">
              <a:latin typeface="Lato"/>
              <a:ea typeface="Lato"/>
              <a:cs typeface="Lato"/>
              <a:sym typeface="Lato"/>
            </a:endParaRPr>
          </a:p>
          <a:p>
            <a:pPr indent="0" lvl="0" marL="0" rtl="0" algn="l">
              <a:spcBef>
                <a:spcPts val="0"/>
              </a:spcBef>
              <a:spcAft>
                <a:spcPts val="0"/>
              </a:spcAft>
              <a:buNone/>
            </a:pPr>
            <a:r>
              <a:rPr b="1" lang="en" sz="1500">
                <a:solidFill>
                  <a:srgbClr val="FFFF00"/>
                </a:solidFill>
                <a:latin typeface="Lato"/>
                <a:ea typeface="Lato"/>
                <a:cs typeface="Lato"/>
                <a:sym typeface="Lato"/>
              </a:rPr>
              <a:t>Yellow </a:t>
            </a:r>
            <a:r>
              <a:rPr b="1" lang="en" sz="1500">
                <a:latin typeface="Lato"/>
                <a:ea typeface="Lato"/>
                <a:cs typeface="Lato"/>
                <a:sym typeface="Lato"/>
              </a:rPr>
              <a:t>= Houses</a:t>
            </a:r>
            <a:endParaRPr b="1" sz="1500">
              <a:latin typeface="Lato"/>
              <a:ea typeface="Lato"/>
              <a:cs typeface="Lato"/>
              <a:sym typeface="Lato"/>
            </a:endParaRPr>
          </a:p>
          <a:p>
            <a:pPr indent="0" lvl="0" marL="0" rtl="0" algn="l">
              <a:spcBef>
                <a:spcPts val="0"/>
              </a:spcBef>
              <a:spcAft>
                <a:spcPts val="0"/>
              </a:spcAft>
              <a:buNone/>
            </a:pPr>
            <a:r>
              <a:rPr b="1" lang="en" sz="1500">
                <a:solidFill>
                  <a:srgbClr val="0000FF"/>
                </a:solidFill>
                <a:latin typeface="Lato"/>
                <a:ea typeface="Lato"/>
                <a:cs typeface="Lato"/>
                <a:sym typeface="Lato"/>
              </a:rPr>
              <a:t>Blue</a:t>
            </a:r>
            <a:r>
              <a:rPr b="1" lang="en" sz="1500">
                <a:latin typeface="Lato"/>
                <a:ea typeface="Lato"/>
                <a:cs typeface="Lato"/>
                <a:sym typeface="Lato"/>
              </a:rPr>
              <a:t> = Water</a:t>
            </a:r>
            <a:endParaRPr b="1" sz="1500">
              <a:latin typeface="Lato"/>
              <a:ea typeface="Lato"/>
              <a:cs typeface="Lato"/>
              <a:sym typeface="Lato"/>
            </a:endParaRPr>
          </a:p>
          <a:p>
            <a:pPr indent="0" lvl="0" marL="0" rtl="0" algn="l">
              <a:spcBef>
                <a:spcPts val="0"/>
              </a:spcBef>
              <a:spcAft>
                <a:spcPts val="0"/>
              </a:spcAft>
              <a:buNone/>
            </a:pPr>
            <a:r>
              <a:rPr b="1" lang="en" sz="1500">
                <a:latin typeface="Lato"/>
                <a:ea typeface="Lato"/>
                <a:cs typeface="Lato"/>
                <a:sym typeface="Lato"/>
              </a:rPr>
              <a:t>Black = Shadow</a:t>
            </a:r>
            <a:endParaRPr b="1" sz="1500">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Google Shape;125;p21"/>
          <p:cNvSpPr txBox="1"/>
          <p:nvPr>
            <p:ph type="title"/>
          </p:nvPr>
        </p:nvSpPr>
        <p:spPr>
          <a:xfrm>
            <a:off x="2400250" y="575950"/>
            <a:ext cx="6321600" cy="635400"/>
          </a:xfrm>
          <a:prstGeom prst="rect">
            <a:avLst/>
          </a:prstGeom>
        </p:spPr>
        <p:txBody>
          <a:bodyPr anchorCtr="0" anchor="t" bIns="91425" lIns="91425" spcFirstLastPara="1" rIns="91425" wrap="square" tIns="91425">
            <a:noAutofit/>
          </a:bodyPr>
          <a:lstStyle/>
          <a:p>
            <a:pPr indent="0" lvl="0" marL="0" marR="0" rtl="0" algn="l">
              <a:spcBef>
                <a:spcPts val="0"/>
              </a:spcBef>
              <a:spcAft>
                <a:spcPts val="0"/>
              </a:spcAft>
              <a:buNone/>
            </a:pPr>
            <a:r>
              <a:rPr lang="en"/>
              <a:t>Methods: Stakeholder Goals (1) and Responses (2)</a:t>
            </a:r>
            <a:endParaRPr sz="4800"/>
          </a:p>
        </p:txBody>
      </p:sp>
      <p:sp>
        <p:nvSpPr>
          <p:cNvPr id="126" name="Google Shape;126;p21"/>
          <p:cNvSpPr txBox="1"/>
          <p:nvPr>
            <p:ph idx="1" type="body"/>
          </p:nvPr>
        </p:nvSpPr>
        <p:spPr>
          <a:xfrm>
            <a:off x="2410112" y="1748176"/>
            <a:ext cx="6321600" cy="3002400"/>
          </a:xfrm>
          <a:prstGeom prst="rect">
            <a:avLst/>
          </a:prstGeom>
        </p:spPr>
        <p:txBody>
          <a:bodyPr anchorCtr="0" anchor="t" bIns="91425" lIns="91425" spcFirstLastPara="1" rIns="91425" wrap="square" tIns="91425">
            <a:noAutofit/>
          </a:bodyPr>
          <a:lstStyle/>
          <a:p>
            <a:pPr indent="-342900" lvl="0" marL="457200" marR="0" rtl="0" algn="l">
              <a:lnSpc>
                <a:spcPct val="100000"/>
              </a:lnSpc>
              <a:spcBef>
                <a:spcPts val="0"/>
              </a:spcBef>
              <a:spcAft>
                <a:spcPts val="0"/>
              </a:spcAft>
              <a:buSzPts val="1800"/>
              <a:buFont typeface="Raleway"/>
              <a:buChar char="-"/>
            </a:pPr>
            <a:r>
              <a:rPr lang="en">
                <a:latin typeface="Raleway"/>
                <a:ea typeface="Raleway"/>
                <a:cs typeface="Raleway"/>
                <a:sym typeface="Raleway"/>
              </a:rPr>
              <a:t>Elicited organizations from MM, meetings with Heather (DOFAW) and Terri (CCH)</a:t>
            </a:r>
            <a:endParaRPr>
              <a:latin typeface="Raleway"/>
              <a:ea typeface="Raleway"/>
              <a:cs typeface="Raleway"/>
              <a:sym typeface="Raleway"/>
            </a:endParaRPr>
          </a:p>
          <a:p>
            <a:pPr indent="-317500" lvl="1" marL="914400" marR="0" rtl="0" algn="l">
              <a:lnSpc>
                <a:spcPct val="100000"/>
              </a:lnSpc>
              <a:spcBef>
                <a:spcPts val="0"/>
              </a:spcBef>
              <a:spcAft>
                <a:spcPts val="0"/>
              </a:spcAft>
              <a:buSzPts val="1400"/>
              <a:buFont typeface="Raleway"/>
              <a:buChar char="-"/>
            </a:pPr>
            <a:r>
              <a:rPr lang="en">
                <a:latin typeface="Raleway"/>
                <a:ea typeface="Raleway"/>
                <a:cs typeface="Raleway"/>
                <a:sym typeface="Raleway"/>
              </a:rPr>
              <a:t>STEW-Map</a:t>
            </a:r>
            <a:endParaRPr>
              <a:latin typeface="Raleway"/>
              <a:ea typeface="Raleway"/>
              <a:cs typeface="Raleway"/>
              <a:sym typeface="Raleway"/>
            </a:endParaRPr>
          </a:p>
          <a:p>
            <a:pPr indent="-342900" lvl="0" marL="457200" marR="0" rtl="0" algn="l">
              <a:lnSpc>
                <a:spcPct val="100000"/>
              </a:lnSpc>
              <a:spcBef>
                <a:spcPts val="0"/>
              </a:spcBef>
              <a:spcAft>
                <a:spcPts val="0"/>
              </a:spcAft>
              <a:buSzPts val="1800"/>
              <a:buFont typeface="Raleway"/>
              <a:buChar char="-"/>
            </a:pPr>
            <a:r>
              <a:rPr lang="en">
                <a:latin typeface="Raleway"/>
                <a:ea typeface="Raleway"/>
                <a:cs typeface="Raleway"/>
                <a:sym typeface="Raleway"/>
              </a:rPr>
              <a:t>Found contact info for all identified organizations</a:t>
            </a:r>
            <a:endParaRPr>
              <a:latin typeface="Raleway"/>
              <a:ea typeface="Raleway"/>
              <a:cs typeface="Raleway"/>
              <a:sym typeface="Raleway"/>
            </a:endParaRPr>
          </a:p>
          <a:p>
            <a:pPr indent="-342900" lvl="0" marL="457200" marR="0" rtl="0" algn="l">
              <a:lnSpc>
                <a:spcPct val="100000"/>
              </a:lnSpc>
              <a:spcBef>
                <a:spcPts val="0"/>
              </a:spcBef>
              <a:spcAft>
                <a:spcPts val="0"/>
              </a:spcAft>
              <a:buSzPts val="1800"/>
              <a:buFont typeface="Raleway"/>
              <a:buChar char="-"/>
            </a:pPr>
            <a:r>
              <a:rPr lang="en">
                <a:latin typeface="Raleway"/>
                <a:ea typeface="Raleway"/>
                <a:cs typeface="Raleway"/>
                <a:sym typeface="Raleway"/>
              </a:rPr>
              <a:t>Developed survey questions</a:t>
            </a:r>
            <a:endParaRPr>
              <a:latin typeface="Raleway"/>
              <a:ea typeface="Raleway"/>
              <a:cs typeface="Raleway"/>
              <a:sym typeface="Raleway"/>
            </a:endParaRPr>
          </a:p>
          <a:p>
            <a:pPr indent="-342900" lvl="0" marL="457200" marR="0" rtl="0" algn="l">
              <a:lnSpc>
                <a:spcPct val="100000"/>
              </a:lnSpc>
              <a:spcBef>
                <a:spcPts val="0"/>
              </a:spcBef>
              <a:spcAft>
                <a:spcPts val="0"/>
              </a:spcAft>
              <a:buSzPts val="1800"/>
              <a:buFont typeface="Raleway"/>
              <a:buChar char="-"/>
            </a:pPr>
            <a:r>
              <a:rPr lang="en">
                <a:latin typeface="Raleway"/>
                <a:ea typeface="Raleway"/>
                <a:cs typeface="Raleway"/>
                <a:sym typeface="Raleway"/>
              </a:rPr>
              <a:t>Administered Google Forms survey</a:t>
            </a:r>
            <a:endParaRPr>
              <a:latin typeface="Raleway"/>
              <a:ea typeface="Raleway"/>
              <a:cs typeface="Raleway"/>
              <a:sym typeface="Raleway"/>
            </a:endParaRPr>
          </a:p>
          <a:p>
            <a:pPr indent="-317500" lvl="1" marL="914400" marR="0" rtl="0" algn="l">
              <a:lnSpc>
                <a:spcPct val="100000"/>
              </a:lnSpc>
              <a:spcBef>
                <a:spcPts val="0"/>
              </a:spcBef>
              <a:spcAft>
                <a:spcPts val="0"/>
              </a:spcAft>
              <a:buSzPts val="1400"/>
              <a:buFont typeface="Raleway"/>
              <a:buChar char="-"/>
            </a:pPr>
            <a:r>
              <a:rPr lang="en">
                <a:latin typeface="Raleway"/>
                <a:ea typeface="Raleway"/>
                <a:cs typeface="Raleway"/>
                <a:sym typeface="Raleway"/>
              </a:rPr>
              <a:t>First round on April 6, 2020</a:t>
            </a:r>
            <a:endParaRPr>
              <a:latin typeface="Raleway"/>
              <a:ea typeface="Raleway"/>
              <a:cs typeface="Raleway"/>
              <a:sym typeface="Raleway"/>
            </a:endParaRPr>
          </a:p>
          <a:p>
            <a:pPr indent="-317500" lvl="1" marL="914400" marR="0" rtl="0" algn="l">
              <a:lnSpc>
                <a:spcPct val="100000"/>
              </a:lnSpc>
              <a:spcBef>
                <a:spcPts val="0"/>
              </a:spcBef>
              <a:spcAft>
                <a:spcPts val="0"/>
              </a:spcAft>
              <a:buSzPts val="1400"/>
              <a:buFont typeface="Raleway"/>
              <a:buChar char="-"/>
            </a:pPr>
            <a:r>
              <a:rPr lang="en">
                <a:latin typeface="Raleway"/>
                <a:ea typeface="Raleway"/>
                <a:cs typeface="Raleway"/>
                <a:sym typeface="Raleway"/>
              </a:rPr>
              <a:t>Second round on April 23, 2020</a:t>
            </a:r>
            <a:endParaRPr>
              <a:latin typeface="Raleway"/>
              <a:ea typeface="Raleway"/>
              <a:cs typeface="Raleway"/>
              <a:sym typeface="Raleway"/>
            </a:endParaRPr>
          </a:p>
          <a:p>
            <a:pPr indent="0" lvl="0" marL="457200" marR="0" rtl="0" algn="l">
              <a:lnSpc>
                <a:spcPct val="100000"/>
              </a:lnSpc>
              <a:spcBef>
                <a:spcPts val="0"/>
              </a:spcBef>
              <a:spcAft>
                <a:spcPts val="0"/>
              </a:spcAft>
              <a:buNone/>
            </a:pPr>
            <a:r>
              <a:t/>
            </a:r>
            <a:endParaRPr>
              <a:latin typeface="Raleway"/>
              <a:ea typeface="Raleway"/>
              <a:cs typeface="Raleway"/>
              <a:sym typeface="Raleway"/>
            </a:endParaRPr>
          </a:p>
        </p:txBody>
      </p:sp>
      <p:pic>
        <p:nvPicPr>
          <p:cNvPr id="127" name="Google Shape;127;p21"/>
          <p:cNvPicPr preferRelativeResize="0"/>
          <p:nvPr/>
        </p:nvPicPr>
        <p:blipFill rotWithShape="1">
          <a:blip r:embed="rId3">
            <a:alphaModFix/>
          </a:blip>
          <a:srcRect b="0" l="20670" r="15214" t="0"/>
          <a:stretch/>
        </p:blipFill>
        <p:spPr>
          <a:xfrm>
            <a:off x="0" y="0"/>
            <a:ext cx="2296199" cy="514350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wiss">
  <a:themeElements>
    <a:clrScheme name="Swiss">
      <a:dk1>
        <a:srgbClr val="28F424"/>
      </a:dk1>
      <a:lt1>
        <a:srgbClr val="FFFFFF"/>
      </a:lt1>
      <a:dk2>
        <a:srgbClr val="000000"/>
      </a:dk2>
      <a:lt2>
        <a:srgbClr val="757575"/>
      </a:lt2>
      <a:accent1>
        <a:srgbClr val="01579B"/>
      </a:accent1>
      <a:accent2>
        <a:srgbClr val="27C7BD"/>
      </a:accent2>
      <a:accent3>
        <a:srgbClr val="0099E8"/>
      </a:accent3>
      <a:accent4>
        <a:srgbClr val="51B9A3"/>
      </a:accent4>
      <a:accent5>
        <a:srgbClr val="FB8C00"/>
      </a:accent5>
      <a:accent6>
        <a:srgbClr val="FFAE88"/>
      </a:accent6>
      <a:hlink>
        <a:srgbClr val="0277BD"/>
      </a:hlink>
      <a:folHlink>
        <a:srgbClr val="0277B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